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6" r:id="rId5"/>
    <p:sldId id="267" r:id="rId6"/>
    <p:sldId id="273" r:id="rId7"/>
    <p:sldId id="260" r:id="rId8"/>
    <p:sldId id="261" r:id="rId9"/>
    <p:sldId id="262" r:id="rId10"/>
    <p:sldId id="263" r:id="rId11"/>
    <p:sldId id="264" r:id="rId12"/>
    <p:sldId id="268" r:id="rId13"/>
    <p:sldId id="280" r:id="rId14"/>
    <p:sldId id="281" r:id="rId15"/>
    <p:sldId id="287" r:id="rId16"/>
    <p:sldId id="288" r:id="rId17"/>
    <p:sldId id="282" r:id="rId18"/>
    <p:sldId id="283" r:id="rId19"/>
    <p:sldId id="274" r:id="rId20"/>
    <p:sldId id="276" r:id="rId21"/>
    <p:sldId id="284" r:id="rId22"/>
    <p:sldId id="277" r:id="rId23"/>
    <p:sldId id="285" r:id="rId24"/>
    <p:sldId id="275" r:id="rId25"/>
    <p:sldId id="279" r:id="rId26"/>
    <p:sldId id="286" r:id="rId27"/>
  </p:sldIdLst>
  <p:sldSz cx="18288000" cy="10287000"/>
  <p:notesSz cx="6858000" cy="9144000"/>
  <p:embeddedFontLst>
    <p:embeddedFont>
      <p:font typeface="Open Sans" panose="020B0604020202020204" charset="0"/>
      <p:regular r:id="rId28"/>
      <p:bold r:id="rId29"/>
      <p:italic r:id="rId30"/>
      <p:boldItalic r:id="rId31"/>
    </p:embeddedFont>
    <p:embeddedFont>
      <p:font typeface="Open Sans Bold"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0" d="100"/>
          <a:sy n="30" d="100"/>
        </p:scale>
        <p:origin x="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98"/>
        </a:solidFill>
        <a:effectLst/>
      </p:bgPr>
    </p:bg>
    <p:spTree>
      <p:nvGrpSpPr>
        <p:cNvPr id="1" name=""/>
        <p:cNvGrpSpPr/>
        <p:nvPr/>
      </p:nvGrpSpPr>
      <p:grpSpPr>
        <a:xfrm>
          <a:off x="0" y="0"/>
          <a:ext cx="0" cy="0"/>
          <a:chOff x="0" y="0"/>
          <a:chExt cx="0" cy="0"/>
        </a:xfrm>
      </p:grpSpPr>
      <p:grpSp>
        <p:nvGrpSpPr>
          <p:cNvPr id="2" name="Group 2"/>
          <p:cNvGrpSpPr/>
          <p:nvPr/>
        </p:nvGrpSpPr>
        <p:grpSpPr>
          <a:xfrm>
            <a:off x="7705626" y="-1257300"/>
            <a:ext cx="15051428" cy="14746763"/>
            <a:chOff x="0" y="0"/>
            <a:chExt cx="20068571" cy="19662351"/>
          </a:xfrm>
        </p:grpSpPr>
        <p:sp>
          <p:nvSpPr>
            <p:cNvPr id="3" name="Freeform 3"/>
            <p:cNvSpPr/>
            <p:nvPr/>
          </p:nvSpPr>
          <p:spPr>
            <a:xfrm>
              <a:off x="0" y="0"/>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4" name="Freeform 4"/>
            <p:cNvSpPr/>
            <p:nvPr/>
          </p:nvSpPr>
          <p:spPr>
            <a:xfrm>
              <a:off x="2658533" y="1032933"/>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grpSp>
      <p:grpSp>
        <p:nvGrpSpPr>
          <p:cNvPr id="5" name="Group 5"/>
          <p:cNvGrpSpPr/>
          <p:nvPr/>
        </p:nvGrpSpPr>
        <p:grpSpPr>
          <a:xfrm>
            <a:off x="0" y="7938560"/>
            <a:ext cx="18288000" cy="2348440"/>
            <a:chOff x="0" y="0"/>
            <a:chExt cx="2507534" cy="396348"/>
          </a:xfrm>
        </p:grpSpPr>
        <p:sp>
          <p:nvSpPr>
            <p:cNvPr id="6" name="Freeform 6"/>
            <p:cNvSpPr/>
            <p:nvPr/>
          </p:nvSpPr>
          <p:spPr>
            <a:xfrm>
              <a:off x="0" y="0"/>
              <a:ext cx="2507534" cy="396348"/>
            </a:xfrm>
            <a:custGeom>
              <a:avLst/>
              <a:gdLst/>
              <a:ahLst/>
              <a:cxnLst/>
              <a:rect l="l" t="t" r="r" b="b"/>
              <a:pathLst>
                <a:path w="2507534" h="396348">
                  <a:moveTo>
                    <a:pt x="0" y="0"/>
                  </a:moveTo>
                  <a:lnTo>
                    <a:pt x="2507534" y="0"/>
                  </a:lnTo>
                  <a:lnTo>
                    <a:pt x="2507534" y="396348"/>
                  </a:lnTo>
                  <a:lnTo>
                    <a:pt x="0" y="396348"/>
                  </a:lnTo>
                  <a:close/>
                </a:path>
              </a:pathLst>
            </a:custGeom>
            <a:solidFill>
              <a:srgbClr val="011C50"/>
            </a:solidFill>
          </p:spPr>
          <p:txBody>
            <a:bodyPr/>
            <a:lstStyle/>
            <a:p>
              <a:endParaRPr lang="ru-RU"/>
            </a:p>
          </p:txBody>
        </p:sp>
      </p:grpSp>
      <p:sp>
        <p:nvSpPr>
          <p:cNvPr id="7" name="Freeform 7"/>
          <p:cNvSpPr/>
          <p:nvPr/>
        </p:nvSpPr>
        <p:spPr>
          <a:xfrm>
            <a:off x="861943" y="532646"/>
            <a:ext cx="5800626" cy="1790943"/>
          </a:xfrm>
          <a:custGeom>
            <a:avLst/>
            <a:gdLst/>
            <a:ahLst/>
            <a:cxnLst/>
            <a:rect l="l" t="t" r="r" b="b"/>
            <a:pathLst>
              <a:path w="5800626" h="1790943">
                <a:moveTo>
                  <a:pt x="0" y="0"/>
                </a:moveTo>
                <a:lnTo>
                  <a:pt x="5800626" y="0"/>
                </a:lnTo>
                <a:lnTo>
                  <a:pt x="5800626" y="1790943"/>
                </a:lnTo>
                <a:lnTo>
                  <a:pt x="0" y="17909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ru-RU"/>
          </a:p>
        </p:txBody>
      </p:sp>
      <p:sp>
        <p:nvSpPr>
          <p:cNvPr id="10" name="Прямоугольник 9"/>
          <p:cNvSpPr/>
          <p:nvPr/>
        </p:nvSpPr>
        <p:spPr>
          <a:xfrm>
            <a:off x="2595720" y="2260198"/>
            <a:ext cx="12008304" cy="2554545"/>
          </a:xfrm>
          <a:prstGeom prst="rect">
            <a:avLst/>
          </a:prstGeom>
        </p:spPr>
        <p:txBody>
          <a:bodyPr wrap="square">
            <a:spAutoFit/>
          </a:bodyPr>
          <a:lstStyle/>
          <a:p>
            <a:pPr algn="ctr"/>
            <a:r>
              <a:rPr lang="ru-RU" sz="4000" b="1" dirty="0">
                <a:solidFill>
                  <a:srgbClr val="FFC000"/>
                </a:solidFill>
              </a:rPr>
              <a:t>Новые  возможности  подготовки  и  переподготовки  библиотечно-информационных   кадров   в  Кыргызстане   в  системе   дополнительного  профессионального    образования.</a:t>
            </a:r>
          </a:p>
        </p:txBody>
      </p:sp>
      <p:sp>
        <p:nvSpPr>
          <p:cNvPr id="11" name="Прямоугольник 10"/>
          <p:cNvSpPr/>
          <p:nvPr/>
        </p:nvSpPr>
        <p:spPr>
          <a:xfrm>
            <a:off x="391160" y="7938560"/>
            <a:ext cx="17907000" cy="1200329"/>
          </a:xfrm>
          <a:prstGeom prst="rect">
            <a:avLst/>
          </a:prstGeom>
        </p:spPr>
        <p:txBody>
          <a:bodyPr wrap="square">
            <a:spAutoFit/>
          </a:bodyPr>
          <a:lstStyle/>
          <a:p>
            <a:r>
              <a:rPr lang="ru-RU" dirty="0">
                <a:solidFill>
                  <a:schemeClr val="bg1"/>
                </a:solidFill>
              </a:rPr>
              <a:t> </a:t>
            </a:r>
            <a:r>
              <a:rPr lang="ru-RU" sz="3600" dirty="0" err="1">
                <a:solidFill>
                  <a:srgbClr val="FFC000"/>
                </a:solidFill>
              </a:rPr>
              <a:t>Давлетярова</a:t>
            </a:r>
            <a:r>
              <a:rPr lang="ru-RU" sz="3600" dirty="0">
                <a:solidFill>
                  <a:srgbClr val="FFC000"/>
                </a:solidFill>
              </a:rPr>
              <a:t>  Н.А. </a:t>
            </a:r>
            <a:r>
              <a:rPr lang="ru-RU" sz="3600" dirty="0" smtClean="0">
                <a:solidFill>
                  <a:srgbClr val="FFC000"/>
                </a:solidFill>
              </a:rPr>
              <a:t>директор  </a:t>
            </a:r>
            <a:r>
              <a:rPr lang="ru-RU" sz="3600" dirty="0">
                <a:solidFill>
                  <a:srgbClr val="FFC000"/>
                </a:solidFill>
              </a:rPr>
              <a:t>Научной библиотеки  </a:t>
            </a:r>
            <a:r>
              <a:rPr lang="ru-RU" sz="3600" dirty="0" smtClean="0">
                <a:solidFill>
                  <a:srgbClr val="FFC000"/>
                </a:solidFill>
              </a:rPr>
              <a:t>КГУ  </a:t>
            </a:r>
            <a:r>
              <a:rPr lang="ru-RU" sz="3600" dirty="0">
                <a:solidFill>
                  <a:srgbClr val="FFC000"/>
                </a:solidFill>
              </a:rPr>
              <a:t>им. И. </a:t>
            </a:r>
            <a:r>
              <a:rPr lang="ru-RU" sz="3600" dirty="0" err="1">
                <a:solidFill>
                  <a:srgbClr val="FFC000"/>
                </a:solidFill>
              </a:rPr>
              <a:t>Арабаева</a:t>
            </a:r>
            <a:r>
              <a:rPr lang="ru-RU" sz="3600" dirty="0">
                <a:solidFill>
                  <a:srgbClr val="FFC000"/>
                </a:solidFill>
              </a:rPr>
              <a:t>,  </a:t>
            </a:r>
          </a:p>
          <a:p>
            <a:r>
              <a:rPr lang="ru-RU" sz="3600" dirty="0">
                <a:solidFill>
                  <a:srgbClr val="FFC000"/>
                </a:solidFill>
              </a:rPr>
              <a:t>канд. ист.  наук, доц., </a:t>
            </a:r>
            <a:r>
              <a:rPr lang="ru-RU" sz="3600" dirty="0" smtClean="0">
                <a:solidFill>
                  <a:srgbClr val="FFC000"/>
                </a:solidFill>
              </a:rPr>
              <a:t>Президент </a:t>
            </a:r>
            <a:r>
              <a:rPr lang="ru-RU" sz="3600" dirty="0" err="1">
                <a:solidFill>
                  <a:srgbClr val="FFC000"/>
                </a:solidFill>
              </a:rPr>
              <a:t>Общественнного</a:t>
            </a:r>
            <a:r>
              <a:rPr lang="ru-RU" sz="3600" dirty="0">
                <a:solidFill>
                  <a:srgbClr val="FFC000"/>
                </a:solidFill>
              </a:rPr>
              <a:t>  </a:t>
            </a:r>
            <a:r>
              <a:rPr lang="ru-RU" sz="3600" dirty="0" err="1" smtClean="0">
                <a:solidFill>
                  <a:srgbClr val="FFC000"/>
                </a:solidFill>
              </a:rPr>
              <a:t>обьединения</a:t>
            </a:r>
            <a:r>
              <a:rPr lang="ru-RU" sz="3600" dirty="0" smtClean="0">
                <a:solidFill>
                  <a:srgbClr val="FFC000"/>
                </a:solidFill>
              </a:rPr>
              <a:t> библиотек </a:t>
            </a:r>
            <a:r>
              <a:rPr lang="ru-RU" sz="3600" dirty="0">
                <a:solidFill>
                  <a:srgbClr val="FFC000"/>
                </a:solidFill>
              </a:rPr>
              <a:t>Кыргызстана.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92296465"/>
              </p:ext>
            </p:extLst>
          </p:nvPr>
        </p:nvGraphicFramePr>
        <p:xfrm>
          <a:off x="1320329" y="3013360"/>
          <a:ext cx="15938971" cy="9874892"/>
        </p:xfrm>
        <a:graphic>
          <a:graphicData uri="http://schemas.openxmlformats.org/drawingml/2006/table">
            <a:tbl>
              <a:tblPr/>
              <a:tblGrid>
                <a:gridCol w="2035149">
                  <a:extLst>
                    <a:ext uri="{9D8B030D-6E8A-4147-A177-3AD203B41FA5}">
                      <a16:colId xmlns:a16="http://schemas.microsoft.com/office/drawing/2014/main" xmlns="" val="20000"/>
                    </a:ext>
                  </a:extLst>
                </a:gridCol>
                <a:gridCol w="895561">
                  <a:extLst>
                    <a:ext uri="{9D8B030D-6E8A-4147-A177-3AD203B41FA5}">
                      <a16:colId xmlns:a16="http://schemas.microsoft.com/office/drawing/2014/main" xmlns="" val="20001"/>
                    </a:ext>
                  </a:extLst>
                </a:gridCol>
                <a:gridCol w="1361652">
                  <a:extLst>
                    <a:ext uri="{9D8B030D-6E8A-4147-A177-3AD203B41FA5}">
                      <a16:colId xmlns:a16="http://schemas.microsoft.com/office/drawing/2014/main" xmlns="" val="20002"/>
                    </a:ext>
                  </a:extLst>
                </a:gridCol>
                <a:gridCol w="1569059">
                  <a:extLst>
                    <a:ext uri="{9D8B030D-6E8A-4147-A177-3AD203B41FA5}">
                      <a16:colId xmlns:a16="http://schemas.microsoft.com/office/drawing/2014/main" xmlns="" val="20003"/>
                    </a:ext>
                  </a:extLst>
                </a:gridCol>
                <a:gridCol w="1465355">
                  <a:extLst>
                    <a:ext uri="{9D8B030D-6E8A-4147-A177-3AD203B41FA5}">
                      <a16:colId xmlns:a16="http://schemas.microsoft.com/office/drawing/2014/main" xmlns="" val="20004"/>
                    </a:ext>
                  </a:extLst>
                </a:gridCol>
                <a:gridCol w="1465355">
                  <a:extLst>
                    <a:ext uri="{9D8B030D-6E8A-4147-A177-3AD203B41FA5}">
                      <a16:colId xmlns:a16="http://schemas.microsoft.com/office/drawing/2014/main" xmlns="" val="20005"/>
                    </a:ext>
                  </a:extLst>
                </a:gridCol>
                <a:gridCol w="1593381">
                  <a:extLst>
                    <a:ext uri="{9D8B030D-6E8A-4147-A177-3AD203B41FA5}">
                      <a16:colId xmlns:a16="http://schemas.microsoft.com/office/drawing/2014/main" xmlns="" val="20006"/>
                    </a:ext>
                  </a:extLst>
                </a:gridCol>
                <a:gridCol w="1337329">
                  <a:extLst>
                    <a:ext uri="{9D8B030D-6E8A-4147-A177-3AD203B41FA5}">
                      <a16:colId xmlns:a16="http://schemas.microsoft.com/office/drawing/2014/main" xmlns="" val="20007"/>
                    </a:ext>
                  </a:extLst>
                </a:gridCol>
                <a:gridCol w="1465355">
                  <a:extLst>
                    <a:ext uri="{9D8B030D-6E8A-4147-A177-3AD203B41FA5}">
                      <a16:colId xmlns:a16="http://schemas.microsoft.com/office/drawing/2014/main" xmlns="" val="20008"/>
                    </a:ext>
                  </a:extLst>
                </a:gridCol>
                <a:gridCol w="1465355">
                  <a:extLst>
                    <a:ext uri="{9D8B030D-6E8A-4147-A177-3AD203B41FA5}">
                      <a16:colId xmlns:a16="http://schemas.microsoft.com/office/drawing/2014/main" xmlns="" val="20009"/>
                    </a:ext>
                  </a:extLst>
                </a:gridCol>
                <a:gridCol w="1285420">
                  <a:extLst>
                    <a:ext uri="{9D8B030D-6E8A-4147-A177-3AD203B41FA5}">
                      <a16:colId xmlns:a16="http://schemas.microsoft.com/office/drawing/2014/main" xmlns="" val="20010"/>
                    </a:ext>
                  </a:extLst>
                </a:gridCol>
              </a:tblGrid>
              <a:tr h="1601788">
                <a:tc>
                  <a:txBody>
                    <a:bodyPr/>
                    <a:lstStyle/>
                    <a:p>
                      <a:pPr algn="l">
                        <a:lnSpc>
                          <a:spcPts val="2800"/>
                        </a:lnSpc>
                        <a:defRPr/>
                      </a:pPr>
                      <a:endParaRPr lang="en-US" sz="1100" dirty="0"/>
                    </a:p>
                    <a:p>
                      <a:pPr>
                        <a:lnSpc>
                          <a:spcPts val="2800"/>
                        </a:lnSpc>
                      </a:pPr>
                      <a:r>
                        <a:rPr lang="en-US" sz="2000" dirty="0">
                          <a:solidFill>
                            <a:srgbClr val="000000"/>
                          </a:solidFill>
                          <a:latin typeface="Open Sans"/>
                        </a:rPr>
                        <a:t>  </a:t>
                      </a:r>
                      <a:r>
                        <a:rPr lang="en-US" sz="2000" dirty="0" err="1">
                          <a:solidFill>
                            <a:srgbClr val="000000"/>
                          </a:solidFill>
                          <a:latin typeface="Open Sans"/>
                        </a:rPr>
                        <a:t>Наименование</a:t>
                      </a:r>
                      <a:endParaRPr lang="en-US" sz="2000" dirty="0">
                        <a:solidFill>
                          <a:srgbClr val="000000"/>
                        </a:solidFill>
                        <a:latin typeface="Open Sans"/>
                      </a:endParaRPr>
                    </a:p>
                    <a:p>
                      <a:pPr>
                        <a:lnSpc>
                          <a:spcPts val="2800"/>
                        </a:lnSpc>
                      </a:pPr>
                      <a:r>
                        <a:rPr lang="en-US" sz="2000" dirty="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l">
                        <a:lnSpc>
                          <a:spcPts val="2800"/>
                        </a:lnSpc>
                        <a:defRPr/>
                      </a:pPr>
                      <a:endParaRPr lang="en-US" sz="1100"/>
                    </a:p>
                    <a:p>
                      <a:pPr>
                        <a:lnSpc>
                          <a:spcPts val="2800"/>
                        </a:lnSpc>
                      </a:pPr>
                      <a:r>
                        <a:rPr lang="en-US" sz="2000">
                          <a:solidFill>
                            <a:srgbClr val="000000"/>
                          </a:solidFill>
                          <a:latin typeface="Open Sans"/>
                        </a:rPr>
                        <a:t>  2019</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nSpc>
                          <a:spcPts val="2800"/>
                        </a:lnSpc>
                      </a:pPr>
                      <a:r>
                        <a:rPr lang="en-US" sz="2000">
                          <a:solidFill>
                            <a:srgbClr val="000000"/>
                          </a:solidFill>
                          <a:latin typeface="Open Sans"/>
                        </a:rPr>
                        <a:t>  2019</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l">
                        <a:lnSpc>
                          <a:spcPts val="2800"/>
                        </a:lnSpc>
                        <a:defRPr/>
                      </a:pPr>
                      <a:endParaRPr lang="en-US" sz="1100"/>
                    </a:p>
                    <a:p>
                      <a:pPr>
                        <a:lnSpc>
                          <a:spcPts val="2800"/>
                        </a:lnSpc>
                      </a:pPr>
                      <a:r>
                        <a:rPr lang="en-US" sz="2000">
                          <a:solidFill>
                            <a:srgbClr val="000000"/>
                          </a:solidFill>
                          <a:latin typeface="Open Sans"/>
                        </a:rPr>
                        <a:t>  2020</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nSpc>
                          <a:spcPts val="2800"/>
                        </a:lnSpc>
                      </a:pPr>
                      <a:r>
                        <a:rPr lang="en-US" sz="2000">
                          <a:solidFill>
                            <a:srgbClr val="000000"/>
                          </a:solidFill>
                          <a:latin typeface="Open Sans"/>
                        </a:rPr>
                        <a:t>  2020</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l">
                        <a:lnSpc>
                          <a:spcPts val="2800"/>
                        </a:lnSpc>
                        <a:defRPr/>
                      </a:pPr>
                      <a:endParaRPr lang="en-US" sz="1100"/>
                    </a:p>
                    <a:p>
                      <a:pPr>
                        <a:lnSpc>
                          <a:spcPts val="2800"/>
                        </a:lnSpc>
                      </a:pPr>
                      <a:r>
                        <a:rPr lang="en-US" sz="2000">
                          <a:solidFill>
                            <a:srgbClr val="000000"/>
                          </a:solidFill>
                          <a:latin typeface="Open Sans"/>
                        </a:rPr>
                        <a:t>  2021</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nSpc>
                          <a:spcPts val="2800"/>
                        </a:lnSpc>
                      </a:pPr>
                      <a:r>
                        <a:rPr lang="en-US" sz="2000">
                          <a:solidFill>
                            <a:srgbClr val="000000"/>
                          </a:solidFill>
                          <a:latin typeface="Open Sans"/>
                        </a:rPr>
                        <a:t>  2021</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l">
                        <a:lnSpc>
                          <a:spcPts val="2800"/>
                        </a:lnSpc>
                        <a:defRPr/>
                      </a:pPr>
                      <a:endParaRPr lang="en-US" sz="1100"/>
                    </a:p>
                    <a:p>
                      <a:pPr>
                        <a:lnSpc>
                          <a:spcPts val="2800"/>
                        </a:lnSpc>
                      </a:pPr>
                      <a:r>
                        <a:rPr lang="en-US" sz="2000">
                          <a:solidFill>
                            <a:srgbClr val="000000"/>
                          </a:solidFill>
                          <a:latin typeface="Open Sans"/>
                        </a:rPr>
                        <a:t>  2022</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nSpc>
                          <a:spcPts val="2800"/>
                        </a:lnSpc>
                      </a:pPr>
                      <a:r>
                        <a:rPr lang="en-US" sz="2000">
                          <a:solidFill>
                            <a:srgbClr val="000000"/>
                          </a:solidFill>
                          <a:latin typeface="Open Sans"/>
                        </a:rPr>
                        <a:t>  2022</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l">
                        <a:lnSpc>
                          <a:spcPts val="2800"/>
                        </a:lnSpc>
                        <a:defRPr/>
                      </a:pPr>
                      <a:endParaRPr lang="en-US" sz="1100"/>
                    </a:p>
                    <a:p>
                      <a:pPr>
                        <a:lnSpc>
                          <a:spcPts val="2800"/>
                        </a:lnSpc>
                      </a:pPr>
                      <a:r>
                        <a:rPr lang="en-US" sz="2000">
                          <a:solidFill>
                            <a:srgbClr val="000000"/>
                          </a:solidFill>
                          <a:latin typeface="Open Sans"/>
                        </a:rPr>
                        <a:t>  2023</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nSpc>
                          <a:spcPts val="2800"/>
                        </a:lnSpc>
                      </a:pPr>
                      <a:r>
                        <a:rPr lang="en-US" sz="2000">
                          <a:solidFill>
                            <a:srgbClr val="000000"/>
                          </a:solidFill>
                          <a:latin typeface="Open Sans"/>
                        </a:rPr>
                        <a:t>  2023</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54685">
                <a:tc>
                  <a:txBody>
                    <a:bodyPr/>
                    <a:lstStyle/>
                    <a:p>
                      <a:pPr algn="l">
                        <a:lnSpc>
                          <a:spcPts val="2800"/>
                        </a:lnSpc>
                        <a:defRPr/>
                      </a:pPr>
                      <a:endParaRPr lang="en-US" sz="1100"/>
                    </a:p>
                    <a:p>
                      <a:pPr>
                        <a:lnSpc>
                          <a:spcPts val="2800"/>
                        </a:lnSpc>
                      </a:pPr>
                      <a:r>
                        <a:rPr lang="en-US" sz="2000">
                          <a:solidFill>
                            <a:srgbClr val="000000"/>
                          </a:solidFill>
                          <a:latin typeface="Open Sans"/>
                        </a:rPr>
                        <a:t>   </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пост</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вып</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пост</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вып</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пост</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вып</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пост</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вып</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пост</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вып</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49013">
                <a:tc>
                  <a:txBody>
                    <a:bodyPr/>
                    <a:lstStyle/>
                    <a:p>
                      <a:pPr algn="l">
                        <a:lnSpc>
                          <a:spcPts val="2800"/>
                        </a:lnSpc>
                        <a:defRPr/>
                      </a:pPr>
                      <a:endParaRPr lang="en-US" sz="1100"/>
                    </a:p>
                    <a:p>
                      <a:pPr>
                        <a:lnSpc>
                          <a:spcPts val="2800"/>
                        </a:lnSpc>
                      </a:pPr>
                      <a:r>
                        <a:rPr lang="en-US" sz="2000">
                          <a:solidFill>
                            <a:srgbClr val="000000"/>
                          </a:solidFill>
                          <a:latin typeface="Open Sans"/>
                        </a:rPr>
                        <a:t>  БГУ Дистан.</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18</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dirty="0"/>
                    </a:p>
                    <a:p>
                      <a:pPr>
                        <a:lnSpc>
                          <a:spcPts val="2800"/>
                        </a:lnSpc>
                      </a:pPr>
                      <a:r>
                        <a:rPr lang="en-US" sz="2000" dirty="0">
                          <a:solidFill>
                            <a:srgbClr val="000000"/>
                          </a:solidFill>
                          <a:latin typeface="Open Sans"/>
                        </a:rPr>
                        <a:t>  </a:t>
                      </a:r>
                      <a:r>
                        <a:rPr lang="ru-RU" sz="2000" dirty="0" smtClean="0">
                          <a:solidFill>
                            <a:srgbClr val="000000"/>
                          </a:solidFill>
                          <a:latin typeface="Open Sans"/>
                        </a:rPr>
                        <a:t>18</a:t>
                      </a:r>
                      <a:r>
                        <a:rPr lang="en-US" sz="2000" dirty="0" smtClean="0">
                          <a:solidFill>
                            <a:srgbClr val="000000"/>
                          </a:solidFill>
                          <a:latin typeface="Open Sans"/>
                        </a:rPr>
                        <a:t>  </a:t>
                      </a:r>
                      <a:endParaRPr lang="en-US" sz="2000" dirty="0">
                        <a:solidFill>
                          <a:srgbClr val="000000"/>
                        </a:solidFill>
                        <a:latin typeface="Open Sans"/>
                      </a:endParaRP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13</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dirty="0"/>
                    </a:p>
                    <a:p>
                      <a:pPr>
                        <a:lnSpc>
                          <a:spcPts val="2800"/>
                        </a:lnSpc>
                      </a:pPr>
                      <a:r>
                        <a:rPr lang="en-US" sz="2000" dirty="0">
                          <a:solidFill>
                            <a:srgbClr val="000000"/>
                          </a:solidFill>
                          <a:latin typeface="Open Sans"/>
                        </a:rPr>
                        <a:t>  </a:t>
                      </a:r>
                      <a:r>
                        <a:rPr lang="ru-RU" sz="2000" dirty="0" smtClean="0">
                          <a:solidFill>
                            <a:srgbClr val="000000"/>
                          </a:solidFill>
                          <a:latin typeface="Open Sans"/>
                        </a:rPr>
                        <a:t>13</a:t>
                      </a:r>
                      <a:r>
                        <a:rPr lang="en-US" sz="2000" dirty="0" smtClean="0">
                          <a:solidFill>
                            <a:srgbClr val="000000"/>
                          </a:solidFill>
                          <a:latin typeface="Open Sans"/>
                        </a:rPr>
                        <a:t>  </a:t>
                      </a:r>
                      <a:endParaRPr lang="en-US" sz="2000" dirty="0">
                        <a:solidFill>
                          <a:srgbClr val="000000"/>
                        </a:solidFill>
                        <a:latin typeface="Open Sans"/>
                      </a:endParaRP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13</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dirty="0"/>
                    </a:p>
                    <a:p>
                      <a:pPr>
                        <a:lnSpc>
                          <a:spcPts val="2800"/>
                        </a:lnSpc>
                      </a:pPr>
                      <a:r>
                        <a:rPr lang="en-US" sz="2000" dirty="0">
                          <a:solidFill>
                            <a:srgbClr val="000000"/>
                          </a:solidFill>
                          <a:latin typeface="Open Sans"/>
                        </a:rPr>
                        <a:t> </a:t>
                      </a:r>
                      <a:r>
                        <a:rPr lang="ru-RU" sz="2000" dirty="0" smtClean="0">
                          <a:solidFill>
                            <a:srgbClr val="000000"/>
                          </a:solidFill>
                          <a:latin typeface="Open Sans"/>
                        </a:rPr>
                        <a:t>13</a:t>
                      </a:r>
                      <a:endParaRPr lang="en-US" sz="2000" dirty="0">
                        <a:solidFill>
                          <a:srgbClr val="000000"/>
                        </a:solidFill>
                        <a:latin typeface="Open Sans"/>
                      </a:endParaRPr>
                    </a:p>
                    <a:p>
                      <a:pPr>
                        <a:lnSpc>
                          <a:spcPts val="2800"/>
                        </a:lnSpc>
                      </a:pPr>
                      <a:r>
                        <a:rPr lang="en-US" sz="2000" dirty="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14</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14</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6</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dirty="0"/>
                    </a:p>
                    <a:p>
                      <a:pPr>
                        <a:lnSpc>
                          <a:spcPts val="2800"/>
                        </a:lnSpc>
                      </a:pPr>
                      <a:r>
                        <a:rPr lang="ru-RU" sz="2000" dirty="0" smtClean="0">
                          <a:solidFill>
                            <a:srgbClr val="000000"/>
                          </a:solidFill>
                          <a:latin typeface="Open Sans"/>
                        </a:rPr>
                        <a:t>6</a:t>
                      </a:r>
                      <a:r>
                        <a:rPr lang="en-US" sz="2000" dirty="0" smtClean="0">
                          <a:solidFill>
                            <a:srgbClr val="000000"/>
                          </a:solidFill>
                          <a:latin typeface="Open Sans"/>
                        </a:rPr>
                        <a:t>  </a:t>
                      </a:r>
                      <a:endParaRPr lang="en-US" sz="2000" dirty="0">
                        <a:solidFill>
                          <a:srgbClr val="000000"/>
                        </a:solidFill>
                        <a:latin typeface="Open Sans"/>
                      </a:endParaRP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49013">
                <a:tc>
                  <a:txBody>
                    <a:bodyPr/>
                    <a:lstStyle/>
                    <a:p>
                      <a:pPr algn="l">
                        <a:lnSpc>
                          <a:spcPts val="2800"/>
                        </a:lnSpc>
                        <a:defRPr/>
                      </a:pPr>
                      <a:endParaRPr lang="en-US" sz="1100" dirty="0"/>
                    </a:p>
                    <a:p>
                      <a:pPr>
                        <a:lnSpc>
                          <a:spcPts val="2800"/>
                        </a:lnSpc>
                      </a:pPr>
                      <a:r>
                        <a:rPr lang="ru-RU" sz="2000" dirty="0" smtClean="0">
                          <a:solidFill>
                            <a:srgbClr val="000000"/>
                          </a:solidFill>
                          <a:latin typeface="Open Sans"/>
                        </a:rPr>
                        <a:t>БГУ</a:t>
                      </a:r>
                      <a:r>
                        <a:rPr lang="ru-RU" sz="2000" baseline="0" dirty="0" smtClean="0">
                          <a:solidFill>
                            <a:srgbClr val="000000"/>
                          </a:solidFill>
                          <a:latin typeface="Open Sans"/>
                        </a:rPr>
                        <a:t> .,очное </a:t>
                      </a:r>
                      <a:r>
                        <a:rPr lang="ru-RU" sz="2000" dirty="0" smtClean="0">
                          <a:solidFill>
                            <a:srgbClr val="000000"/>
                          </a:solidFill>
                          <a:latin typeface="Open Sans"/>
                        </a:rPr>
                        <a:t> обучение</a:t>
                      </a:r>
                      <a:endParaRPr lang="en-US" sz="2000" dirty="0">
                        <a:solidFill>
                          <a:srgbClr val="000000"/>
                        </a:solidFill>
                        <a:latin typeface="Open Sans"/>
                      </a:endParaRPr>
                    </a:p>
                    <a:p>
                      <a:pPr>
                        <a:lnSpc>
                          <a:spcPts val="2800"/>
                        </a:lnSpc>
                      </a:pPr>
                      <a:r>
                        <a:rPr lang="en-US" sz="2000" dirty="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16</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14</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12</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12</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13</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10</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9</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01448">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54562">
                <a:tc>
                  <a:txBody>
                    <a:bodyPr/>
                    <a:lstStyle/>
                    <a:p>
                      <a:pPr algn="l">
                        <a:lnSpc>
                          <a:spcPts val="2800"/>
                        </a:lnSpc>
                        <a:defRPr/>
                      </a:pPr>
                      <a:endParaRPr lang="en-US" sz="1100"/>
                    </a:p>
                    <a:p>
                      <a:pPr>
                        <a:lnSpc>
                          <a:spcPts val="2800"/>
                        </a:lnSpc>
                      </a:pPr>
                      <a:r>
                        <a:rPr lang="en-US" sz="2000">
                          <a:solidFill>
                            <a:srgbClr val="000000"/>
                          </a:solidFill>
                          <a:latin typeface="Open Sans"/>
                        </a:rPr>
                        <a:t>  Колледж</a:t>
                      </a:r>
                    </a:p>
                    <a:p>
                      <a:pPr>
                        <a:lnSpc>
                          <a:spcPts val="2800"/>
                        </a:lnSpc>
                      </a:pPr>
                      <a:r>
                        <a:rPr lang="en-US" sz="2000">
                          <a:solidFill>
                            <a:srgbClr val="000000"/>
                          </a:solidFill>
                          <a:latin typeface="Open Sans"/>
                        </a:rPr>
                        <a:t>  Тскусства</a:t>
                      </a:r>
                    </a:p>
                    <a:p>
                      <a:pPr>
                        <a:lnSpc>
                          <a:spcPts val="2800"/>
                        </a:lnSpc>
                      </a:pPr>
                      <a:r>
                        <a:rPr lang="en-US" sz="2000">
                          <a:solidFill>
                            <a:srgbClr val="000000"/>
                          </a:solidFill>
                          <a:latin typeface="Open Sans"/>
                        </a:rPr>
                        <a:t>  Г. Токмак  </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43</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45</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41</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44</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29</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36</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31</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32</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58</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800"/>
                        </a:lnSpc>
                        <a:defRPr/>
                      </a:pPr>
                      <a:endParaRPr lang="en-US" sz="1100"/>
                    </a:p>
                    <a:p>
                      <a:pPr>
                        <a:lnSpc>
                          <a:spcPts val="2800"/>
                        </a:lnSpc>
                      </a:pPr>
                      <a:r>
                        <a:rPr lang="en-US" sz="2000">
                          <a:solidFill>
                            <a:srgbClr val="000000"/>
                          </a:solidFill>
                          <a:latin typeface="Open Sans"/>
                        </a:rPr>
                        <a:t>  41</a:t>
                      </a:r>
                    </a:p>
                    <a:p>
                      <a:pPr>
                        <a:lnSpc>
                          <a:spcPts val="2800"/>
                        </a:lnSpc>
                      </a:pPr>
                      <a:r>
                        <a:rPr lang="en-US" sz="2000">
                          <a:solidFill>
                            <a:srgbClr val="000000"/>
                          </a:solidFill>
                          <a:latin typeface="Open Sans"/>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pSp>
        <p:nvGrpSpPr>
          <p:cNvPr id="3" name="Group 3"/>
          <p:cNvGrpSpPr/>
          <p:nvPr/>
        </p:nvGrpSpPr>
        <p:grpSpPr>
          <a:xfrm>
            <a:off x="0" y="8462517"/>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FFFFFF"/>
            </a:solidFill>
          </p:spPr>
          <p:txBody>
            <a:bodyPr/>
            <a:lstStyle/>
            <a:p>
              <a:endParaRPr lang="ru-RU"/>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900"/>
                </a:lnSpc>
              </a:pPr>
              <a:endParaRPr/>
            </a:p>
          </p:txBody>
        </p:sp>
      </p:grpSp>
      <p:sp>
        <p:nvSpPr>
          <p:cNvPr id="6" name="TextBox 6"/>
          <p:cNvSpPr txBox="1"/>
          <p:nvPr/>
        </p:nvSpPr>
        <p:spPr>
          <a:xfrm>
            <a:off x="542493" y="520083"/>
            <a:ext cx="16227274" cy="1533525"/>
          </a:xfrm>
          <a:prstGeom prst="rect">
            <a:avLst/>
          </a:prstGeom>
        </p:spPr>
        <p:txBody>
          <a:bodyPr lIns="0" tIns="0" rIns="0" bIns="0" rtlCol="0" anchor="t">
            <a:spAutoFit/>
          </a:bodyPr>
          <a:lstStyle/>
          <a:p>
            <a:pPr>
              <a:lnSpc>
                <a:spcPts val="6000"/>
              </a:lnSpc>
            </a:pPr>
            <a:r>
              <a:rPr lang="en-US" sz="5000">
                <a:solidFill>
                  <a:srgbClr val="011C50"/>
                </a:solidFill>
                <a:latin typeface="HK Grotesk Bold"/>
              </a:rPr>
              <a:t> Библиотечное образовательное пространство</a:t>
            </a:r>
          </a:p>
          <a:p>
            <a:pPr>
              <a:lnSpc>
                <a:spcPts val="6000"/>
              </a:lnSpc>
            </a:pPr>
            <a:endParaRPr lang="en-US" sz="5000">
              <a:solidFill>
                <a:srgbClr val="011C50"/>
              </a:solidFill>
              <a:latin typeface="HK Grotesk Bold"/>
            </a:endParaRPr>
          </a:p>
        </p:txBody>
      </p:sp>
      <p:sp>
        <p:nvSpPr>
          <p:cNvPr id="7" name="TextBox 7"/>
          <p:cNvSpPr txBox="1"/>
          <p:nvPr/>
        </p:nvSpPr>
        <p:spPr>
          <a:xfrm>
            <a:off x="696032" y="1528243"/>
            <a:ext cx="9177363" cy="993580"/>
          </a:xfrm>
          <a:prstGeom prst="rect">
            <a:avLst/>
          </a:prstGeom>
        </p:spPr>
        <p:txBody>
          <a:bodyPr lIns="0" tIns="0" rIns="0" bIns="0" rtlCol="0" anchor="t">
            <a:spAutoFit/>
          </a:bodyPr>
          <a:lstStyle/>
          <a:p>
            <a:pPr>
              <a:lnSpc>
                <a:spcPts val="4032"/>
              </a:lnSpc>
            </a:pPr>
            <a:r>
              <a:rPr lang="en-US" sz="2880">
                <a:solidFill>
                  <a:srgbClr val="011C50"/>
                </a:solidFill>
                <a:latin typeface="Open Sans"/>
              </a:rPr>
              <a:t>Динамика набора и выпуска библиотечных</a:t>
            </a:r>
          </a:p>
          <a:p>
            <a:pPr>
              <a:lnSpc>
                <a:spcPts val="4032"/>
              </a:lnSpc>
            </a:pPr>
            <a:r>
              <a:rPr lang="en-US" sz="2880">
                <a:solidFill>
                  <a:srgbClr val="011C50"/>
                </a:solidFill>
                <a:latin typeface="Open Sans"/>
              </a:rPr>
              <a:t> кадров  по специальности “Библиотечное дело”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534528899"/>
              </p:ext>
            </p:extLst>
          </p:nvPr>
        </p:nvGraphicFramePr>
        <p:xfrm>
          <a:off x="1981200" y="1028700"/>
          <a:ext cx="14633890" cy="6257924"/>
        </p:xfrm>
        <a:graphic>
          <a:graphicData uri="http://schemas.openxmlformats.org/drawingml/2006/table">
            <a:tbl>
              <a:tblPr/>
              <a:tblGrid>
                <a:gridCol w="1325704">
                  <a:extLst>
                    <a:ext uri="{9D8B030D-6E8A-4147-A177-3AD203B41FA5}">
                      <a16:colId xmlns:a16="http://schemas.microsoft.com/office/drawing/2014/main" xmlns="" val="20000"/>
                    </a:ext>
                  </a:extLst>
                </a:gridCol>
                <a:gridCol w="1325704">
                  <a:extLst>
                    <a:ext uri="{9D8B030D-6E8A-4147-A177-3AD203B41FA5}">
                      <a16:colId xmlns:a16="http://schemas.microsoft.com/office/drawing/2014/main" xmlns="" val="20001"/>
                    </a:ext>
                  </a:extLst>
                </a:gridCol>
                <a:gridCol w="1325704">
                  <a:extLst>
                    <a:ext uri="{9D8B030D-6E8A-4147-A177-3AD203B41FA5}">
                      <a16:colId xmlns:a16="http://schemas.microsoft.com/office/drawing/2014/main" xmlns="" val="20002"/>
                    </a:ext>
                  </a:extLst>
                </a:gridCol>
                <a:gridCol w="1325704">
                  <a:extLst>
                    <a:ext uri="{9D8B030D-6E8A-4147-A177-3AD203B41FA5}">
                      <a16:colId xmlns:a16="http://schemas.microsoft.com/office/drawing/2014/main" xmlns="" val="20003"/>
                    </a:ext>
                  </a:extLst>
                </a:gridCol>
                <a:gridCol w="1325704">
                  <a:extLst>
                    <a:ext uri="{9D8B030D-6E8A-4147-A177-3AD203B41FA5}">
                      <a16:colId xmlns:a16="http://schemas.microsoft.com/office/drawing/2014/main" xmlns="" val="20004"/>
                    </a:ext>
                  </a:extLst>
                </a:gridCol>
                <a:gridCol w="1325704">
                  <a:extLst>
                    <a:ext uri="{9D8B030D-6E8A-4147-A177-3AD203B41FA5}">
                      <a16:colId xmlns:a16="http://schemas.microsoft.com/office/drawing/2014/main" xmlns="" val="20005"/>
                    </a:ext>
                  </a:extLst>
                </a:gridCol>
                <a:gridCol w="1325704">
                  <a:extLst>
                    <a:ext uri="{9D8B030D-6E8A-4147-A177-3AD203B41FA5}">
                      <a16:colId xmlns:a16="http://schemas.microsoft.com/office/drawing/2014/main" xmlns="" val="20006"/>
                    </a:ext>
                  </a:extLst>
                </a:gridCol>
                <a:gridCol w="1325704">
                  <a:extLst>
                    <a:ext uri="{9D8B030D-6E8A-4147-A177-3AD203B41FA5}">
                      <a16:colId xmlns:a16="http://schemas.microsoft.com/office/drawing/2014/main" xmlns="" val="20007"/>
                    </a:ext>
                  </a:extLst>
                </a:gridCol>
                <a:gridCol w="1325704">
                  <a:extLst>
                    <a:ext uri="{9D8B030D-6E8A-4147-A177-3AD203B41FA5}">
                      <a16:colId xmlns:a16="http://schemas.microsoft.com/office/drawing/2014/main" xmlns="" val="20008"/>
                    </a:ext>
                  </a:extLst>
                </a:gridCol>
                <a:gridCol w="1325704">
                  <a:extLst>
                    <a:ext uri="{9D8B030D-6E8A-4147-A177-3AD203B41FA5}">
                      <a16:colId xmlns:a16="http://schemas.microsoft.com/office/drawing/2014/main" xmlns="" val="20009"/>
                    </a:ext>
                  </a:extLst>
                </a:gridCol>
                <a:gridCol w="1376850">
                  <a:extLst>
                    <a:ext uri="{9D8B030D-6E8A-4147-A177-3AD203B41FA5}">
                      <a16:colId xmlns:a16="http://schemas.microsoft.com/office/drawing/2014/main" xmlns="" val="20010"/>
                    </a:ext>
                  </a:extLst>
                </a:gridCol>
              </a:tblGrid>
              <a:tr h="1633748">
                <a:tc>
                  <a:txBody>
                    <a:bodyPr/>
                    <a:lstStyle/>
                    <a:p>
                      <a:pPr algn="l">
                        <a:lnSpc>
                          <a:spcPts val="2239"/>
                        </a:lnSpc>
                        <a:defRPr/>
                      </a:pPr>
                      <a:endParaRPr lang="en-US" sz="1100"/>
                    </a:p>
                    <a:p>
                      <a:pPr>
                        <a:lnSpc>
                          <a:spcPts val="2239"/>
                        </a:lnSpc>
                      </a:pPr>
                      <a:r>
                        <a:rPr lang="en-US" sz="1599">
                          <a:solidFill>
                            <a:srgbClr val="000000"/>
                          </a:solidFill>
                          <a:latin typeface="Open Sans"/>
                        </a:rPr>
                        <a:t>  Наименование</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a:lnSpc>
                          <a:spcPts val="2239"/>
                        </a:lnSpc>
                        <a:defRPr/>
                      </a:pPr>
                      <a:endParaRPr lang="en-US" sz="1100"/>
                    </a:p>
                    <a:p>
                      <a:pPr>
                        <a:lnSpc>
                          <a:spcPts val="2239"/>
                        </a:lnSpc>
                      </a:pPr>
                      <a:r>
                        <a:rPr lang="en-US" sz="1599">
                          <a:solidFill>
                            <a:srgbClr val="000000"/>
                          </a:solidFill>
                          <a:latin typeface="Open Sans"/>
                        </a:rPr>
                        <a:t>  2019</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239"/>
                        </a:lnSpc>
                        <a:defRPr/>
                      </a:pPr>
                      <a:endParaRPr lang="en-US" sz="1100"/>
                    </a:p>
                    <a:p>
                      <a:pPr>
                        <a:lnSpc>
                          <a:spcPts val="2239"/>
                        </a:lnSpc>
                      </a:pPr>
                      <a:r>
                        <a:rPr lang="en-US" sz="1599">
                          <a:solidFill>
                            <a:srgbClr val="000000"/>
                          </a:solidFill>
                          <a:latin typeface="Open Sans"/>
                        </a:rPr>
                        <a:t>  2019</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a:lnSpc>
                          <a:spcPts val="2239"/>
                        </a:lnSpc>
                        <a:defRPr/>
                      </a:pPr>
                      <a:endParaRPr lang="en-US" sz="1100"/>
                    </a:p>
                    <a:p>
                      <a:pPr>
                        <a:lnSpc>
                          <a:spcPts val="2239"/>
                        </a:lnSpc>
                      </a:pPr>
                      <a:r>
                        <a:rPr lang="en-US" sz="1599">
                          <a:solidFill>
                            <a:srgbClr val="000000"/>
                          </a:solidFill>
                          <a:latin typeface="Open Sans"/>
                        </a:rPr>
                        <a:t>  2020</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239"/>
                        </a:lnSpc>
                        <a:defRPr/>
                      </a:pPr>
                      <a:endParaRPr lang="en-US" sz="1100"/>
                    </a:p>
                    <a:p>
                      <a:pPr>
                        <a:lnSpc>
                          <a:spcPts val="2239"/>
                        </a:lnSpc>
                      </a:pPr>
                      <a:r>
                        <a:rPr lang="en-US" sz="1599">
                          <a:solidFill>
                            <a:srgbClr val="000000"/>
                          </a:solidFill>
                          <a:latin typeface="Open Sans"/>
                        </a:rPr>
                        <a:t>  2020</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a:lnSpc>
                          <a:spcPts val="2239"/>
                        </a:lnSpc>
                        <a:defRPr/>
                      </a:pPr>
                      <a:endParaRPr lang="en-US" sz="1100"/>
                    </a:p>
                    <a:p>
                      <a:pPr>
                        <a:lnSpc>
                          <a:spcPts val="2239"/>
                        </a:lnSpc>
                      </a:pPr>
                      <a:r>
                        <a:rPr lang="en-US" sz="1599">
                          <a:solidFill>
                            <a:srgbClr val="000000"/>
                          </a:solidFill>
                          <a:latin typeface="Open Sans"/>
                        </a:rPr>
                        <a:t>  2021</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239"/>
                        </a:lnSpc>
                        <a:defRPr/>
                      </a:pPr>
                      <a:endParaRPr lang="en-US" sz="1100"/>
                    </a:p>
                    <a:p>
                      <a:pPr>
                        <a:lnSpc>
                          <a:spcPts val="2239"/>
                        </a:lnSpc>
                      </a:pPr>
                      <a:r>
                        <a:rPr lang="en-US" sz="1599">
                          <a:solidFill>
                            <a:srgbClr val="000000"/>
                          </a:solidFill>
                          <a:latin typeface="Open Sans"/>
                        </a:rPr>
                        <a:t>  2021</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a:lnSpc>
                          <a:spcPts val="2239"/>
                        </a:lnSpc>
                        <a:defRPr/>
                      </a:pPr>
                      <a:endParaRPr lang="en-US" sz="1100"/>
                    </a:p>
                    <a:p>
                      <a:pPr>
                        <a:lnSpc>
                          <a:spcPts val="2239"/>
                        </a:lnSpc>
                      </a:pPr>
                      <a:r>
                        <a:rPr lang="en-US" sz="1599">
                          <a:solidFill>
                            <a:srgbClr val="000000"/>
                          </a:solidFill>
                          <a:latin typeface="Open Sans"/>
                        </a:rPr>
                        <a:t>  2022</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239"/>
                        </a:lnSpc>
                        <a:defRPr/>
                      </a:pPr>
                      <a:endParaRPr lang="en-US" sz="1100"/>
                    </a:p>
                    <a:p>
                      <a:pPr>
                        <a:lnSpc>
                          <a:spcPts val="2239"/>
                        </a:lnSpc>
                      </a:pPr>
                      <a:r>
                        <a:rPr lang="en-US" sz="1599">
                          <a:solidFill>
                            <a:srgbClr val="000000"/>
                          </a:solidFill>
                          <a:latin typeface="Open Sans"/>
                        </a:rPr>
                        <a:t>  2022</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a:lnSpc>
                          <a:spcPts val="2239"/>
                        </a:lnSpc>
                        <a:defRPr/>
                      </a:pPr>
                      <a:endParaRPr lang="en-US" sz="1100"/>
                    </a:p>
                    <a:p>
                      <a:pPr>
                        <a:lnSpc>
                          <a:spcPts val="2239"/>
                        </a:lnSpc>
                      </a:pPr>
                      <a:r>
                        <a:rPr lang="en-US" sz="1599">
                          <a:solidFill>
                            <a:srgbClr val="000000"/>
                          </a:solidFill>
                          <a:latin typeface="Open Sans"/>
                        </a:rPr>
                        <a:t>  2023</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239"/>
                        </a:lnSpc>
                        <a:defRPr/>
                      </a:pPr>
                      <a:endParaRPr lang="en-US" sz="1100"/>
                    </a:p>
                    <a:p>
                      <a:pPr>
                        <a:lnSpc>
                          <a:spcPts val="2239"/>
                        </a:lnSpc>
                      </a:pPr>
                      <a:r>
                        <a:rPr lang="en-US" sz="1599">
                          <a:solidFill>
                            <a:srgbClr val="000000"/>
                          </a:solidFill>
                          <a:latin typeface="Open Sans"/>
                        </a:rPr>
                        <a:t>  2023</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79611">
                <a:tc>
                  <a:txBody>
                    <a:bodyPr/>
                    <a:lstStyle/>
                    <a:p>
                      <a:pPr algn="l">
                        <a:lnSpc>
                          <a:spcPts val="2239"/>
                        </a:lnSpc>
                        <a:defRPr/>
                      </a:pPr>
                      <a:endParaRPr lang="en-US" sz="1100"/>
                    </a:p>
                    <a:p>
                      <a:pPr>
                        <a:lnSpc>
                          <a:spcPts val="2239"/>
                        </a:lnSpc>
                      </a:pPr>
                      <a:r>
                        <a:rPr lang="en-US" sz="1599">
                          <a:solidFill>
                            <a:srgbClr val="000000"/>
                          </a:solidFill>
                          <a:latin typeface="Open Sans"/>
                        </a:rPr>
                        <a:t>   </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пост</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вып</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пост</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вып</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пост</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en-US" sz="1599" dirty="0">
                          <a:solidFill>
                            <a:srgbClr val="000000"/>
                          </a:solidFill>
                          <a:latin typeface="Open Sans"/>
                        </a:rPr>
                        <a:t>  </a:t>
                      </a:r>
                      <a:r>
                        <a:rPr lang="en-US" sz="1599" dirty="0" err="1">
                          <a:solidFill>
                            <a:srgbClr val="000000"/>
                          </a:solidFill>
                          <a:latin typeface="Open Sans"/>
                        </a:rPr>
                        <a:t>вып</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пост</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вып</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пост</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вып</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10817">
                <a:tc>
                  <a:txBody>
                    <a:bodyPr/>
                    <a:lstStyle/>
                    <a:p>
                      <a:pPr algn="l">
                        <a:lnSpc>
                          <a:spcPts val="2239"/>
                        </a:lnSpc>
                        <a:defRPr/>
                      </a:pPr>
                      <a:endParaRPr lang="en-US" sz="1100"/>
                    </a:p>
                    <a:p>
                      <a:pPr>
                        <a:lnSpc>
                          <a:spcPts val="2239"/>
                        </a:lnSpc>
                      </a:pPr>
                      <a:r>
                        <a:rPr lang="en-US" sz="1599">
                          <a:solidFill>
                            <a:srgbClr val="000000"/>
                          </a:solidFill>
                          <a:latin typeface="Open Sans"/>
                        </a:rPr>
                        <a:t>  Техникум</a:t>
                      </a:r>
                    </a:p>
                    <a:p>
                      <a:pPr>
                        <a:lnSpc>
                          <a:spcPts val="2239"/>
                        </a:lnSpc>
                      </a:pPr>
                      <a:r>
                        <a:rPr lang="en-US" sz="1599">
                          <a:solidFill>
                            <a:srgbClr val="000000"/>
                          </a:solidFill>
                          <a:latin typeface="Open Sans"/>
                        </a:rPr>
                        <a:t>  Культуры</a:t>
                      </a:r>
                    </a:p>
                    <a:p>
                      <a:pPr>
                        <a:lnSpc>
                          <a:spcPts val="2239"/>
                        </a:lnSpc>
                      </a:pPr>
                      <a:r>
                        <a:rPr lang="en-US" sz="1599">
                          <a:solidFill>
                            <a:srgbClr val="000000"/>
                          </a:solidFill>
                          <a:latin typeface="Open Sans"/>
                        </a:rPr>
                        <a:t>  Джалал-</a:t>
                      </a:r>
                    </a:p>
                    <a:p>
                      <a:pPr>
                        <a:lnSpc>
                          <a:spcPts val="2239"/>
                        </a:lnSpc>
                      </a:pPr>
                      <a:r>
                        <a:rPr lang="en-US" sz="1599">
                          <a:solidFill>
                            <a:srgbClr val="000000"/>
                          </a:solidFill>
                          <a:latin typeface="Open Sans"/>
                        </a:rPr>
                        <a:t>  Абад</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24</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22</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23</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16</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16</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16</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40</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16</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32</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9</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33748">
                <a:tc>
                  <a:txBody>
                    <a:bodyPr/>
                    <a:lstStyle/>
                    <a:p>
                      <a:pPr algn="l">
                        <a:lnSpc>
                          <a:spcPts val="2239"/>
                        </a:lnSpc>
                        <a:defRPr/>
                      </a:pPr>
                      <a:endParaRPr lang="en-US" sz="1100"/>
                    </a:p>
                    <a:p>
                      <a:pPr>
                        <a:lnSpc>
                          <a:spcPts val="2239"/>
                        </a:lnSpc>
                      </a:pPr>
                      <a:r>
                        <a:rPr lang="en-US" sz="1599">
                          <a:solidFill>
                            <a:srgbClr val="000000"/>
                          </a:solidFill>
                          <a:latin typeface="Open Sans"/>
                        </a:rPr>
                        <a:t>  Колледж</a:t>
                      </a:r>
                    </a:p>
                    <a:p>
                      <a:pPr>
                        <a:lnSpc>
                          <a:spcPts val="2239"/>
                        </a:lnSpc>
                      </a:pPr>
                      <a:r>
                        <a:rPr lang="en-US" sz="1599">
                          <a:solidFill>
                            <a:srgbClr val="000000"/>
                          </a:solidFill>
                          <a:latin typeface="Open Sans"/>
                        </a:rPr>
                        <a:t>  Тскусства</a:t>
                      </a:r>
                    </a:p>
                    <a:p>
                      <a:pPr>
                        <a:lnSpc>
                          <a:spcPts val="2239"/>
                        </a:lnSpc>
                      </a:pPr>
                      <a:r>
                        <a:rPr lang="en-US" sz="1599">
                          <a:solidFill>
                            <a:srgbClr val="000000"/>
                          </a:solidFill>
                          <a:latin typeface="Open Sans"/>
                        </a:rPr>
                        <a:t>  Г. Токмак  </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43</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45</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41</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44</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29</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36</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31</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32</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a:p>
                    <a:p>
                      <a:pPr>
                        <a:lnSpc>
                          <a:spcPts val="2239"/>
                        </a:lnSpc>
                      </a:pPr>
                      <a:r>
                        <a:rPr lang="en-US" sz="1599">
                          <a:solidFill>
                            <a:srgbClr val="000000"/>
                          </a:solidFill>
                          <a:latin typeface="Open Sans"/>
                        </a:rPr>
                        <a:t>  58</a:t>
                      </a:r>
                    </a:p>
                    <a:p>
                      <a:pPr>
                        <a:lnSpc>
                          <a:spcPts val="2239"/>
                        </a:lnSpc>
                      </a:pPr>
                      <a:r>
                        <a:rPr lang="en-US" sz="1599">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en-US" sz="1599" dirty="0">
                          <a:solidFill>
                            <a:srgbClr val="000000"/>
                          </a:solidFill>
                          <a:latin typeface="Open Sans"/>
                        </a:rPr>
                        <a:t>  41</a:t>
                      </a: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3" name="Таблица 2">
            <a:extLst>
              <a:ext uri="{FF2B5EF4-FFF2-40B4-BE49-F238E27FC236}">
                <a16:creationId xmlns:a16="http://schemas.microsoft.com/office/drawing/2014/main" xmlns="" id="{53606437-DD33-7695-F0B6-AD389B51FD39}"/>
              </a:ext>
            </a:extLst>
          </p:cNvPr>
          <p:cNvGraphicFramePr>
            <a:graphicFrameLocks noGrp="1"/>
          </p:cNvGraphicFramePr>
          <p:nvPr>
            <p:extLst>
              <p:ext uri="{D42A27DB-BD31-4B8C-83A1-F6EECF244321}">
                <p14:modId xmlns:p14="http://schemas.microsoft.com/office/powerpoint/2010/main" val="1733266171"/>
              </p:ext>
            </p:extLst>
          </p:nvPr>
        </p:nvGraphicFramePr>
        <p:xfrm>
          <a:off x="1981200" y="7286624"/>
          <a:ext cx="14633890" cy="1633748"/>
        </p:xfrm>
        <a:graphic>
          <a:graphicData uri="http://schemas.openxmlformats.org/drawingml/2006/table">
            <a:tbl>
              <a:tblPr/>
              <a:tblGrid>
                <a:gridCol w="1325704">
                  <a:extLst>
                    <a:ext uri="{9D8B030D-6E8A-4147-A177-3AD203B41FA5}">
                      <a16:colId xmlns:a16="http://schemas.microsoft.com/office/drawing/2014/main" xmlns="" val="4222284387"/>
                    </a:ext>
                  </a:extLst>
                </a:gridCol>
                <a:gridCol w="1325704">
                  <a:extLst>
                    <a:ext uri="{9D8B030D-6E8A-4147-A177-3AD203B41FA5}">
                      <a16:colId xmlns:a16="http://schemas.microsoft.com/office/drawing/2014/main" xmlns="" val="3007069300"/>
                    </a:ext>
                  </a:extLst>
                </a:gridCol>
                <a:gridCol w="1325704">
                  <a:extLst>
                    <a:ext uri="{9D8B030D-6E8A-4147-A177-3AD203B41FA5}">
                      <a16:colId xmlns:a16="http://schemas.microsoft.com/office/drawing/2014/main" xmlns="" val="2120811989"/>
                    </a:ext>
                  </a:extLst>
                </a:gridCol>
                <a:gridCol w="1325704">
                  <a:extLst>
                    <a:ext uri="{9D8B030D-6E8A-4147-A177-3AD203B41FA5}">
                      <a16:colId xmlns:a16="http://schemas.microsoft.com/office/drawing/2014/main" xmlns="" val="793843125"/>
                    </a:ext>
                  </a:extLst>
                </a:gridCol>
                <a:gridCol w="1325704">
                  <a:extLst>
                    <a:ext uri="{9D8B030D-6E8A-4147-A177-3AD203B41FA5}">
                      <a16:colId xmlns:a16="http://schemas.microsoft.com/office/drawing/2014/main" xmlns="" val="3195545709"/>
                    </a:ext>
                  </a:extLst>
                </a:gridCol>
                <a:gridCol w="1325704">
                  <a:extLst>
                    <a:ext uri="{9D8B030D-6E8A-4147-A177-3AD203B41FA5}">
                      <a16:colId xmlns:a16="http://schemas.microsoft.com/office/drawing/2014/main" xmlns="" val="2099680112"/>
                    </a:ext>
                  </a:extLst>
                </a:gridCol>
                <a:gridCol w="1325704">
                  <a:extLst>
                    <a:ext uri="{9D8B030D-6E8A-4147-A177-3AD203B41FA5}">
                      <a16:colId xmlns:a16="http://schemas.microsoft.com/office/drawing/2014/main" xmlns="" val="2250489614"/>
                    </a:ext>
                  </a:extLst>
                </a:gridCol>
                <a:gridCol w="1325704">
                  <a:extLst>
                    <a:ext uri="{9D8B030D-6E8A-4147-A177-3AD203B41FA5}">
                      <a16:colId xmlns:a16="http://schemas.microsoft.com/office/drawing/2014/main" xmlns="" val="1288119024"/>
                    </a:ext>
                  </a:extLst>
                </a:gridCol>
                <a:gridCol w="1325704">
                  <a:extLst>
                    <a:ext uri="{9D8B030D-6E8A-4147-A177-3AD203B41FA5}">
                      <a16:colId xmlns:a16="http://schemas.microsoft.com/office/drawing/2014/main" xmlns="" val="2653392690"/>
                    </a:ext>
                  </a:extLst>
                </a:gridCol>
                <a:gridCol w="1325704">
                  <a:extLst>
                    <a:ext uri="{9D8B030D-6E8A-4147-A177-3AD203B41FA5}">
                      <a16:colId xmlns:a16="http://schemas.microsoft.com/office/drawing/2014/main" xmlns="" val="2548456415"/>
                    </a:ext>
                  </a:extLst>
                </a:gridCol>
                <a:gridCol w="1376850">
                  <a:extLst>
                    <a:ext uri="{9D8B030D-6E8A-4147-A177-3AD203B41FA5}">
                      <a16:colId xmlns:a16="http://schemas.microsoft.com/office/drawing/2014/main" xmlns="" val="1005667658"/>
                    </a:ext>
                  </a:extLst>
                </a:gridCol>
              </a:tblGrid>
              <a:tr h="1633748">
                <a:tc>
                  <a:txBody>
                    <a:bodyPr/>
                    <a:lstStyle/>
                    <a:p>
                      <a:pPr algn="l">
                        <a:lnSpc>
                          <a:spcPts val="2239"/>
                        </a:lnSpc>
                        <a:defRPr/>
                      </a:pPr>
                      <a:endParaRPr lang="en-US" sz="1100" dirty="0"/>
                    </a:p>
                    <a:p>
                      <a:pPr>
                        <a:lnSpc>
                          <a:spcPts val="2239"/>
                        </a:lnSpc>
                      </a:pPr>
                      <a:r>
                        <a:rPr lang="en-US" sz="1599" dirty="0">
                          <a:solidFill>
                            <a:srgbClr val="000000"/>
                          </a:solidFill>
                          <a:latin typeface="Open Sans"/>
                        </a:rPr>
                        <a:t>  </a:t>
                      </a:r>
                      <a:r>
                        <a:rPr lang="ky-KG" sz="1599" dirty="0">
                          <a:solidFill>
                            <a:srgbClr val="000000"/>
                          </a:solidFill>
                          <a:latin typeface="Open Sans"/>
                        </a:rPr>
                        <a:t>итого </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ky-KG" sz="1599" dirty="0">
                          <a:solidFill>
                            <a:srgbClr val="000000"/>
                          </a:solidFill>
                          <a:latin typeface="Open Sans"/>
                        </a:rPr>
                        <a:t>101</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en-US" sz="1599" dirty="0">
                          <a:solidFill>
                            <a:srgbClr val="000000"/>
                          </a:solidFill>
                          <a:latin typeface="Open Sans"/>
                        </a:rPr>
                        <a:t> </a:t>
                      </a:r>
                      <a:r>
                        <a:rPr lang="ky-KG" sz="1599" dirty="0">
                          <a:solidFill>
                            <a:srgbClr val="000000"/>
                          </a:solidFill>
                          <a:latin typeface="Open Sans"/>
                        </a:rPr>
                        <a:t>102</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ky-KG" sz="1599" dirty="0">
                          <a:solidFill>
                            <a:srgbClr val="000000"/>
                          </a:solidFill>
                          <a:latin typeface="Open Sans"/>
                        </a:rPr>
                        <a:t>89</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ky-KG" sz="1599" dirty="0">
                          <a:solidFill>
                            <a:srgbClr val="000000"/>
                          </a:solidFill>
                          <a:latin typeface="Open Sans"/>
                        </a:rPr>
                        <a:t>90</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ky-KG" sz="1599" dirty="0">
                          <a:solidFill>
                            <a:srgbClr val="000000"/>
                          </a:solidFill>
                          <a:latin typeface="Open Sans"/>
                        </a:rPr>
                        <a:t>71</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ky-KG" sz="1599" dirty="0">
                          <a:solidFill>
                            <a:srgbClr val="000000"/>
                          </a:solidFill>
                          <a:latin typeface="Open Sans"/>
                        </a:rPr>
                        <a:t>89</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ky-KG" sz="1599" dirty="0">
                          <a:solidFill>
                            <a:srgbClr val="000000"/>
                          </a:solidFill>
                          <a:latin typeface="Open Sans"/>
                        </a:rPr>
                        <a:t>85</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en-US" sz="1599" dirty="0">
                          <a:solidFill>
                            <a:srgbClr val="000000"/>
                          </a:solidFill>
                          <a:latin typeface="Open Sans"/>
                        </a:rPr>
                        <a:t>  </a:t>
                      </a:r>
                      <a:r>
                        <a:rPr lang="ky-KG" sz="1599" dirty="0">
                          <a:solidFill>
                            <a:srgbClr val="000000"/>
                          </a:solidFill>
                          <a:latin typeface="Open Sans"/>
                        </a:rPr>
                        <a:t>62</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en-US" sz="1599" dirty="0">
                          <a:solidFill>
                            <a:srgbClr val="000000"/>
                          </a:solidFill>
                          <a:latin typeface="Open Sans"/>
                        </a:rPr>
                        <a:t>  </a:t>
                      </a:r>
                      <a:r>
                        <a:rPr lang="ky-KG" sz="1599" dirty="0">
                          <a:solidFill>
                            <a:srgbClr val="000000"/>
                          </a:solidFill>
                          <a:latin typeface="Open Sans"/>
                        </a:rPr>
                        <a:t>105</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239"/>
                        </a:lnSpc>
                        <a:defRPr/>
                      </a:pPr>
                      <a:endParaRPr lang="en-US" sz="1100" dirty="0"/>
                    </a:p>
                    <a:p>
                      <a:pPr>
                        <a:lnSpc>
                          <a:spcPts val="2239"/>
                        </a:lnSpc>
                      </a:pPr>
                      <a:r>
                        <a:rPr lang="en-US" sz="1599" dirty="0">
                          <a:solidFill>
                            <a:srgbClr val="000000"/>
                          </a:solidFill>
                          <a:latin typeface="Open Sans"/>
                        </a:rPr>
                        <a:t>  </a:t>
                      </a:r>
                      <a:r>
                        <a:rPr lang="ky-KG" sz="1599" dirty="0">
                          <a:solidFill>
                            <a:srgbClr val="000000"/>
                          </a:solidFill>
                          <a:latin typeface="Open Sans"/>
                        </a:rPr>
                        <a:t>66</a:t>
                      </a:r>
                      <a:endParaRPr lang="en-US" sz="1599" dirty="0">
                        <a:solidFill>
                          <a:srgbClr val="000000"/>
                        </a:solidFill>
                        <a:latin typeface="Open Sans"/>
                      </a:endParaRPr>
                    </a:p>
                    <a:p>
                      <a:pPr>
                        <a:lnSpc>
                          <a:spcPts val="2239"/>
                        </a:lnSpc>
                      </a:pPr>
                      <a:r>
                        <a:rPr lang="en-US" sz="1599" dirty="0">
                          <a:solidFill>
                            <a:srgbClr val="000000"/>
                          </a:solidFill>
                          <a:latin typeface="Open Sans"/>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850698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72600" y="-495300"/>
            <a:ext cx="15051428" cy="14746763"/>
            <a:chOff x="0" y="0"/>
            <a:chExt cx="20068571" cy="19662351"/>
          </a:xfrm>
        </p:grpSpPr>
        <p:sp>
          <p:nvSpPr>
            <p:cNvPr id="3" name="Freeform 3"/>
            <p:cNvSpPr/>
            <p:nvPr/>
          </p:nvSpPr>
          <p:spPr>
            <a:xfrm>
              <a:off x="0" y="0"/>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4" name="Freeform 4"/>
            <p:cNvSpPr/>
            <p:nvPr/>
          </p:nvSpPr>
          <p:spPr>
            <a:xfrm>
              <a:off x="2658533" y="1032933"/>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txBody>
            <a:bodyPr/>
            <a:lstStyle/>
            <a:p>
              <a:endParaRPr lang="ru-RU"/>
            </a:p>
          </p:txBody>
        </p:sp>
      </p:grpSp>
      <p:sp>
        <p:nvSpPr>
          <p:cNvPr id="5" name="TextBox 5"/>
          <p:cNvSpPr txBox="1"/>
          <p:nvPr/>
        </p:nvSpPr>
        <p:spPr>
          <a:xfrm>
            <a:off x="1028700" y="524091"/>
            <a:ext cx="15358461" cy="511935"/>
          </a:xfrm>
          <a:prstGeom prst="rect">
            <a:avLst/>
          </a:prstGeom>
        </p:spPr>
        <p:txBody>
          <a:bodyPr lIns="0" tIns="0" rIns="0" bIns="0" rtlCol="0" anchor="t">
            <a:spAutoFit/>
          </a:bodyPr>
          <a:lstStyle/>
          <a:p>
            <a:pPr>
              <a:lnSpc>
                <a:spcPts val="4241"/>
              </a:lnSpc>
            </a:pPr>
            <a:r>
              <a:rPr lang="en-US" sz="3262" dirty="0">
                <a:solidFill>
                  <a:srgbClr val="000000"/>
                </a:solidFill>
                <a:latin typeface="Open Sans Bold"/>
              </a:rPr>
              <a:t>  </a:t>
            </a:r>
          </a:p>
        </p:txBody>
      </p:sp>
      <p:sp>
        <p:nvSpPr>
          <p:cNvPr id="6" name="TextBox 6"/>
          <p:cNvSpPr txBox="1"/>
          <p:nvPr/>
        </p:nvSpPr>
        <p:spPr>
          <a:xfrm>
            <a:off x="1063754" y="436287"/>
            <a:ext cx="15358461" cy="8211543"/>
          </a:xfrm>
          <a:prstGeom prst="rect">
            <a:avLst/>
          </a:prstGeom>
        </p:spPr>
        <p:txBody>
          <a:bodyPr lIns="0" tIns="0" rIns="0" bIns="0" rtlCol="0" anchor="t">
            <a:spAutoFit/>
          </a:bodyPr>
          <a:lstStyle/>
          <a:p>
            <a:pPr lvl="0" algn="just">
              <a:lnSpc>
                <a:spcPct val="150000"/>
              </a:lnSpc>
              <a:spcBef>
                <a:spcPct val="0"/>
              </a:spcBef>
            </a:pPr>
            <a:r>
              <a:rPr lang="ru-RU" sz="4000" b="1" dirty="0">
                <a:solidFill>
                  <a:schemeClr val="tx2"/>
                </a:solidFill>
                <a:latin typeface="Open Sans"/>
              </a:rPr>
              <a:t>Между  тем,  в библиотечной  сфере  наблюдается значительный  рост  кадрового  потенциала,  которое    осуществляется   за  счет  специалистов без  библиотечного  образования ,  либо  лиц   вообще  не  имеющих   какого- либо   специального  образования.  Наметились  тенденция  прихода  в  библиотеку   все чаще педагогов, филологов,  историков,  которые   не имеют профильного   библиотечного образования,  но с желанием  получить специальность библиотекаря</a:t>
            </a:r>
            <a:r>
              <a:rPr lang="ru-RU" sz="3262" b="1" dirty="0">
                <a:solidFill>
                  <a:schemeClr val="tx2"/>
                </a:solidFill>
                <a:latin typeface="Open Sans"/>
              </a:rPr>
              <a:t>. </a:t>
            </a:r>
            <a:endParaRPr lang="en-US" sz="3262" b="1" dirty="0">
              <a:solidFill>
                <a:schemeClr val="tx2"/>
              </a:solidFill>
              <a:latin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 y="1104900"/>
            <a:ext cx="17373600" cy="8316444"/>
          </a:xfrm>
          <a:prstGeom prst="rect">
            <a:avLst/>
          </a:prstGeom>
        </p:spPr>
        <p:txBody>
          <a:bodyPr wrap="square">
            <a:spAutoFit/>
          </a:bodyPr>
          <a:lstStyle/>
          <a:p>
            <a:pPr algn="just">
              <a:lnSpc>
                <a:spcPct val="150000"/>
              </a:lnSpc>
            </a:pPr>
            <a:r>
              <a:rPr lang="ru-RU" sz="3600" b="1" dirty="0">
                <a:solidFill>
                  <a:schemeClr val="tx2"/>
                </a:solidFill>
              </a:rPr>
              <a:t>В этой  связи, система  подготовки  и  переподготовки   библиотечных  кадров   КР  является    важнейшим социальным аспектам библиотечной профессии,  требующего нового   подхода.  </a:t>
            </a:r>
          </a:p>
          <a:p>
            <a:pPr algn="just">
              <a:lnSpc>
                <a:spcPct val="150000"/>
              </a:lnSpc>
            </a:pPr>
            <a:r>
              <a:rPr lang="ru-RU" sz="3600" b="1" dirty="0">
                <a:solidFill>
                  <a:schemeClr val="tx2"/>
                </a:solidFill>
              </a:rPr>
              <a:t>При этом,  выход  видится только в форсированном обучении имеющихся кадров, используя  систему дополнительного  образования,  соответствующей новой общественной ситуации, как  инструмент реорганизации библиотечного дела в целом.  Дополнительное образование позволит  не только сохранить  профессиональный потенциал, но будет способствовать  форсированию подготовки специалистов новой формации, отвечающим современным требованиям  социального заказа на профессиональные знания библиотечных работников.</a:t>
            </a:r>
          </a:p>
        </p:txBody>
      </p:sp>
    </p:spTree>
    <p:extLst>
      <p:ext uri="{BB962C8B-B14F-4D97-AF65-F5344CB8AC3E}">
        <p14:creationId xmlns:p14="http://schemas.microsoft.com/office/powerpoint/2010/main" val="308363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2600" y="800100"/>
            <a:ext cx="13563600" cy="9230219"/>
          </a:xfrm>
          <a:prstGeom prst="rect">
            <a:avLst/>
          </a:prstGeom>
        </p:spPr>
        <p:txBody>
          <a:bodyPr wrap="square">
            <a:spAutoFit/>
          </a:bodyPr>
          <a:lstStyle/>
          <a:p>
            <a:pPr algn="just">
              <a:lnSpc>
                <a:spcPct val="150000"/>
              </a:lnSpc>
            </a:pPr>
            <a:r>
              <a:rPr lang="ru-RU" sz="4000" b="1" dirty="0">
                <a:solidFill>
                  <a:schemeClr val="tx2"/>
                </a:solidFill>
              </a:rPr>
              <a:t>В этом направлении, в республике существует определенная  система подготовки  и переподготовки  библиотечных  кадров.  В </a:t>
            </a:r>
            <a:r>
              <a:rPr lang="ru-RU" sz="4000" b="1" dirty="0" err="1">
                <a:solidFill>
                  <a:schemeClr val="tx2"/>
                </a:solidFill>
              </a:rPr>
              <a:t>Бишкекском</a:t>
            </a:r>
            <a:r>
              <a:rPr lang="ru-RU" sz="4000" b="1" dirty="0">
                <a:solidFill>
                  <a:schemeClr val="tx2"/>
                </a:solidFill>
              </a:rPr>
              <a:t>  государственном  </a:t>
            </a:r>
            <a:r>
              <a:rPr lang="ru-RU" sz="4000" b="1" dirty="0" err="1">
                <a:solidFill>
                  <a:schemeClr val="tx2"/>
                </a:solidFill>
              </a:rPr>
              <a:t>университетете</a:t>
            </a:r>
            <a:r>
              <a:rPr lang="ru-RU" sz="4000" b="1" dirty="0">
                <a:solidFill>
                  <a:schemeClr val="tx2"/>
                </a:solidFill>
              </a:rPr>
              <a:t> им. К. </a:t>
            </a:r>
            <a:r>
              <a:rPr lang="ru-RU" sz="4000" b="1" dirty="0" err="1">
                <a:solidFill>
                  <a:schemeClr val="tx2"/>
                </a:solidFill>
              </a:rPr>
              <a:t>Карасаева</a:t>
            </a:r>
            <a:r>
              <a:rPr lang="ru-RU" sz="4000" b="1" dirty="0">
                <a:solidFill>
                  <a:schemeClr val="tx2"/>
                </a:solidFill>
              </a:rPr>
              <a:t> действует Центр по переподготовке и повышению квалификации библиотекарей, на базе Национальной библиотеки Кыргызской Республики  функционирует  Дистанционный центр повышения квалификации  библиотечных работников,  где ведутся   краткосрочные (36 часов) курсы повышения  квалификации публичных  библиотек. </a:t>
            </a:r>
          </a:p>
        </p:txBody>
      </p:sp>
    </p:spTree>
    <p:extLst>
      <p:ext uri="{BB962C8B-B14F-4D97-AF65-F5344CB8AC3E}">
        <p14:creationId xmlns:p14="http://schemas.microsoft.com/office/powerpoint/2010/main" val="77744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1866900"/>
            <a:ext cx="16078200" cy="5078313"/>
          </a:xfrm>
          <a:prstGeom prst="rect">
            <a:avLst/>
          </a:prstGeom>
        </p:spPr>
        <p:txBody>
          <a:bodyPr wrap="square">
            <a:spAutoFit/>
          </a:bodyPr>
          <a:lstStyle/>
          <a:p>
            <a:pPr algn="just">
              <a:lnSpc>
                <a:spcPct val="150000"/>
              </a:lnSpc>
            </a:pPr>
            <a:r>
              <a:rPr lang="ru-RU" sz="3600" b="1" dirty="0">
                <a:solidFill>
                  <a:schemeClr val="tx2"/>
                </a:solidFill>
              </a:rPr>
              <a:t>Кыргызский государственный университет им. И. </a:t>
            </a:r>
            <a:r>
              <a:rPr lang="ru-RU" sz="3600" b="1" dirty="0" err="1">
                <a:solidFill>
                  <a:schemeClr val="tx2"/>
                </a:solidFill>
              </a:rPr>
              <a:t>Арабаева</a:t>
            </a:r>
            <a:r>
              <a:rPr lang="ru-RU" sz="3600" b="1" dirty="0">
                <a:solidFill>
                  <a:schemeClr val="tx2"/>
                </a:solidFill>
              </a:rPr>
              <a:t>,   имеющий  более  чем  20-летний  опыт   подготовки   библиотечных специалистов  при  Институте  дополнительного  профессионального образования им. М. Р. Рахимовой   функционирует библиотечное  отделение с дистанционной  формой  обучения,  куда  принимаются  студенты, имеющие базовое   высшее   и средне - специальное  образование. </a:t>
            </a:r>
          </a:p>
        </p:txBody>
      </p:sp>
    </p:spTree>
    <p:extLst>
      <p:ext uri="{BB962C8B-B14F-4D97-AF65-F5344CB8AC3E}">
        <p14:creationId xmlns:p14="http://schemas.microsoft.com/office/powerpoint/2010/main" val="56589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571500"/>
            <a:ext cx="17602200" cy="6740307"/>
          </a:xfrm>
          <a:prstGeom prst="rect">
            <a:avLst/>
          </a:prstGeom>
        </p:spPr>
        <p:txBody>
          <a:bodyPr wrap="square">
            <a:spAutoFit/>
          </a:bodyPr>
          <a:lstStyle/>
          <a:p>
            <a:pPr algn="just">
              <a:lnSpc>
                <a:spcPct val="150000"/>
              </a:lnSpc>
            </a:pPr>
            <a:r>
              <a:rPr lang="ru-RU" sz="3600" b="1" dirty="0">
                <a:solidFill>
                  <a:schemeClr val="tx2"/>
                </a:solidFill>
              </a:rPr>
              <a:t>В обновленную  учебную программу кроме  основных  предметов  (Общее  библиотековедение, Общее </a:t>
            </a:r>
            <a:r>
              <a:rPr lang="ru-RU" sz="3600" b="1" dirty="0" err="1">
                <a:solidFill>
                  <a:schemeClr val="tx2"/>
                </a:solidFill>
              </a:rPr>
              <a:t>библиографоведение</a:t>
            </a:r>
            <a:r>
              <a:rPr lang="ru-RU" sz="3600" b="1" dirty="0">
                <a:solidFill>
                  <a:schemeClr val="tx2"/>
                </a:solidFill>
              </a:rPr>
              <a:t>, Библиотечно-информационное  обслуживание, “</a:t>
            </a:r>
            <a:r>
              <a:rPr lang="ru-RU" sz="3600" b="1" dirty="0" err="1">
                <a:solidFill>
                  <a:schemeClr val="tx2"/>
                </a:solidFill>
              </a:rPr>
              <a:t>Библиографоведение</a:t>
            </a:r>
            <a:r>
              <a:rPr lang="ru-RU" sz="3600" b="1" dirty="0">
                <a:solidFill>
                  <a:schemeClr val="tx2"/>
                </a:solidFill>
              </a:rPr>
              <a:t> и библиографическая  деятельность”   Библиотечный  фонд) включены учебный  курс “Электронные  ресурсы”, “Электронный  каталог”, организованный  на базе  ИРБИС, “ID  технология  в  библиотеке», «История  библиотечного дела  в Кыргызстане»  и др.  Кроме этого,   в институте  организованы  краткосрочные  курсы  повышения  квалификации,  </a:t>
            </a:r>
            <a:r>
              <a:rPr lang="ru-RU" sz="3600" b="1" dirty="0" err="1">
                <a:solidFill>
                  <a:schemeClr val="tx2"/>
                </a:solidFill>
              </a:rPr>
              <a:t>расчитанные</a:t>
            </a:r>
            <a:r>
              <a:rPr lang="ru-RU" sz="3600" b="1" dirty="0">
                <a:solidFill>
                  <a:schemeClr val="tx2"/>
                </a:solidFill>
              </a:rPr>
              <a:t>  на  36 </a:t>
            </a:r>
            <a:r>
              <a:rPr lang="ru-RU" sz="3600" b="1" dirty="0" err="1">
                <a:solidFill>
                  <a:schemeClr val="tx2"/>
                </a:solidFill>
              </a:rPr>
              <a:t>ти</a:t>
            </a:r>
            <a:r>
              <a:rPr lang="ru-RU" sz="3600" b="1" dirty="0">
                <a:solidFill>
                  <a:schemeClr val="tx2"/>
                </a:solidFill>
              </a:rPr>
              <a:t>  и 72-х  часовые нагрузки. </a:t>
            </a:r>
          </a:p>
        </p:txBody>
      </p:sp>
    </p:spTree>
    <p:extLst>
      <p:ext uri="{BB962C8B-B14F-4D97-AF65-F5344CB8AC3E}">
        <p14:creationId xmlns:p14="http://schemas.microsoft.com/office/powerpoint/2010/main" val="22259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028700"/>
            <a:ext cx="16992600" cy="7571303"/>
          </a:xfrm>
          <a:prstGeom prst="rect">
            <a:avLst/>
          </a:prstGeom>
        </p:spPr>
        <p:txBody>
          <a:bodyPr wrap="square">
            <a:spAutoFit/>
          </a:bodyPr>
          <a:lstStyle/>
          <a:p>
            <a:pPr algn="just">
              <a:lnSpc>
                <a:spcPct val="150000"/>
              </a:lnSpc>
            </a:pPr>
            <a:r>
              <a:rPr lang="ru-RU" sz="3600" b="1" dirty="0">
                <a:solidFill>
                  <a:schemeClr val="tx2"/>
                </a:solidFill>
              </a:rPr>
              <a:t> </a:t>
            </a:r>
            <a:r>
              <a:rPr lang="ru-RU" sz="3600" b="1" dirty="0" err="1">
                <a:solidFill>
                  <a:schemeClr val="tx2"/>
                </a:solidFill>
              </a:rPr>
              <a:t>Нововедением</a:t>
            </a:r>
            <a:r>
              <a:rPr lang="ru-RU" sz="3600" b="1" dirty="0">
                <a:solidFill>
                  <a:schemeClr val="tx2"/>
                </a:solidFill>
              </a:rPr>
              <a:t>,  в  системе   повышения квалификации  библиотечных  работников   в  республике  является  организация    5-месячной  Высшей   библиотечной  школы  (ВБШ)    при  КГУ  им. И. </a:t>
            </a:r>
            <a:r>
              <a:rPr lang="ru-RU" sz="3600" b="1" dirty="0" err="1">
                <a:solidFill>
                  <a:schemeClr val="tx2"/>
                </a:solidFill>
              </a:rPr>
              <a:t>Арабаева</a:t>
            </a:r>
            <a:r>
              <a:rPr lang="ru-RU" sz="3600" b="1" dirty="0">
                <a:solidFill>
                  <a:schemeClr val="tx2"/>
                </a:solidFill>
              </a:rPr>
              <a:t>.   Обучение  </a:t>
            </a:r>
            <a:r>
              <a:rPr lang="ru-RU" sz="3600" b="1" dirty="0" err="1">
                <a:solidFill>
                  <a:schemeClr val="tx2"/>
                </a:solidFill>
              </a:rPr>
              <a:t>прходит</a:t>
            </a:r>
            <a:r>
              <a:rPr lang="ru-RU" sz="3600" b="1" dirty="0">
                <a:solidFill>
                  <a:schemeClr val="tx2"/>
                </a:solidFill>
              </a:rPr>
              <a:t>  в  режиме  он-</a:t>
            </a:r>
            <a:r>
              <a:rPr lang="ru-RU" sz="3600" b="1" dirty="0" err="1">
                <a:solidFill>
                  <a:schemeClr val="tx2"/>
                </a:solidFill>
              </a:rPr>
              <a:t>лайн</a:t>
            </a:r>
            <a:r>
              <a:rPr lang="ru-RU" sz="3600" b="1" dirty="0">
                <a:solidFill>
                  <a:schemeClr val="tx2"/>
                </a:solidFill>
              </a:rPr>
              <a:t>,  частично  </a:t>
            </a:r>
            <a:r>
              <a:rPr lang="ru-RU" sz="3600" b="1" dirty="0" err="1">
                <a:solidFill>
                  <a:schemeClr val="tx2"/>
                </a:solidFill>
              </a:rPr>
              <a:t>офф-лайн</a:t>
            </a:r>
            <a:r>
              <a:rPr lang="ru-RU" sz="3600" b="1" dirty="0">
                <a:solidFill>
                  <a:schemeClr val="tx2"/>
                </a:solidFill>
              </a:rPr>
              <a:t> (установочная  и промежуточные  занятия). Для  достижения   желаемого  уровня  проведения  занятий,   каждому  обучающемуся  предоставляется  максимум  возможностей.   Это  специально выделенная </a:t>
            </a:r>
            <a:r>
              <a:rPr lang="ru-RU" sz="3600" b="1" dirty="0" err="1">
                <a:solidFill>
                  <a:schemeClr val="tx2"/>
                </a:solidFill>
              </a:rPr>
              <a:t>безлимитная</a:t>
            </a:r>
            <a:r>
              <a:rPr lang="ru-RU" sz="3600" b="1" dirty="0">
                <a:solidFill>
                  <a:schemeClr val="tx2"/>
                </a:solidFill>
              </a:rPr>
              <a:t>  платформа, </a:t>
            </a:r>
            <a:r>
              <a:rPr lang="ru-RU" sz="3600" b="1" dirty="0" err="1">
                <a:solidFill>
                  <a:schemeClr val="tx2"/>
                </a:solidFill>
              </a:rPr>
              <a:t>оффлайн</a:t>
            </a:r>
            <a:r>
              <a:rPr lang="ru-RU" sz="3600" b="1" dirty="0">
                <a:solidFill>
                  <a:schemeClr val="tx2"/>
                </a:solidFill>
              </a:rPr>
              <a:t>  встреча с ведущими  специалистами  </a:t>
            </a:r>
            <a:r>
              <a:rPr lang="ru-RU" sz="3600" b="1" dirty="0" err="1">
                <a:solidFill>
                  <a:schemeClr val="tx2"/>
                </a:solidFill>
              </a:rPr>
              <a:t>крупнейщих</a:t>
            </a:r>
            <a:r>
              <a:rPr lang="ru-RU" sz="3600" b="1" dirty="0">
                <a:solidFill>
                  <a:schemeClr val="tx2"/>
                </a:solidFill>
              </a:rPr>
              <a:t>  библиотек  г. Бишкек  с гостевыми  лекциями.   Посещения- экскурсии   библиотек  столицы г. Бишкек и региональные  библиотеки. </a:t>
            </a:r>
          </a:p>
        </p:txBody>
      </p:sp>
    </p:spTree>
    <p:extLst>
      <p:ext uri="{BB962C8B-B14F-4D97-AF65-F5344CB8AC3E}">
        <p14:creationId xmlns:p14="http://schemas.microsoft.com/office/powerpoint/2010/main" val="183939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952500"/>
            <a:ext cx="15392400" cy="10809434"/>
          </a:xfrm>
          <a:prstGeom prst="rect">
            <a:avLst/>
          </a:prstGeom>
        </p:spPr>
        <p:txBody>
          <a:bodyPr wrap="square">
            <a:spAutoFit/>
          </a:bodyPr>
          <a:lstStyle/>
          <a:p>
            <a:pPr algn="just">
              <a:lnSpc>
                <a:spcPct val="150000"/>
              </a:lnSpc>
            </a:pPr>
            <a:r>
              <a:rPr lang="ru-RU" sz="3600" b="1" dirty="0">
                <a:solidFill>
                  <a:schemeClr val="tx2"/>
                </a:solidFill>
              </a:rPr>
              <a:t>Самым  значимым, в  процессе  обучения библиотекарей,  мы  считаем   выполнение  практической -квалификационной  работы. Темы  работ   определяются   по  согласованию   с  преподавателями-предметниками,   с  учетом   специализации. Это  позволяет  расширить  знакомство  с  литературой,   глубоко  познать историю  мировых  библиотек и  знакомство  с  творчеством  видных  ученых-</a:t>
            </a:r>
            <a:r>
              <a:rPr lang="ru-RU" sz="3600" b="1" dirty="0" err="1">
                <a:solidFill>
                  <a:schemeClr val="tx2"/>
                </a:solidFill>
              </a:rPr>
              <a:t>библиотековедов</a:t>
            </a:r>
            <a:r>
              <a:rPr lang="ru-RU" sz="3600" b="1" dirty="0">
                <a:solidFill>
                  <a:schemeClr val="tx2"/>
                </a:solidFill>
              </a:rPr>
              <a:t>  мира.   Среди  тем  квалификационных  работ,  которые  были  востребованы “Исследования  читательских  интересов”,    “Инновационная  деятельность  библиотек”,  “Книжные  выставки, презентации книг”,   “Информационная  культура  личности”, “Краеведческая  деятельность   библиотек”,  “Организация </a:t>
            </a:r>
            <a:r>
              <a:rPr lang="ru-RU" sz="3600" b="1" dirty="0" err="1">
                <a:solidFill>
                  <a:schemeClr val="tx2"/>
                </a:solidFill>
              </a:rPr>
              <a:t>электроннй</a:t>
            </a:r>
            <a:r>
              <a:rPr lang="ru-RU" sz="3600" b="1" dirty="0">
                <a:solidFill>
                  <a:schemeClr val="tx2"/>
                </a:solidFill>
              </a:rPr>
              <a:t>  библиотеки”,  “Формирование  электронных   ресурсов  и  автоматизированные   информационные  технологии   в  деятельности  библиотек”  и др. </a:t>
            </a:r>
          </a:p>
        </p:txBody>
      </p:sp>
    </p:spTree>
    <p:extLst>
      <p:ext uri="{BB962C8B-B14F-4D97-AF65-F5344CB8AC3E}">
        <p14:creationId xmlns:p14="http://schemas.microsoft.com/office/powerpoint/2010/main" val="254761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66700"/>
            <a:ext cx="9525000" cy="9372600"/>
          </a:xfrm>
          <a:prstGeom prst="rect">
            <a:avLst/>
          </a:prstGeom>
        </p:spPr>
      </p:pic>
    </p:spTree>
    <p:extLst>
      <p:ext uri="{BB962C8B-B14F-4D97-AF65-F5344CB8AC3E}">
        <p14:creationId xmlns:p14="http://schemas.microsoft.com/office/powerpoint/2010/main" val="145804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98"/>
        </a:solidFill>
        <a:effectLst/>
      </p:bgPr>
    </p:bg>
    <p:spTree>
      <p:nvGrpSpPr>
        <p:cNvPr id="1" name=""/>
        <p:cNvGrpSpPr/>
        <p:nvPr/>
      </p:nvGrpSpPr>
      <p:grpSpPr>
        <a:xfrm>
          <a:off x="0" y="0"/>
          <a:ext cx="0" cy="0"/>
          <a:chOff x="0" y="0"/>
          <a:chExt cx="0" cy="0"/>
        </a:xfrm>
      </p:grpSpPr>
      <p:grpSp>
        <p:nvGrpSpPr>
          <p:cNvPr id="2" name="Group 2"/>
          <p:cNvGrpSpPr/>
          <p:nvPr/>
        </p:nvGrpSpPr>
        <p:grpSpPr>
          <a:xfrm rot="-2268521">
            <a:off x="8731348" y="537979"/>
            <a:ext cx="15051428" cy="14746763"/>
            <a:chOff x="0" y="0"/>
            <a:chExt cx="20068571" cy="19662351"/>
          </a:xfrm>
        </p:grpSpPr>
        <p:sp>
          <p:nvSpPr>
            <p:cNvPr id="3" name="Freeform 3"/>
            <p:cNvSpPr/>
            <p:nvPr/>
          </p:nvSpPr>
          <p:spPr>
            <a:xfrm>
              <a:off x="0" y="0"/>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4" name="Freeform 4"/>
            <p:cNvSpPr/>
            <p:nvPr/>
          </p:nvSpPr>
          <p:spPr>
            <a:xfrm>
              <a:off x="2658533" y="1032933"/>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grpSp>
      <p:grpSp>
        <p:nvGrpSpPr>
          <p:cNvPr id="5" name="Group 5"/>
          <p:cNvGrpSpPr/>
          <p:nvPr/>
        </p:nvGrpSpPr>
        <p:grpSpPr>
          <a:xfrm>
            <a:off x="-88899" y="7911360"/>
            <a:ext cx="18376899" cy="3103762"/>
            <a:chOff x="0" y="0"/>
            <a:chExt cx="2346717" cy="396348"/>
          </a:xfrm>
        </p:grpSpPr>
        <p:sp>
          <p:nvSpPr>
            <p:cNvPr id="6" name="Freeform 6"/>
            <p:cNvSpPr/>
            <p:nvPr/>
          </p:nvSpPr>
          <p:spPr>
            <a:xfrm>
              <a:off x="0" y="0"/>
              <a:ext cx="2346717" cy="396348"/>
            </a:xfrm>
            <a:custGeom>
              <a:avLst/>
              <a:gdLst/>
              <a:ahLst/>
              <a:cxnLst/>
              <a:rect l="l" t="t" r="r" b="b"/>
              <a:pathLst>
                <a:path w="2346717" h="396348">
                  <a:moveTo>
                    <a:pt x="0" y="0"/>
                  </a:moveTo>
                  <a:lnTo>
                    <a:pt x="2346717" y="0"/>
                  </a:lnTo>
                  <a:lnTo>
                    <a:pt x="2346717" y="396348"/>
                  </a:lnTo>
                  <a:lnTo>
                    <a:pt x="0" y="396348"/>
                  </a:lnTo>
                  <a:close/>
                </a:path>
              </a:pathLst>
            </a:custGeom>
            <a:solidFill>
              <a:srgbClr val="011C50"/>
            </a:solidFill>
          </p:spPr>
          <p:txBody>
            <a:bodyPr/>
            <a:lstStyle/>
            <a:p>
              <a:endParaRPr lang="ru-RU"/>
            </a:p>
          </p:txBody>
        </p:sp>
      </p:grpSp>
      <p:pic>
        <p:nvPicPr>
          <p:cNvPr id="18" name="Рисунок 17"/>
          <p:cNvPicPr>
            <a:picLocks noChangeAspect="1"/>
          </p:cNvPicPr>
          <p:nvPr/>
        </p:nvPicPr>
        <p:blipFill>
          <a:blip r:embed="rId4"/>
          <a:stretch>
            <a:fillRect/>
          </a:stretch>
        </p:blipFill>
        <p:spPr>
          <a:xfrm>
            <a:off x="25400" y="764986"/>
            <a:ext cx="6832600" cy="6588314"/>
          </a:xfrm>
          <a:prstGeom prst="rect">
            <a:avLst/>
          </a:prstGeom>
        </p:spPr>
      </p:pic>
      <p:sp>
        <p:nvSpPr>
          <p:cNvPr id="19" name="Прямоугольник 18"/>
          <p:cNvSpPr/>
          <p:nvPr/>
        </p:nvSpPr>
        <p:spPr>
          <a:xfrm>
            <a:off x="7315200" y="764986"/>
            <a:ext cx="10972800" cy="6001643"/>
          </a:xfrm>
          <a:prstGeom prst="rect">
            <a:avLst/>
          </a:prstGeom>
        </p:spPr>
        <p:txBody>
          <a:bodyPr wrap="square">
            <a:spAutoFit/>
          </a:bodyPr>
          <a:lstStyle/>
          <a:p>
            <a:r>
              <a:rPr lang="ru-RU" sz="3200" b="1" dirty="0">
                <a:solidFill>
                  <a:schemeClr val="bg1"/>
                </a:solidFill>
              </a:rPr>
              <a:t>«Очень беспокойной будет жизнь библиотекаря в XXI веке… Только </a:t>
            </a:r>
            <a:r>
              <a:rPr lang="ru-RU" sz="3200" b="1" dirty="0" err="1">
                <a:solidFill>
                  <a:schemeClr val="bg1"/>
                </a:solidFill>
              </a:rPr>
              <a:t>мы,библиотекари</a:t>
            </a:r>
            <a:r>
              <a:rPr lang="ru-RU" sz="3200" b="1" dirty="0">
                <a:solidFill>
                  <a:schemeClr val="bg1"/>
                </a:solidFill>
              </a:rPr>
              <a:t>, можем доказать обществу свою ценность, уникальность, незаменимость. Но для этого мы сами должны работать иначе…  Придется много учиться».  «В стратегическом плане вся система повышения квалификации должна быть направлена на то, чтобы каждая личность раскрылась в практической библиотечной работе на все 100% своих возможностей. Хорошая библиотека работает так же, как большой симфонический  оркестр, в котором каждый исполнитель является мастером, а если нужно – солистом».</a:t>
            </a:r>
          </a:p>
          <a:p>
            <a:r>
              <a:rPr lang="ru-RU" sz="3200" b="1" dirty="0">
                <a:solidFill>
                  <a:schemeClr val="bg1"/>
                </a:solidFill>
              </a:rPr>
              <a:t>                                                                     Э.Р. </a:t>
            </a:r>
            <a:r>
              <a:rPr lang="ru-RU" sz="3200" b="1" dirty="0" err="1">
                <a:solidFill>
                  <a:schemeClr val="bg1"/>
                </a:solidFill>
              </a:rPr>
              <a:t>Сукиасян</a:t>
            </a:r>
            <a:endParaRPr lang="ru-RU" sz="32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85019"/>
            <a:ext cx="5867400" cy="97155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585019"/>
            <a:ext cx="6477000" cy="9666339"/>
          </a:xfrm>
          <a:prstGeom prst="rect">
            <a:avLst/>
          </a:prstGeom>
        </p:spPr>
      </p:pic>
    </p:spTree>
    <p:extLst>
      <p:ext uri="{BB962C8B-B14F-4D97-AF65-F5344CB8AC3E}">
        <p14:creationId xmlns:p14="http://schemas.microsoft.com/office/powerpoint/2010/main" val="139361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2019300"/>
            <a:ext cx="16535400" cy="7485447"/>
          </a:xfrm>
          <a:prstGeom prst="rect">
            <a:avLst/>
          </a:prstGeom>
        </p:spPr>
        <p:txBody>
          <a:bodyPr wrap="square">
            <a:spAutoFit/>
          </a:bodyPr>
          <a:lstStyle/>
          <a:p>
            <a:pPr algn="just">
              <a:lnSpc>
                <a:spcPct val="150000"/>
              </a:lnSpc>
            </a:pPr>
            <a:r>
              <a:rPr lang="ru-RU" sz="3600" b="1" dirty="0">
                <a:solidFill>
                  <a:schemeClr val="tx2"/>
                </a:solidFill>
              </a:rPr>
              <a:t>Обучение  осуществляется  в партнерстве с Научной библиотекой университета, которая служит экспериментальной площадкой, научной лабораторией по подготовке высококвалифицированных специалистов в области библиотечного и информационного дела в республике. Так же она  является площадкой для реализации инновационных проектов и творческих идей, направленных на развитие библиотечного дела  в республике. Для  этого, библиотека имеет все необходимые современные технические условия. В библиотеке внедрена автоматизированная информационно-библиотечная система ИРБИС, позволившая организовать электронный каталог. </a:t>
            </a:r>
          </a:p>
        </p:txBody>
      </p:sp>
    </p:spTree>
    <p:extLst>
      <p:ext uri="{BB962C8B-B14F-4D97-AF65-F5344CB8AC3E}">
        <p14:creationId xmlns:p14="http://schemas.microsoft.com/office/powerpoint/2010/main" val="76749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81100"/>
            <a:ext cx="7772400" cy="80772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457200"/>
            <a:ext cx="7143750" cy="9525000"/>
          </a:xfrm>
          <a:prstGeom prst="rect">
            <a:avLst/>
          </a:prstGeom>
        </p:spPr>
      </p:pic>
    </p:spTree>
    <p:extLst>
      <p:ext uri="{BB962C8B-B14F-4D97-AF65-F5344CB8AC3E}">
        <p14:creationId xmlns:p14="http://schemas.microsoft.com/office/powerpoint/2010/main" val="54055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09700"/>
            <a:ext cx="16611600" cy="7485447"/>
          </a:xfrm>
          <a:prstGeom prst="rect">
            <a:avLst/>
          </a:prstGeom>
        </p:spPr>
        <p:txBody>
          <a:bodyPr wrap="square">
            <a:spAutoFit/>
          </a:bodyPr>
          <a:lstStyle/>
          <a:p>
            <a:pPr algn="just">
              <a:lnSpc>
                <a:spcPct val="150000"/>
              </a:lnSpc>
            </a:pPr>
            <a:r>
              <a:rPr lang="ru-RU" sz="3600" b="1" dirty="0">
                <a:solidFill>
                  <a:schemeClr val="tx2"/>
                </a:solidFill>
              </a:rPr>
              <a:t>Научная библиотека имеет доступ к республиканским электронным базам данных, таких как “Национальная  электронная  библиотека КР”, «Авторефераты и диссертации ученых Кыргызстана», “КИРЛИБНЕТ”.   А так же, библиотека имеет доступ к Российским  базам  данных  “</a:t>
            </a:r>
            <a:r>
              <a:rPr lang="ru-RU" sz="3600" b="1" dirty="0" err="1">
                <a:solidFill>
                  <a:schemeClr val="tx2"/>
                </a:solidFill>
              </a:rPr>
              <a:t>Айпиер</a:t>
            </a:r>
            <a:r>
              <a:rPr lang="ru-RU" sz="3600" b="1" dirty="0">
                <a:solidFill>
                  <a:schemeClr val="tx2"/>
                </a:solidFill>
              </a:rPr>
              <a:t>-Медиа”,  “ИВИС”, “E-</a:t>
            </a:r>
            <a:r>
              <a:rPr lang="ru-RU" sz="3600" b="1" dirty="0" err="1">
                <a:solidFill>
                  <a:schemeClr val="tx2"/>
                </a:solidFill>
              </a:rPr>
              <a:t>library</a:t>
            </a:r>
            <a:r>
              <a:rPr lang="ru-RU" sz="3600" b="1" dirty="0">
                <a:solidFill>
                  <a:schemeClr val="tx2"/>
                </a:solidFill>
              </a:rPr>
              <a:t>”  и др.  По окончанию курса,  слушатели  получают диплом Высшей библиотечной школы (ВБШ)  университета  установленного порядка.</a:t>
            </a:r>
          </a:p>
          <a:p>
            <a:pPr algn="just">
              <a:lnSpc>
                <a:spcPct val="150000"/>
              </a:lnSpc>
            </a:pPr>
            <a:r>
              <a:rPr lang="ru-RU" sz="3600" b="1" dirty="0">
                <a:solidFill>
                  <a:schemeClr val="tx2"/>
                </a:solidFill>
              </a:rPr>
              <a:t>  В результате  обучения, специалисты   пройдя  курс   переподготовки  получают  шанс   закрепиться   в  профессиональном   сообществе,  адаптироваться   к  нему,  получить   гарантию   будущего   профессионального карьерного  роста </a:t>
            </a:r>
          </a:p>
        </p:txBody>
      </p:sp>
    </p:spTree>
    <p:extLst>
      <p:ext uri="{BB962C8B-B14F-4D97-AF65-F5344CB8AC3E}">
        <p14:creationId xmlns:p14="http://schemas.microsoft.com/office/powerpoint/2010/main" val="256728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723900"/>
            <a:ext cx="11201400" cy="9067800"/>
          </a:xfrm>
          <a:prstGeom prst="rect">
            <a:avLst/>
          </a:prstGeom>
        </p:spPr>
      </p:pic>
    </p:spTree>
    <p:extLst>
      <p:ext uri="{BB962C8B-B14F-4D97-AF65-F5344CB8AC3E}">
        <p14:creationId xmlns:p14="http://schemas.microsoft.com/office/powerpoint/2010/main" val="410095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95300"/>
            <a:ext cx="10896600" cy="9144000"/>
          </a:xfrm>
          <a:prstGeom prst="rect">
            <a:avLst/>
          </a:prstGeom>
        </p:spPr>
      </p:pic>
    </p:spTree>
    <p:extLst>
      <p:ext uri="{BB962C8B-B14F-4D97-AF65-F5344CB8AC3E}">
        <p14:creationId xmlns:p14="http://schemas.microsoft.com/office/powerpoint/2010/main" val="412739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876300"/>
            <a:ext cx="17145000" cy="7017306"/>
          </a:xfrm>
          <a:prstGeom prst="rect">
            <a:avLst/>
          </a:prstGeom>
        </p:spPr>
        <p:txBody>
          <a:bodyPr wrap="square">
            <a:spAutoFit/>
          </a:bodyPr>
          <a:lstStyle/>
          <a:p>
            <a:pPr algn="just">
              <a:lnSpc>
                <a:spcPct val="150000"/>
              </a:lnSpc>
            </a:pPr>
            <a:r>
              <a:rPr lang="ru-RU" sz="3600" b="1" dirty="0">
                <a:solidFill>
                  <a:schemeClr val="tx2"/>
                </a:solidFill>
              </a:rPr>
              <a:t>В заключении,  хотелось бы отметить, что нововведения в подготовке  библиотечных кадров будут одним из центральных звеньев всей образовательной системы отрасли и станет важным условием ее реформирования с учетом задач кадровой и технологической модернизации библиотечного дела. И самое, главное будет обеспечено согласованное развитие ее ведомственных и региональных звеньев, обогатит  учебный план формами  и методами образовательного процесса, позволит внедрить новые образовательные технологии, и тем самым будет способствовать реформированию всей образовательной системы отрасли.</a:t>
            </a:r>
          </a:p>
          <a:p>
            <a:endParaRPr lang="ru-RU" dirty="0"/>
          </a:p>
        </p:txBody>
      </p:sp>
    </p:spTree>
    <p:extLst>
      <p:ext uri="{BB962C8B-B14F-4D97-AF65-F5344CB8AC3E}">
        <p14:creationId xmlns:p14="http://schemas.microsoft.com/office/powerpoint/2010/main" val="72330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425222"/>
            <a:ext cx="18288000" cy="2861778"/>
            <a:chOff x="0" y="0"/>
            <a:chExt cx="4816593" cy="753719"/>
          </a:xfrm>
        </p:grpSpPr>
        <p:sp>
          <p:nvSpPr>
            <p:cNvPr id="3" name="Freeform 3"/>
            <p:cNvSpPr/>
            <p:nvPr/>
          </p:nvSpPr>
          <p:spPr>
            <a:xfrm>
              <a:off x="0" y="0"/>
              <a:ext cx="4816592" cy="753719"/>
            </a:xfrm>
            <a:custGeom>
              <a:avLst/>
              <a:gdLst/>
              <a:ahLst/>
              <a:cxnLst/>
              <a:rect l="l" t="t" r="r" b="b"/>
              <a:pathLst>
                <a:path w="4816592" h="753719">
                  <a:moveTo>
                    <a:pt x="0" y="0"/>
                  </a:moveTo>
                  <a:lnTo>
                    <a:pt x="4816592" y="0"/>
                  </a:lnTo>
                  <a:lnTo>
                    <a:pt x="4816592" y="753719"/>
                  </a:lnTo>
                  <a:lnTo>
                    <a:pt x="0" y="753719"/>
                  </a:lnTo>
                  <a:close/>
                </a:path>
              </a:pathLst>
            </a:custGeom>
            <a:solidFill>
              <a:srgbClr val="004A98"/>
            </a:solidFill>
          </p:spPr>
          <p:txBody>
            <a:bodyPr/>
            <a:lstStyle/>
            <a:p>
              <a:endParaRPr lang="ru-RU"/>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Прямоугольник 6"/>
          <p:cNvSpPr/>
          <p:nvPr/>
        </p:nvSpPr>
        <p:spPr>
          <a:xfrm>
            <a:off x="152400" y="571500"/>
            <a:ext cx="9753600" cy="7478970"/>
          </a:xfrm>
          <a:prstGeom prst="rect">
            <a:avLst/>
          </a:prstGeom>
        </p:spPr>
        <p:txBody>
          <a:bodyPr wrap="square">
            <a:spAutoFit/>
          </a:bodyPr>
          <a:lstStyle/>
          <a:p>
            <a:pPr algn="just">
              <a:lnSpc>
                <a:spcPct val="150000"/>
              </a:lnSpc>
            </a:pPr>
            <a:r>
              <a:rPr lang="ru-RU" dirty="0">
                <a:solidFill>
                  <a:srgbClr val="002060"/>
                </a:solidFill>
              </a:rPr>
              <a:t> </a:t>
            </a:r>
            <a:r>
              <a:rPr lang="ru-RU" dirty="0" smtClean="0">
                <a:solidFill>
                  <a:srgbClr val="002060"/>
                </a:solidFill>
              </a:rPr>
              <a:t>      </a:t>
            </a:r>
            <a:r>
              <a:rPr lang="ru-RU" sz="3200" b="1" dirty="0" smtClean="0">
                <a:solidFill>
                  <a:srgbClr val="002060"/>
                </a:solidFill>
              </a:rPr>
              <a:t>В  </a:t>
            </a:r>
            <a:r>
              <a:rPr lang="ru-RU" sz="3200" b="1" dirty="0">
                <a:solidFill>
                  <a:srgbClr val="002060"/>
                </a:solidFill>
              </a:rPr>
              <a:t>самом  деле,  сегодня мы  живем в очень </a:t>
            </a:r>
            <a:r>
              <a:rPr lang="ru-RU" sz="3200" b="1" dirty="0" err="1">
                <a:solidFill>
                  <a:srgbClr val="002060"/>
                </a:solidFill>
              </a:rPr>
              <a:t>интесивном</a:t>
            </a:r>
            <a:r>
              <a:rPr lang="ru-RU" sz="3200" b="1" dirty="0">
                <a:solidFill>
                  <a:srgbClr val="002060"/>
                </a:solidFill>
              </a:rPr>
              <a:t> современном  мире,    основанном   на  общемировых   процессах   глобализации, которое  стремительно меняется. Эти радикальные изменения происходят в информационной сфере общества, где библиотеки, являются  одним из  приоритетных   областей культуры,  которое  приумножает,  сохраняет интеллектуальный,  культурный  и  духовный  потенциал  страны. </a:t>
            </a:r>
          </a:p>
          <a:p>
            <a:pPr algn="just">
              <a:lnSpc>
                <a:spcPct val="150000"/>
              </a:lnSpc>
            </a:pPr>
            <a:r>
              <a:rPr lang="ru-RU" sz="3200" dirty="0" smtClean="0"/>
              <a:t>.  </a:t>
            </a:r>
            <a:endParaRPr lang="ru-RU" sz="3200" dirty="0"/>
          </a:p>
        </p:txBody>
      </p:sp>
      <p:pic>
        <p:nvPicPr>
          <p:cNvPr id="8" name="Рисунок 7"/>
          <p:cNvPicPr>
            <a:picLocks noChangeAspect="1"/>
          </p:cNvPicPr>
          <p:nvPr/>
        </p:nvPicPr>
        <p:blipFill>
          <a:blip r:embed="rId2"/>
          <a:stretch>
            <a:fillRect/>
          </a:stretch>
        </p:blipFill>
        <p:spPr>
          <a:xfrm>
            <a:off x="10038522" y="596349"/>
            <a:ext cx="6905625" cy="64007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42985" y="-363375"/>
            <a:ext cx="15051428" cy="14746763"/>
            <a:chOff x="0" y="0"/>
            <a:chExt cx="20068571" cy="19662351"/>
          </a:xfrm>
        </p:grpSpPr>
        <p:sp>
          <p:nvSpPr>
            <p:cNvPr id="3" name="Freeform 3"/>
            <p:cNvSpPr/>
            <p:nvPr/>
          </p:nvSpPr>
          <p:spPr>
            <a:xfrm>
              <a:off x="0" y="0"/>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4" name="Freeform 4"/>
            <p:cNvSpPr/>
            <p:nvPr/>
          </p:nvSpPr>
          <p:spPr>
            <a:xfrm>
              <a:off x="2658533" y="1032933"/>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txBody>
            <a:bodyPr/>
            <a:lstStyle/>
            <a:p>
              <a:endParaRPr lang="ru-RU"/>
            </a:p>
          </p:txBody>
        </p:sp>
      </p:grpSp>
      <p:sp>
        <p:nvSpPr>
          <p:cNvPr id="5" name="TextBox 5"/>
          <p:cNvSpPr txBox="1"/>
          <p:nvPr/>
        </p:nvSpPr>
        <p:spPr>
          <a:xfrm>
            <a:off x="1447800" y="800100"/>
            <a:ext cx="10900762" cy="7899598"/>
          </a:xfrm>
          <a:prstGeom prst="rect">
            <a:avLst/>
          </a:prstGeom>
        </p:spPr>
        <p:txBody>
          <a:bodyPr wrap="square" lIns="0" tIns="0" rIns="0" bIns="0" rtlCol="0" anchor="t">
            <a:spAutoFit/>
          </a:bodyPr>
          <a:lstStyle/>
          <a:p>
            <a:pPr algn="just">
              <a:lnSpc>
                <a:spcPts val="4439"/>
              </a:lnSpc>
            </a:pPr>
            <a:r>
              <a:rPr lang="ru-RU" sz="3699" dirty="0">
                <a:solidFill>
                  <a:srgbClr val="011C50"/>
                </a:solidFill>
                <a:latin typeface="Open Sans Bold"/>
              </a:rPr>
              <a:t> В  </a:t>
            </a:r>
            <a:r>
              <a:rPr lang="ru-RU" sz="3699" dirty="0" err="1">
                <a:solidFill>
                  <a:srgbClr val="011C50"/>
                </a:solidFill>
                <a:latin typeface="Open Sans Bold"/>
              </a:rPr>
              <a:t>Кыргызской</a:t>
            </a:r>
            <a:r>
              <a:rPr lang="ru-RU" sz="3699" dirty="0">
                <a:solidFill>
                  <a:srgbClr val="011C50"/>
                </a:solidFill>
                <a:latin typeface="Open Sans Bold"/>
              </a:rPr>
              <a:t> Республике  на сегодня  функционирует более 3-х тысяч  библиотек  всех  систем  и ведомств. Совокупный национальный фонд насчитывает свыше 50 млн. экз. печатных изданий. В  них  трудятся  свыше 3 тыс. библиотекарей. В этих условиях, библиотеки республики остро нуждаются в квалифицированных кадрах, поскольку стремительно меняются социальные приоритеты, модернизуется библиотечная техника и технология, меняются структура и содержание информационных запросов, появляются новые виды документов. </a:t>
            </a:r>
            <a:endParaRPr lang="en-US" sz="3699" dirty="0">
              <a:solidFill>
                <a:srgbClr val="011C50"/>
              </a:solidFill>
              <a:latin typeface="Open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42985" y="-363375"/>
            <a:ext cx="15051428" cy="14746763"/>
            <a:chOff x="0" y="0"/>
            <a:chExt cx="20068571" cy="19662351"/>
          </a:xfrm>
        </p:grpSpPr>
        <p:sp>
          <p:nvSpPr>
            <p:cNvPr id="3" name="Freeform 3"/>
            <p:cNvSpPr/>
            <p:nvPr/>
          </p:nvSpPr>
          <p:spPr>
            <a:xfrm>
              <a:off x="0" y="0"/>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4" name="Freeform 4"/>
            <p:cNvSpPr/>
            <p:nvPr/>
          </p:nvSpPr>
          <p:spPr>
            <a:xfrm>
              <a:off x="2658533" y="1032933"/>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txBody>
            <a:bodyPr/>
            <a:lstStyle/>
            <a:p>
              <a:endParaRPr lang="ru-RU"/>
            </a:p>
          </p:txBody>
        </p:sp>
      </p:grpSp>
      <p:sp>
        <p:nvSpPr>
          <p:cNvPr id="6" name="TextBox 6"/>
          <p:cNvSpPr txBox="1"/>
          <p:nvPr/>
        </p:nvSpPr>
        <p:spPr>
          <a:xfrm>
            <a:off x="910238" y="5514837"/>
            <a:ext cx="15358461" cy="511935"/>
          </a:xfrm>
          <a:prstGeom prst="rect">
            <a:avLst/>
          </a:prstGeom>
        </p:spPr>
        <p:txBody>
          <a:bodyPr lIns="0" tIns="0" rIns="0" bIns="0" rtlCol="0" anchor="t">
            <a:spAutoFit/>
          </a:bodyPr>
          <a:lstStyle/>
          <a:p>
            <a:pPr>
              <a:lnSpc>
                <a:spcPts val="4241"/>
              </a:lnSpc>
            </a:pPr>
            <a:r>
              <a:rPr lang="en-US" sz="3262" dirty="0">
                <a:solidFill>
                  <a:srgbClr val="000000"/>
                </a:solidFill>
                <a:latin typeface="Open Sans"/>
              </a:rPr>
              <a:t> </a:t>
            </a:r>
          </a:p>
        </p:txBody>
      </p:sp>
      <p:sp>
        <p:nvSpPr>
          <p:cNvPr id="7" name="Прямоугольник 6"/>
          <p:cNvSpPr/>
          <p:nvPr/>
        </p:nvSpPr>
        <p:spPr>
          <a:xfrm>
            <a:off x="533400" y="1098403"/>
            <a:ext cx="13563600" cy="7478970"/>
          </a:xfrm>
          <a:prstGeom prst="rect">
            <a:avLst/>
          </a:prstGeom>
        </p:spPr>
        <p:txBody>
          <a:bodyPr wrap="square">
            <a:spAutoFit/>
          </a:bodyPr>
          <a:lstStyle/>
          <a:p>
            <a:pPr algn="just"/>
            <a:r>
              <a:rPr lang="ru-RU" sz="4000" b="1" dirty="0" smtClean="0">
                <a:solidFill>
                  <a:srgbClr val="002060"/>
                </a:solidFill>
              </a:rPr>
              <a:t>Особенно новая   </a:t>
            </a:r>
            <a:r>
              <a:rPr lang="ru-RU" sz="4000" b="1" dirty="0">
                <a:solidFill>
                  <a:srgbClr val="002060"/>
                </a:solidFill>
              </a:rPr>
              <a:t>сфера  информационно- библиотечной   деятельности  библиотек  требует  от современных  библиотечных  работников   мобильности и динамичности, желания постоянно меняться и профессионально совершенствоваться. Сегодня,  библиотекарь должен обладать креативным мышлением, обладающим высокой культурой и широким кругозором,  владеть новыми знаниями в цифровом пространстве.  Также в комплекс компетенций библиотекарей академических  библиотек входит  способность осуществлять поддержку публикационной активности авторов, </a:t>
            </a:r>
            <a:r>
              <a:rPr lang="ru-RU" sz="4000" b="1" dirty="0" err="1">
                <a:solidFill>
                  <a:srgbClr val="002060"/>
                </a:solidFill>
              </a:rPr>
              <a:t>библиометрические</a:t>
            </a:r>
            <a:r>
              <a:rPr lang="ru-RU" sz="4000" b="1" dirty="0">
                <a:solidFill>
                  <a:srgbClr val="002060"/>
                </a:solidFill>
              </a:rPr>
              <a:t> и </a:t>
            </a:r>
            <a:r>
              <a:rPr lang="ru-RU" sz="4000" b="1" dirty="0" err="1">
                <a:solidFill>
                  <a:srgbClr val="002060"/>
                </a:solidFill>
              </a:rPr>
              <a:t>науководческие</a:t>
            </a:r>
            <a:r>
              <a:rPr lang="ru-RU" sz="4000" b="1" dirty="0">
                <a:solidFill>
                  <a:srgbClr val="002060"/>
                </a:solidFill>
              </a:rPr>
              <a:t> исследования.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409700"/>
            <a:ext cx="17983200" cy="6740307"/>
          </a:xfrm>
          <a:prstGeom prst="rect">
            <a:avLst/>
          </a:prstGeom>
        </p:spPr>
        <p:txBody>
          <a:bodyPr wrap="square">
            <a:spAutoFit/>
          </a:bodyPr>
          <a:lstStyle/>
          <a:p>
            <a:pPr algn="just">
              <a:lnSpc>
                <a:spcPct val="150000"/>
              </a:lnSpc>
            </a:pPr>
            <a:r>
              <a:rPr lang="ru-RU" sz="3200" b="1" dirty="0">
                <a:solidFill>
                  <a:srgbClr val="002060"/>
                </a:solidFill>
              </a:rPr>
              <a:t>К сожалению, сегодня в библиотеках имеются серьёзные кадровые проблемы, которые  характерны  и для нашей  республики Кыргызстан. По-прежнему,  в библиотеках происходят текучесть кадров,  падает  престиж  библиотечной  профессии   в  обществе.  Заметно  наблюдается кадровая стагнация, </a:t>
            </a:r>
            <a:r>
              <a:rPr lang="ru-RU" sz="3200" b="1" dirty="0" err="1">
                <a:solidFill>
                  <a:srgbClr val="002060"/>
                </a:solidFill>
              </a:rPr>
              <a:t>т.е</a:t>
            </a:r>
            <a:r>
              <a:rPr lang="ru-RU" sz="3200" b="1" dirty="0">
                <a:solidFill>
                  <a:srgbClr val="002060"/>
                </a:solidFill>
              </a:rPr>
              <a:t> пассивное   отношение   к своей деятельности.  Далеко не многие из них готовы осваивать новые информационно-коммуникационные технологии, использовать проектный формат в своей деятельности. Судя   по итогам  мониторинга,  проводимым  в республике, библиотечное  образование,   относительно  к другим  профессиям оказалось   малопродуктивным. Статистика  за   5  лет  показывает,  что по  количеству  студентов, поступающих   на  библиотечные  отделения  сократилось 5 раз. </a:t>
            </a:r>
          </a:p>
        </p:txBody>
      </p:sp>
    </p:spTree>
    <p:extLst>
      <p:ext uri="{BB962C8B-B14F-4D97-AF65-F5344CB8AC3E}">
        <p14:creationId xmlns:p14="http://schemas.microsoft.com/office/powerpoint/2010/main" val="410010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A98"/>
        </a:solidFill>
        <a:effectLst/>
      </p:bgPr>
    </p:bg>
    <p:spTree>
      <p:nvGrpSpPr>
        <p:cNvPr id="1" name=""/>
        <p:cNvGrpSpPr/>
        <p:nvPr/>
      </p:nvGrpSpPr>
      <p:grpSpPr>
        <a:xfrm>
          <a:off x="0" y="0"/>
          <a:ext cx="0" cy="0"/>
          <a:chOff x="0" y="0"/>
          <a:chExt cx="0" cy="0"/>
        </a:xfrm>
      </p:grpSpPr>
      <p:grpSp>
        <p:nvGrpSpPr>
          <p:cNvPr id="2" name="Group 2"/>
          <p:cNvGrpSpPr/>
          <p:nvPr/>
        </p:nvGrpSpPr>
        <p:grpSpPr>
          <a:xfrm rot="-2268521">
            <a:off x="9104935" y="-2997200"/>
            <a:ext cx="15051428" cy="14746763"/>
            <a:chOff x="0" y="0"/>
            <a:chExt cx="20068571" cy="19662351"/>
          </a:xfrm>
        </p:grpSpPr>
        <p:sp>
          <p:nvSpPr>
            <p:cNvPr id="3" name="Freeform 3"/>
            <p:cNvSpPr/>
            <p:nvPr/>
          </p:nvSpPr>
          <p:spPr>
            <a:xfrm>
              <a:off x="0" y="0"/>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4" name="Freeform 4"/>
            <p:cNvSpPr/>
            <p:nvPr/>
          </p:nvSpPr>
          <p:spPr>
            <a:xfrm>
              <a:off x="2658533" y="1032933"/>
              <a:ext cx="17410038" cy="18629418"/>
            </a:xfrm>
            <a:custGeom>
              <a:avLst/>
              <a:gdLst/>
              <a:ahLst/>
              <a:cxnLst/>
              <a:rect l="l" t="t" r="r" b="b"/>
              <a:pathLst>
                <a:path w="17410038" h="18629418">
                  <a:moveTo>
                    <a:pt x="0" y="0"/>
                  </a:moveTo>
                  <a:lnTo>
                    <a:pt x="17410038" y="0"/>
                  </a:lnTo>
                  <a:lnTo>
                    <a:pt x="17410038" y="18629418"/>
                  </a:lnTo>
                  <a:lnTo>
                    <a:pt x="0" y="18629418"/>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grpSp>
      <p:sp>
        <p:nvSpPr>
          <p:cNvPr id="5" name="TextBox 5"/>
          <p:cNvSpPr txBox="1"/>
          <p:nvPr/>
        </p:nvSpPr>
        <p:spPr>
          <a:xfrm>
            <a:off x="1028700" y="832132"/>
            <a:ext cx="10553700" cy="986617"/>
          </a:xfrm>
          <a:prstGeom prst="rect">
            <a:avLst/>
          </a:prstGeom>
        </p:spPr>
        <p:txBody>
          <a:bodyPr wrap="square" lIns="0" tIns="0" rIns="0" bIns="0" rtlCol="0" anchor="t">
            <a:spAutoFit/>
          </a:bodyPr>
          <a:lstStyle/>
          <a:p>
            <a:pPr>
              <a:lnSpc>
                <a:spcPts val="7679"/>
              </a:lnSpc>
            </a:pPr>
            <a:r>
              <a:rPr lang="en-US" sz="6399" dirty="0" err="1">
                <a:solidFill>
                  <a:srgbClr val="FFFFFF"/>
                </a:solidFill>
                <a:latin typeface="HK Grotesk Bold"/>
              </a:rPr>
              <a:t>Библиотечные</a:t>
            </a:r>
            <a:r>
              <a:rPr lang="en-US" sz="6399" dirty="0">
                <a:solidFill>
                  <a:srgbClr val="FFFFFF"/>
                </a:solidFill>
                <a:latin typeface="HK Grotesk Bold"/>
              </a:rPr>
              <a:t> </a:t>
            </a:r>
            <a:r>
              <a:rPr lang="en-US" sz="6399" dirty="0" err="1">
                <a:solidFill>
                  <a:srgbClr val="FFFFFF"/>
                </a:solidFill>
                <a:latin typeface="HK Grotesk Bold"/>
              </a:rPr>
              <a:t>кадры</a:t>
            </a:r>
            <a:r>
              <a:rPr lang="en-US" sz="6399" dirty="0">
                <a:solidFill>
                  <a:srgbClr val="FFFFFF"/>
                </a:solidFill>
                <a:latin typeface="HK Grotesk Bold"/>
              </a:rPr>
              <a:t>:</a:t>
            </a:r>
          </a:p>
        </p:txBody>
      </p:sp>
      <p:sp>
        <p:nvSpPr>
          <p:cNvPr id="6" name="TextBox 6"/>
          <p:cNvSpPr txBox="1"/>
          <p:nvPr/>
        </p:nvSpPr>
        <p:spPr>
          <a:xfrm>
            <a:off x="1028700" y="1765582"/>
            <a:ext cx="11015530" cy="4244617"/>
          </a:xfrm>
          <a:prstGeom prst="rect">
            <a:avLst/>
          </a:prstGeom>
        </p:spPr>
        <p:txBody>
          <a:bodyPr lIns="0" tIns="0" rIns="0" bIns="0" rtlCol="0" anchor="t">
            <a:spAutoFit/>
          </a:bodyPr>
          <a:lstStyle/>
          <a:p>
            <a:pPr>
              <a:lnSpc>
                <a:spcPts val="3377"/>
              </a:lnSpc>
            </a:pPr>
            <a:r>
              <a:rPr lang="en-US" sz="2412" dirty="0" err="1">
                <a:solidFill>
                  <a:srgbClr val="FFFFFF"/>
                </a:solidFill>
                <a:latin typeface="Open Sans"/>
              </a:rPr>
              <a:t>Общее</a:t>
            </a:r>
            <a:r>
              <a:rPr lang="en-US" sz="2412" dirty="0">
                <a:solidFill>
                  <a:srgbClr val="FFFFFF"/>
                </a:solidFill>
                <a:latin typeface="Open Sans"/>
              </a:rPr>
              <a:t> </a:t>
            </a:r>
            <a:r>
              <a:rPr lang="en-US" sz="2412" dirty="0" err="1">
                <a:solidFill>
                  <a:srgbClr val="FFFFFF"/>
                </a:solidFill>
                <a:latin typeface="Open Sans"/>
              </a:rPr>
              <a:t>число</a:t>
            </a:r>
            <a:r>
              <a:rPr lang="en-US" sz="2412" dirty="0">
                <a:solidFill>
                  <a:srgbClr val="FFFFFF"/>
                </a:solidFill>
                <a:latin typeface="Open Sans"/>
              </a:rPr>
              <a:t> </a:t>
            </a:r>
            <a:r>
              <a:rPr lang="en-US" sz="2412" dirty="0" err="1">
                <a:solidFill>
                  <a:srgbClr val="FFFFFF"/>
                </a:solidFill>
                <a:latin typeface="Open Sans"/>
              </a:rPr>
              <a:t>библиотечных</a:t>
            </a:r>
            <a:r>
              <a:rPr lang="en-US" sz="2412" dirty="0">
                <a:solidFill>
                  <a:srgbClr val="FFFFFF"/>
                </a:solidFill>
                <a:latin typeface="Open Sans"/>
              </a:rPr>
              <a:t> </a:t>
            </a:r>
            <a:r>
              <a:rPr lang="en-US" sz="2412" dirty="0" err="1">
                <a:solidFill>
                  <a:srgbClr val="FFFFFF"/>
                </a:solidFill>
                <a:latin typeface="Open Sans"/>
              </a:rPr>
              <a:t>работников</a:t>
            </a:r>
            <a:r>
              <a:rPr lang="en-US" sz="2412" dirty="0">
                <a:solidFill>
                  <a:srgbClr val="FFFFFF"/>
                </a:solidFill>
                <a:latin typeface="Open Sans"/>
              </a:rPr>
              <a:t> </a:t>
            </a:r>
            <a:r>
              <a:rPr lang="en-US" sz="2412" dirty="0" err="1">
                <a:solidFill>
                  <a:srgbClr val="FFFFFF"/>
                </a:solidFill>
                <a:latin typeface="Open Sans"/>
              </a:rPr>
              <a:t>составляет</a:t>
            </a:r>
            <a:r>
              <a:rPr lang="en-US" sz="2412" dirty="0">
                <a:solidFill>
                  <a:srgbClr val="FFFFFF"/>
                </a:solidFill>
                <a:latin typeface="Open Sans"/>
              </a:rPr>
              <a:t>  2928 </a:t>
            </a:r>
            <a:r>
              <a:rPr lang="en-US" sz="2412" dirty="0" err="1">
                <a:solidFill>
                  <a:srgbClr val="FFFFFF"/>
                </a:solidFill>
                <a:latin typeface="Open Sans"/>
              </a:rPr>
              <a:t>чел</a:t>
            </a:r>
            <a:r>
              <a:rPr lang="en-US" sz="2412" dirty="0">
                <a:solidFill>
                  <a:srgbClr val="FFFFFF"/>
                </a:solidFill>
                <a:latin typeface="Open Sans"/>
              </a:rPr>
              <a:t>. (99,5 % </a:t>
            </a:r>
            <a:r>
              <a:rPr lang="en-US" sz="2412" dirty="0" err="1">
                <a:solidFill>
                  <a:srgbClr val="FFFFFF"/>
                </a:solidFill>
                <a:latin typeface="Open Sans"/>
              </a:rPr>
              <a:t>от</a:t>
            </a:r>
            <a:r>
              <a:rPr lang="en-US" sz="2412" dirty="0">
                <a:solidFill>
                  <a:srgbClr val="FFFFFF"/>
                </a:solidFill>
                <a:latin typeface="Open Sans"/>
              </a:rPr>
              <a:t> </a:t>
            </a:r>
            <a:r>
              <a:rPr lang="en-US" sz="2412" dirty="0" err="1">
                <a:solidFill>
                  <a:srgbClr val="FFFFFF"/>
                </a:solidFill>
                <a:latin typeface="Open Sans"/>
              </a:rPr>
              <a:t>общего</a:t>
            </a:r>
            <a:r>
              <a:rPr lang="en-US" sz="2412" dirty="0">
                <a:solidFill>
                  <a:srgbClr val="FFFFFF"/>
                </a:solidFill>
                <a:latin typeface="Open Sans"/>
              </a:rPr>
              <a:t> </a:t>
            </a:r>
            <a:r>
              <a:rPr lang="en-US" sz="2412" dirty="0" err="1">
                <a:solidFill>
                  <a:srgbClr val="FFFFFF"/>
                </a:solidFill>
                <a:latin typeface="Open Sans"/>
              </a:rPr>
              <a:t>числа</a:t>
            </a:r>
            <a:r>
              <a:rPr lang="en-US" sz="2412" dirty="0">
                <a:solidFill>
                  <a:srgbClr val="FFFFFF"/>
                </a:solidFill>
                <a:latin typeface="Open Sans"/>
              </a:rPr>
              <a:t> </a:t>
            </a:r>
            <a:r>
              <a:rPr lang="en-US" sz="2412" dirty="0" err="1">
                <a:solidFill>
                  <a:srgbClr val="FFFFFF"/>
                </a:solidFill>
                <a:latin typeface="Open Sans"/>
              </a:rPr>
              <a:t>работников</a:t>
            </a:r>
            <a:r>
              <a:rPr lang="en-US" sz="2412" dirty="0">
                <a:solidFill>
                  <a:srgbClr val="FFFFFF"/>
                </a:solidFill>
                <a:latin typeface="Open Sans"/>
              </a:rPr>
              <a:t> </a:t>
            </a:r>
            <a:r>
              <a:rPr lang="en-US" sz="2412" dirty="0" err="1">
                <a:solidFill>
                  <a:srgbClr val="FFFFFF"/>
                </a:solidFill>
                <a:latin typeface="Open Sans"/>
              </a:rPr>
              <a:t>библиотек</a:t>
            </a:r>
            <a:r>
              <a:rPr lang="en-US" sz="2412" dirty="0">
                <a:solidFill>
                  <a:srgbClr val="FFFFFF"/>
                </a:solidFill>
                <a:latin typeface="Open Sans"/>
              </a:rPr>
              <a:t> в2021 г.- 2943):</a:t>
            </a:r>
          </a:p>
          <a:p>
            <a:pPr>
              <a:lnSpc>
                <a:spcPts val="3377"/>
              </a:lnSpc>
            </a:pPr>
            <a:r>
              <a:rPr lang="en-US" sz="2412" dirty="0" err="1">
                <a:solidFill>
                  <a:srgbClr val="FFFFFF"/>
                </a:solidFill>
                <a:latin typeface="Open Sans"/>
              </a:rPr>
              <a:t>Из</a:t>
            </a:r>
            <a:r>
              <a:rPr lang="en-US" sz="2412" dirty="0">
                <a:solidFill>
                  <a:srgbClr val="FFFFFF"/>
                </a:solidFill>
                <a:latin typeface="Open Sans"/>
              </a:rPr>
              <a:t> </a:t>
            </a:r>
            <a:r>
              <a:rPr lang="en-US" sz="2412" dirty="0" err="1">
                <a:solidFill>
                  <a:srgbClr val="FFFFFF"/>
                </a:solidFill>
                <a:latin typeface="Open Sans"/>
              </a:rPr>
              <a:t>них</a:t>
            </a:r>
            <a:r>
              <a:rPr lang="en-US" sz="2412" dirty="0">
                <a:solidFill>
                  <a:srgbClr val="FFFFFF"/>
                </a:solidFill>
                <a:latin typeface="Open Sans"/>
              </a:rPr>
              <a:t> в </a:t>
            </a:r>
            <a:r>
              <a:rPr lang="en-US" sz="2412" dirty="0" err="1">
                <a:solidFill>
                  <a:srgbClr val="FFFFFF"/>
                </a:solidFill>
                <a:latin typeface="Open Sans"/>
              </a:rPr>
              <a:t>детских</a:t>
            </a:r>
            <a:r>
              <a:rPr lang="en-US" sz="2412" dirty="0">
                <a:solidFill>
                  <a:srgbClr val="FFFFFF"/>
                </a:solidFill>
                <a:latin typeface="Open Sans"/>
              </a:rPr>
              <a:t> </a:t>
            </a:r>
            <a:r>
              <a:rPr lang="en-US" sz="2412" dirty="0" err="1">
                <a:solidFill>
                  <a:srgbClr val="FFFFFF"/>
                </a:solidFill>
                <a:latin typeface="Open Sans"/>
              </a:rPr>
              <a:t>библиотеках</a:t>
            </a:r>
            <a:r>
              <a:rPr lang="en-US" sz="2412" dirty="0">
                <a:solidFill>
                  <a:srgbClr val="FFFFFF"/>
                </a:solidFill>
                <a:latin typeface="Open Sans"/>
              </a:rPr>
              <a:t> – 242чел. (8,3 % </a:t>
            </a:r>
            <a:r>
              <a:rPr lang="en-US" sz="2412" dirty="0" err="1">
                <a:solidFill>
                  <a:srgbClr val="FFFFFF"/>
                </a:solidFill>
                <a:latin typeface="Open Sans"/>
              </a:rPr>
              <a:t>от</a:t>
            </a:r>
            <a:r>
              <a:rPr lang="en-US" sz="2412" dirty="0">
                <a:solidFill>
                  <a:srgbClr val="FFFFFF"/>
                </a:solidFill>
                <a:latin typeface="Open Sans"/>
              </a:rPr>
              <a:t> </a:t>
            </a:r>
            <a:r>
              <a:rPr lang="en-US" sz="2412" dirty="0" err="1">
                <a:solidFill>
                  <a:srgbClr val="FFFFFF"/>
                </a:solidFill>
                <a:latin typeface="Open Sans"/>
              </a:rPr>
              <a:t>общего</a:t>
            </a:r>
            <a:r>
              <a:rPr lang="en-US" sz="2412" dirty="0">
                <a:solidFill>
                  <a:srgbClr val="FFFFFF"/>
                </a:solidFill>
                <a:latin typeface="Open Sans"/>
              </a:rPr>
              <a:t> </a:t>
            </a:r>
            <a:r>
              <a:rPr lang="en-US" sz="2412" dirty="0" err="1">
                <a:solidFill>
                  <a:srgbClr val="FFFFFF"/>
                </a:solidFill>
                <a:latin typeface="Open Sans"/>
              </a:rPr>
              <a:t>числа</a:t>
            </a:r>
            <a:r>
              <a:rPr lang="en-US" sz="2412" dirty="0">
                <a:solidFill>
                  <a:srgbClr val="FFFFFF"/>
                </a:solidFill>
                <a:latin typeface="Open Sans"/>
              </a:rPr>
              <a:t> </a:t>
            </a:r>
            <a:r>
              <a:rPr lang="en-US" sz="2412" dirty="0" err="1">
                <a:solidFill>
                  <a:srgbClr val="FFFFFF"/>
                </a:solidFill>
                <a:latin typeface="Open Sans"/>
              </a:rPr>
              <a:t>работников</a:t>
            </a:r>
            <a:r>
              <a:rPr lang="en-US" sz="2412" dirty="0">
                <a:solidFill>
                  <a:srgbClr val="FFFFFF"/>
                </a:solidFill>
                <a:latin typeface="Open Sans"/>
              </a:rPr>
              <a:t>),</a:t>
            </a:r>
          </a:p>
          <a:p>
            <a:pPr>
              <a:lnSpc>
                <a:spcPts val="3377"/>
              </a:lnSpc>
            </a:pPr>
            <a:r>
              <a:rPr lang="en-US" sz="2412" dirty="0">
                <a:solidFill>
                  <a:srgbClr val="FFFFFF"/>
                </a:solidFill>
                <a:latin typeface="Open Sans"/>
              </a:rPr>
              <a:t> - В </a:t>
            </a:r>
            <a:r>
              <a:rPr lang="en-US" sz="2412" dirty="0" err="1">
                <a:solidFill>
                  <a:srgbClr val="FFFFFF"/>
                </a:solidFill>
                <a:latin typeface="Open Sans"/>
              </a:rPr>
              <a:t>сельской</a:t>
            </a:r>
            <a:r>
              <a:rPr lang="en-US" sz="2412" dirty="0">
                <a:solidFill>
                  <a:srgbClr val="FFFFFF"/>
                </a:solidFill>
                <a:latin typeface="Open Sans"/>
              </a:rPr>
              <a:t> </a:t>
            </a:r>
            <a:r>
              <a:rPr lang="en-US" sz="2412" dirty="0" err="1">
                <a:solidFill>
                  <a:srgbClr val="FFFFFF"/>
                </a:solidFill>
                <a:latin typeface="Open Sans"/>
              </a:rPr>
              <a:t>местности</a:t>
            </a:r>
            <a:r>
              <a:rPr lang="en-US" sz="2412" dirty="0">
                <a:solidFill>
                  <a:srgbClr val="FFFFFF"/>
                </a:solidFill>
                <a:latin typeface="Open Sans"/>
              </a:rPr>
              <a:t> – 1431 </a:t>
            </a:r>
            <a:r>
              <a:rPr lang="en-US" sz="2412" dirty="0" err="1">
                <a:solidFill>
                  <a:srgbClr val="FFFFFF"/>
                </a:solidFill>
                <a:latin typeface="Open Sans"/>
              </a:rPr>
              <a:t>чел</a:t>
            </a:r>
            <a:r>
              <a:rPr lang="en-US" sz="2412" dirty="0">
                <a:solidFill>
                  <a:srgbClr val="FFFFFF"/>
                </a:solidFill>
                <a:latin typeface="Open Sans"/>
              </a:rPr>
              <a:t>. (48,9 % </a:t>
            </a:r>
            <a:r>
              <a:rPr lang="en-US" sz="2412" dirty="0" err="1">
                <a:solidFill>
                  <a:srgbClr val="FFFFFF"/>
                </a:solidFill>
                <a:latin typeface="Open Sans"/>
              </a:rPr>
              <a:t>от</a:t>
            </a:r>
            <a:r>
              <a:rPr lang="en-US" sz="2412" dirty="0">
                <a:solidFill>
                  <a:srgbClr val="FFFFFF"/>
                </a:solidFill>
                <a:latin typeface="Open Sans"/>
              </a:rPr>
              <a:t> </a:t>
            </a:r>
            <a:r>
              <a:rPr lang="en-US" sz="2412" dirty="0" err="1">
                <a:solidFill>
                  <a:srgbClr val="FFFFFF"/>
                </a:solidFill>
                <a:latin typeface="Open Sans"/>
              </a:rPr>
              <a:t>общего</a:t>
            </a:r>
            <a:r>
              <a:rPr lang="en-US" sz="2412" dirty="0">
                <a:solidFill>
                  <a:srgbClr val="FFFFFF"/>
                </a:solidFill>
                <a:latin typeface="Open Sans"/>
              </a:rPr>
              <a:t> </a:t>
            </a:r>
            <a:r>
              <a:rPr lang="en-US" sz="2412" dirty="0" err="1">
                <a:solidFill>
                  <a:srgbClr val="FFFFFF"/>
                </a:solidFill>
                <a:latin typeface="Open Sans"/>
              </a:rPr>
              <a:t>числа</a:t>
            </a:r>
            <a:r>
              <a:rPr lang="en-US" sz="2412" dirty="0">
                <a:solidFill>
                  <a:srgbClr val="FFFFFF"/>
                </a:solidFill>
                <a:latin typeface="Open Sans"/>
              </a:rPr>
              <a:t> </a:t>
            </a:r>
            <a:r>
              <a:rPr lang="en-US" sz="2412" dirty="0" err="1">
                <a:solidFill>
                  <a:srgbClr val="FFFFFF"/>
                </a:solidFill>
                <a:latin typeface="Open Sans"/>
              </a:rPr>
              <a:t>работников</a:t>
            </a:r>
            <a:r>
              <a:rPr lang="en-US" sz="2412" dirty="0">
                <a:solidFill>
                  <a:srgbClr val="FFFFFF"/>
                </a:solidFill>
                <a:latin typeface="Open Sans"/>
              </a:rPr>
              <a:t>), </a:t>
            </a:r>
          </a:p>
          <a:p>
            <a:pPr>
              <a:lnSpc>
                <a:spcPts val="3377"/>
              </a:lnSpc>
            </a:pPr>
            <a:r>
              <a:rPr lang="en-US" sz="2412" dirty="0">
                <a:solidFill>
                  <a:srgbClr val="FFFFFF"/>
                </a:solidFill>
                <a:latin typeface="Open Sans"/>
              </a:rPr>
              <a:t> - в </a:t>
            </a:r>
            <a:r>
              <a:rPr lang="en-US" sz="2412" dirty="0" err="1">
                <a:solidFill>
                  <a:srgbClr val="FFFFFF"/>
                </a:solidFill>
                <a:latin typeface="Open Sans"/>
              </a:rPr>
              <a:t>библиотеках</a:t>
            </a:r>
            <a:r>
              <a:rPr lang="en-US" sz="2412" dirty="0">
                <a:solidFill>
                  <a:srgbClr val="FFFFFF"/>
                </a:solidFill>
                <a:latin typeface="Open Sans"/>
              </a:rPr>
              <a:t> АО - 1121 </a:t>
            </a:r>
            <a:r>
              <a:rPr lang="en-US" sz="2412" dirty="0" err="1">
                <a:solidFill>
                  <a:srgbClr val="FFFFFF"/>
                </a:solidFill>
                <a:latin typeface="Open Sans"/>
              </a:rPr>
              <a:t>чел</a:t>
            </a:r>
            <a:r>
              <a:rPr lang="en-US" sz="2412" dirty="0">
                <a:solidFill>
                  <a:srgbClr val="FFFFFF"/>
                </a:solidFill>
                <a:latin typeface="Open Sans"/>
              </a:rPr>
              <a:t>. (38,2 % </a:t>
            </a:r>
            <a:r>
              <a:rPr lang="en-US" sz="2412" dirty="0" err="1">
                <a:solidFill>
                  <a:srgbClr val="FFFFFF"/>
                </a:solidFill>
                <a:latin typeface="Open Sans"/>
              </a:rPr>
              <a:t>от</a:t>
            </a:r>
            <a:r>
              <a:rPr lang="en-US" sz="2412" dirty="0">
                <a:solidFill>
                  <a:srgbClr val="FFFFFF"/>
                </a:solidFill>
                <a:latin typeface="Open Sans"/>
              </a:rPr>
              <a:t> </a:t>
            </a:r>
            <a:r>
              <a:rPr lang="en-US" sz="2412" dirty="0" err="1">
                <a:solidFill>
                  <a:srgbClr val="FFFFFF"/>
                </a:solidFill>
                <a:latin typeface="Open Sans"/>
              </a:rPr>
              <a:t>числа</a:t>
            </a:r>
            <a:r>
              <a:rPr lang="en-US" sz="2412" dirty="0">
                <a:solidFill>
                  <a:srgbClr val="FFFFFF"/>
                </a:solidFill>
                <a:latin typeface="Open Sans"/>
              </a:rPr>
              <a:t> </a:t>
            </a:r>
            <a:r>
              <a:rPr lang="en-US" sz="2412" dirty="0" err="1">
                <a:solidFill>
                  <a:srgbClr val="FFFFFF"/>
                </a:solidFill>
                <a:latin typeface="Open Sans"/>
              </a:rPr>
              <a:t>работников</a:t>
            </a:r>
            <a:r>
              <a:rPr lang="en-US" sz="2412" dirty="0">
                <a:solidFill>
                  <a:srgbClr val="FFFFFF"/>
                </a:solidFill>
                <a:latin typeface="Open Sans"/>
              </a:rPr>
              <a:t> в </a:t>
            </a:r>
            <a:r>
              <a:rPr lang="en-US" sz="2412" dirty="0" err="1">
                <a:solidFill>
                  <a:srgbClr val="FFFFFF"/>
                </a:solidFill>
                <a:latin typeface="Open Sans"/>
              </a:rPr>
              <a:t>сельской</a:t>
            </a:r>
            <a:r>
              <a:rPr lang="en-US" sz="2412" dirty="0">
                <a:solidFill>
                  <a:srgbClr val="FFFFFF"/>
                </a:solidFill>
                <a:latin typeface="Open Sans"/>
              </a:rPr>
              <a:t> </a:t>
            </a:r>
            <a:r>
              <a:rPr lang="en-US" sz="2412" dirty="0" err="1">
                <a:solidFill>
                  <a:srgbClr val="FFFFFF"/>
                </a:solidFill>
                <a:latin typeface="Open Sans"/>
              </a:rPr>
              <a:t>местности</a:t>
            </a:r>
            <a:r>
              <a:rPr lang="en-US" sz="2412" dirty="0">
                <a:solidFill>
                  <a:srgbClr val="FFFFFF"/>
                </a:solidFill>
                <a:latin typeface="Open Sans"/>
              </a:rPr>
              <a:t>), </a:t>
            </a:r>
          </a:p>
          <a:p>
            <a:pPr>
              <a:lnSpc>
                <a:spcPts val="3377"/>
              </a:lnSpc>
            </a:pPr>
            <a:r>
              <a:rPr lang="en-US" sz="2412" dirty="0">
                <a:solidFill>
                  <a:srgbClr val="FFFFFF"/>
                </a:solidFill>
                <a:latin typeface="Open Sans"/>
              </a:rPr>
              <a:t> - В </a:t>
            </a:r>
            <a:r>
              <a:rPr lang="en-US" sz="2412" dirty="0" err="1">
                <a:solidFill>
                  <a:srgbClr val="FFFFFF"/>
                </a:solidFill>
                <a:latin typeface="Open Sans"/>
              </a:rPr>
              <a:t>центральных</a:t>
            </a:r>
            <a:r>
              <a:rPr lang="en-US" sz="2412" dirty="0">
                <a:solidFill>
                  <a:srgbClr val="FFFFFF"/>
                </a:solidFill>
                <a:latin typeface="Open Sans"/>
              </a:rPr>
              <a:t> </a:t>
            </a:r>
            <a:r>
              <a:rPr lang="en-US" sz="2412" dirty="0" err="1">
                <a:solidFill>
                  <a:srgbClr val="FFFFFF"/>
                </a:solidFill>
                <a:latin typeface="Open Sans"/>
              </a:rPr>
              <a:t>библиотеках</a:t>
            </a:r>
            <a:r>
              <a:rPr lang="en-US" sz="2412" dirty="0">
                <a:solidFill>
                  <a:srgbClr val="FFFFFF"/>
                </a:solidFill>
                <a:latin typeface="Open Sans"/>
              </a:rPr>
              <a:t> – 1545 </a:t>
            </a:r>
            <a:r>
              <a:rPr lang="en-US" sz="2412" dirty="0" err="1">
                <a:solidFill>
                  <a:srgbClr val="FFFFFF"/>
                </a:solidFill>
                <a:latin typeface="Open Sans"/>
              </a:rPr>
              <a:t>чел</a:t>
            </a:r>
            <a:r>
              <a:rPr lang="en-US" sz="2412" dirty="0">
                <a:solidFill>
                  <a:srgbClr val="FFFFFF"/>
                </a:solidFill>
                <a:latin typeface="Open Sans"/>
              </a:rPr>
              <a:t>. (52,6% </a:t>
            </a:r>
            <a:r>
              <a:rPr lang="en-US" sz="2412" dirty="0" err="1">
                <a:solidFill>
                  <a:srgbClr val="FFFFFF"/>
                </a:solidFill>
                <a:latin typeface="Open Sans"/>
              </a:rPr>
              <a:t>от</a:t>
            </a:r>
            <a:r>
              <a:rPr lang="en-US" sz="2412" dirty="0">
                <a:solidFill>
                  <a:srgbClr val="FFFFFF"/>
                </a:solidFill>
                <a:latin typeface="Open Sans"/>
              </a:rPr>
              <a:t> </a:t>
            </a:r>
            <a:r>
              <a:rPr lang="en-US" sz="2412" dirty="0" err="1">
                <a:solidFill>
                  <a:srgbClr val="FFFFFF"/>
                </a:solidFill>
                <a:latin typeface="Open Sans"/>
              </a:rPr>
              <a:t>общего</a:t>
            </a:r>
            <a:r>
              <a:rPr lang="en-US" sz="2412" dirty="0">
                <a:solidFill>
                  <a:srgbClr val="FFFFFF"/>
                </a:solidFill>
                <a:latin typeface="Open Sans"/>
              </a:rPr>
              <a:t> </a:t>
            </a:r>
            <a:r>
              <a:rPr lang="en-US" sz="2412" dirty="0" err="1">
                <a:solidFill>
                  <a:srgbClr val="FFFFFF"/>
                </a:solidFill>
                <a:latin typeface="Open Sans"/>
              </a:rPr>
              <a:t>числа</a:t>
            </a:r>
            <a:r>
              <a:rPr lang="en-US" sz="2412" dirty="0">
                <a:solidFill>
                  <a:srgbClr val="FFFFFF"/>
                </a:solidFill>
                <a:latin typeface="Open Sans"/>
              </a:rPr>
              <a:t> </a:t>
            </a:r>
            <a:r>
              <a:rPr lang="en-US" sz="2412" dirty="0" err="1">
                <a:solidFill>
                  <a:srgbClr val="FFFFFF"/>
                </a:solidFill>
                <a:latin typeface="Open Sans"/>
              </a:rPr>
              <a:t>работников</a:t>
            </a:r>
            <a:r>
              <a:rPr lang="en-US" sz="2412" dirty="0">
                <a:solidFill>
                  <a:srgbClr val="FFFFFF"/>
                </a:solidFill>
                <a:latin typeface="Open Sans"/>
              </a:rPr>
              <a:t>).</a:t>
            </a:r>
          </a:p>
          <a:p>
            <a:pPr>
              <a:lnSpc>
                <a:spcPts val="3377"/>
              </a:lnSpc>
            </a:pPr>
            <a:endParaRPr lang="en-US" sz="2412" dirty="0">
              <a:solidFill>
                <a:srgbClr val="FFFFFF"/>
              </a:solidFill>
              <a:latin typeface="Open Sans"/>
            </a:endParaRPr>
          </a:p>
        </p:txBody>
      </p:sp>
      <p:sp>
        <p:nvSpPr>
          <p:cNvPr id="7" name="TextBox 7"/>
          <p:cNvSpPr txBox="1"/>
          <p:nvPr/>
        </p:nvSpPr>
        <p:spPr>
          <a:xfrm>
            <a:off x="1028700" y="5760646"/>
            <a:ext cx="11015530" cy="2616101"/>
          </a:xfrm>
          <a:prstGeom prst="rect">
            <a:avLst/>
          </a:prstGeom>
        </p:spPr>
        <p:txBody>
          <a:bodyPr lIns="0" tIns="0" rIns="0" bIns="0" rtlCol="0" anchor="t">
            <a:spAutoFit/>
          </a:bodyPr>
          <a:lstStyle/>
          <a:p>
            <a:pPr>
              <a:lnSpc>
                <a:spcPts val="3377"/>
              </a:lnSpc>
            </a:pPr>
            <a:r>
              <a:rPr lang="en-US" sz="2412" dirty="0" err="1">
                <a:solidFill>
                  <a:srgbClr val="FFFFFF"/>
                </a:solidFill>
                <a:latin typeface="Open Sans"/>
              </a:rPr>
              <a:t>Бибилиотечные</a:t>
            </a:r>
            <a:r>
              <a:rPr lang="en-US" sz="2412" dirty="0">
                <a:solidFill>
                  <a:srgbClr val="FFFFFF"/>
                </a:solidFill>
                <a:latin typeface="Open Sans"/>
              </a:rPr>
              <a:t> </a:t>
            </a:r>
            <a:r>
              <a:rPr lang="en-US" sz="2412" dirty="0" err="1">
                <a:solidFill>
                  <a:srgbClr val="FFFFFF"/>
                </a:solidFill>
                <a:latin typeface="Open Sans"/>
              </a:rPr>
              <a:t>кадры</a:t>
            </a:r>
            <a:r>
              <a:rPr lang="en-US" sz="2412" dirty="0">
                <a:solidFill>
                  <a:srgbClr val="FFFFFF"/>
                </a:solidFill>
                <a:latin typeface="Open Sans"/>
              </a:rPr>
              <a:t> </a:t>
            </a:r>
            <a:r>
              <a:rPr lang="en-US" sz="2412" dirty="0" err="1">
                <a:solidFill>
                  <a:srgbClr val="FFFFFF"/>
                </a:solidFill>
                <a:latin typeface="Open Sans"/>
              </a:rPr>
              <a:t>по</a:t>
            </a:r>
            <a:r>
              <a:rPr lang="en-US" sz="2412" dirty="0">
                <a:solidFill>
                  <a:srgbClr val="FFFFFF"/>
                </a:solidFill>
                <a:latin typeface="Open Sans"/>
              </a:rPr>
              <a:t> </a:t>
            </a:r>
            <a:r>
              <a:rPr lang="en-US" sz="2412" dirty="0" err="1">
                <a:solidFill>
                  <a:srgbClr val="FFFFFF"/>
                </a:solidFill>
                <a:latin typeface="Open Sans"/>
              </a:rPr>
              <a:t>образованию</a:t>
            </a:r>
            <a:r>
              <a:rPr lang="en-US" sz="2412" dirty="0">
                <a:solidFill>
                  <a:srgbClr val="FFFFFF"/>
                </a:solidFill>
                <a:latin typeface="Open Sans"/>
              </a:rPr>
              <a:t>: </a:t>
            </a:r>
          </a:p>
          <a:p>
            <a:pPr marL="520888" lvl="1" indent="-260444">
              <a:lnSpc>
                <a:spcPts val="3377"/>
              </a:lnSpc>
              <a:buFont typeface="Arial"/>
              <a:buChar char="•"/>
            </a:pPr>
            <a:r>
              <a:rPr lang="en-US" sz="2412" dirty="0" err="1">
                <a:solidFill>
                  <a:srgbClr val="FFFFFF"/>
                </a:solidFill>
                <a:latin typeface="Open Sans"/>
              </a:rPr>
              <a:t>Высшее</a:t>
            </a:r>
            <a:r>
              <a:rPr lang="en-US" sz="2412" dirty="0">
                <a:solidFill>
                  <a:srgbClr val="FFFFFF"/>
                </a:solidFill>
                <a:latin typeface="Open Sans"/>
              </a:rPr>
              <a:t> </a:t>
            </a:r>
            <a:r>
              <a:rPr lang="en-US" sz="2412" dirty="0" err="1">
                <a:solidFill>
                  <a:srgbClr val="FFFFFF"/>
                </a:solidFill>
                <a:latin typeface="Open Sans"/>
              </a:rPr>
              <a:t>образование</a:t>
            </a:r>
            <a:r>
              <a:rPr lang="en-US" sz="2412" dirty="0">
                <a:solidFill>
                  <a:srgbClr val="FFFFFF"/>
                </a:solidFill>
                <a:latin typeface="Open Sans"/>
              </a:rPr>
              <a:t> </a:t>
            </a:r>
            <a:r>
              <a:rPr lang="en-US" sz="2412" dirty="0" err="1">
                <a:solidFill>
                  <a:srgbClr val="FFFFFF"/>
                </a:solidFill>
                <a:latin typeface="Open Sans"/>
              </a:rPr>
              <a:t>имеют</a:t>
            </a:r>
            <a:r>
              <a:rPr lang="en-US" sz="2412" dirty="0">
                <a:solidFill>
                  <a:srgbClr val="FFFFFF"/>
                </a:solidFill>
                <a:latin typeface="Open Sans"/>
              </a:rPr>
              <a:t> 1107 </a:t>
            </a:r>
            <a:r>
              <a:rPr lang="en-US" sz="2412" dirty="0" err="1">
                <a:solidFill>
                  <a:srgbClr val="FFFFFF"/>
                </a:solidFill>
                <a:latin typeface="Open Sans"/>
              </a:rPr>
              <a:t>чел</a:t>
            </a:r>
            <a:r>
              <a:rPr lang="en-US" sz="2412" dirty="0">
                <a:solidFill>
                  <a:srgbClr val="FFFFFF"/>
                </a:solidFill>
                <a:latin typeface="Open Sans"/>
              </a:rPr>
              <a:t>. (52%). </a:t>
            </a:r>
            <a:r>
              <a:rPr lang="en-US" sz="2412" dirty="0" err="1">
                <a:solidFill>
                  <a:srgbClr val="FFFFFF"/>
                </a:solidFill>
                <a:latin typeface="Open Sans"/>
              </a:rPr>
              <a:t>Из</a:t>
            </a:r>
            <a:r>
              <a:rPr lang="en-US" sz="2412" dirty="0">
                <a:solidFill>
                  <a:srgbClr val="FFFFFF"/>
                </a:solidFill>
                <a:latin typeface="Open Sans"/>
              </a:rPr>
              <a:t> </a:t>
            </a:r>
            <a:r>
              <a:rPr lang="en-US" sz="2412" dirty="0" err="1">
                <a:solidFill>
                  <a:srgbClr val="FFFFFF"/>
                </a:solidFill>
                <a:latin typeface="Open Sans"/>
              </a:rPr>
              <a:t>них</a:t>
            </a:r>
            <a:r>
              <a:rPr lang="en-US" sz="2412" dirty="0">
                <a:solidFill>
                  <a:srgbClr val="FFFFFF"/>
                </a:solidFill>
                <a:latin typeface="Open Sans"/>
              </a:rPr>
              <a:t> </a:t>
            </a:r>
            <a:r>
              <a:rPr lang="en-US" sz="2412" dirty="0" err="1">
                <a:solidFill>
                  <a:srgbClr val="FFFFFF"/>
                </a:solidFill>
                <a:latin typeface="Open Sans"/>
              </a:rPr>
              <a:t>библиотечным</a:t>
            </a:r>
            <a:r>
              <a:rPr lang="en-US" sz="2412" dirty="0">
                <a:solidFill>
                  <a:srgbClr val="FFFFFF"/>
                </a:solidFill>
                <a:latin typeface="Open Sans"/>
              </a:rPr>
              <a:t> </a:t>
            </a:r>
            <a:r>
              <a:rPr lang="en-US" sz="2412" dirty="0" err="1">
                <a:solidFill>
                  <a:srgbClr val="FFFFFF"/>
                </a:solidFill>
                <a:latin typeface="Open Sans"/>
              </a:rPr>
              <a:t>образованием</a:t>
            </a:r>
            <a:r>
              <a:rPr lang="en-US" sz="2412" dirty="0">
                <a:solidFill>
                  <a:srgbClr val="FFFFFF"/>
                </a:solidFill>
                <a:latin typeface="Open Sans"/>
              </a:rPr>
              <a:t> 329 </a:t>
            </a:r>
            <a:r>
              <a:rPr lang="en-US" sz="2412" dirty="0" err="1">
                <a:solidFill>
                  <a:srgbClr val="FFFFFF"/>
                </a:solidFill>
                <a:latin typeface="Open Sans"/>
              </a:rPr>
              <a:t>чел</a:t>
            </a:r>
            <a:r>
              <a:rPr lang="en-US" sz="2412" dirty="0">
                <a:solidFill>
                  <a:srgbClr val="FFFFFF"/>
                </a:solidFill>
                <a:latin typeface="Open Sans"/>
              </a:rPr>
              <a:t>. (</a:t>
            </a:r>
            <a:r>
              <a:rPr lang="en-US" sz="2412" dirty="0">
                <a:solidFill>
                  <a:srgbClr val="C00000"/>
                </a:solidFill>
                <a:latin typeface="Open Sans"/>
              </a:rPr>
              <a:t>30%).</a:t>
            </a:r>
          </a:p>
          <a:p>
            <a:pPr marL="520888" lvl="1" indent="-260444">
              <a:lnSpc>
                <a:spcPts val="3377"/>
              </a:lnSpc>
              <a:buFont typeface="Arial"/>
              <a:buChar char="•"/>
            </a:pPr>
            <a:r>
              <a:rPr lang="en-US" sz="2412" dirty="0" err="1">
                <a:solidFill>
                  <a:srgbClr val="FFFFFF"/>
                </a:solidFill>
                <a:latin typeface="Open Sans"/>
              </a:rPr>
              <a:t>Среднее</a:t>
            </a:r>
            <a:r>
              <a:rPr lang="en-US" sz="2412" dirty="0">
                <a:solidFill>
                  <a:srgbClr val="FFFFFF"/>
                </a:solidFill>
                <a:latin typeface="Open Sans"/>
              </a:rPr>
              <a:t> </a:t>
            </a:r>
            <a:r>
              <a:rPr lang="en-US" sz="2412" dirty="0" err="1">
                <a:solidFill>
                  <a:srgbClr val="FFFFFF"/>
                </a:solidFill>
                <a:latin typeface="Open Sans"/>
              </a:rPr>
              <a:t>спец</a:t>
            </a:r>
            <a:r>
              <a:rPr lang="en-US" sz="2412" dirty="0">
                <a:solidFill>
                  <a:srgbClr val="FFFFFF"/>
                </a:solidFill>
                <a:latin typeface="Open Sans"/>
              </a:rPr>
              <a:t>. </a:t>
            </a:r>
            <a:r>
              <a:rPr lang="en-US" sz="2412" dirty="0" err="1">
                <a:solidFill>
                  <a:srgbClr val="FFFFFF"/>
                </a:solidFill>
                <a:latin typeface="Open Sans"/>
              </a:rPr>
              <a:t>образование</a:t>
            </a:r>
            <a:r>
              <a:rPr lang="en-US" sz="2412" dirty="0">
                <a:solidFill>
                  <a:srgbClr val="FFFFFF"/>
                </a:solidFill>
                <a:latin typeface="Open Sans"/>
              </a:rPr>
              <a:t> - 940 </a:t>
            </a:r>
            <a:r>
              <a:rPr lang="en-US" sz="2412" dirty="0" err="1">
                <a:solidFill>
                  <a:srgbClr val="FFFFFF"/>
                </a:solidFill>
                <a:latin typeface="Open Sans"/>
              </a:rPr>
              <a:t>чел</a:t>
            </a:r>
            <a:r>
              <a:rPr lang="en-US" sz="2412" dirty="0">
                <a:solidFill>
                  <a:srgbClr val="FFFFFF"/>
                </a:solidFill>
                <a:latin typeface="Open Sans"/>
              </a:rPr>
              <a:t>. (44%). </a:t>
            </a:r>
            <a:r>
              <a:rPr lang="en-US" sz="2412" dirty="0" err="1">
                <a:solidFill>
                  <a:srgbClr val="FFFFFF"/>
                </a:solidFill>
                <a:latin typeface="Open Sans"/>
              </a:rPr>
              <a:t>Из</a:t>
            </a:r>
            <a:r>
              <a:rPr lang="en-US" sz="2412" dirty="0">
                <a:solidFill>
                  <a:srgbClr val="FFFFFF"/>
                </a:solidFill>
                <a:latin typeface="Open Sans"/>
              </a:rPr>
              <a:t> </a:t>
            </a:r>
            <a:r>
              <a:rPr lang="en-US" sz="2412" dirty="0" err="1">
                <a:solidFill>
                  <a:srgbClr val="FFFFFF"/>
                </a:solidFill>
                <a:latin typeface="Open Sans"/>
              </a:rPr>
              <a:t>них</a:t>
            </a:r>
            <a:r>
              <a:rPr lang="en-US" sz="2412" dirty="0">
                <a:solidFill>
                  <a:srgbClr val="FFFFFF"/>
                </a:solidFill>
                <a:latin typeface="Open Sans"/>
              </a:rPr>
              <a:t> </a:t>
            </a:r>
            <a:r>
              <a:rPr lang="en-US" sz="2412" dirty="0" err="1">
                <a:solidFill>
                  <a:srgbClr val="FFFFFF"/>
                </a:solidFill>
                <a:latin typeface="Open Sans"/>
              </a:rPr>
              <a:t>библиотечное</a:t>
            </a:r>
            <a:r>
              <a:rPr lang="en-US" sz="2412" dirty="0">
                <a:solidFill>
                  <a:srgbClr val="FFFFFF"/>
                </a:solidFill>
                <a:latin typeface="Open Sans"/>
              </a:rPr>
              <a:t> - 549 </a:t>
            </a:r>
            <a:r>
              <a:rPr lang="en-US" sz="2412" dirty="0" err="1">
                <a:solidFill>
                  <a:srgbClr val="FFFFFF"/>
                </a:solidFill>
                <a:latin typeface="Open Sans"/>
              </a:rPr>
              <a:t>чел</a:t>
            </a:r>
            <a:r>
              <a:rPr lang="en-US" sz="2412" dirty="0">
                <a:solidFill>
                  <a:srgbClr val="FFFFFF"/>
                </a:solidFill>
                <a:latin typeface="Open Sans"/>
              </a:rPr>
              <a:t>. (57.4 %)</a:t>
            </a:r>
          </a:p>
          <a:p>
            <a:pPr>
              <a:lnSpc>
                <a:spcPts val="3377"/>
              </a:lnSpc>
            </a:pPr>
            <a:endParaRPr lang="en-US" sz="2412" dirty="0">
              <a:solidFill>
                <a:srgbClr val="FFFFFF"/>
              </a:solidFill>
              <a:latin typeface="Open Sans"/>
            </a:endParaRPr>
          </a:p>
        </p:txBody>
      </p:sp>
      <p:sp>
        <p:nvSpPr>
          <p:cNvPr id="8" name="TextBox 8"/>
          <p:cNvSpPr txBox="1"/>
          <p:nvPr/>
        </p:nvSpPr>
        <p:spPr>
          <a:xfrm>
            <a:off x="1028700" y="8240994"/>
            <a:ext cx="11513631" cy="1346522"/>
          </a:xfrm>
          <a:prstGeom prst="rect">
            <a:avLst/>
          </a:prstGeom>
        </p:spPr>
        <p:txBody>
          <a:bodyPr lIns="0" tIns="0" rIns="0" bIns="0" rtlCol="0" anchor="t">
            <a:spAutoFit/>
          </a:bodyPr>
          <a:lstStyle/>
          <a:p>
            <a:pPr>
              <a:lnSpc>
                <a:spcPts val="3530"/>
              </a:lnSpc>
            </a:pPr>
            <a:r>
              <a:rPr lang="en-US" sz="2521" dirty="0" err="1">
                <a:solidFill>
                  <a:srgbClr val="FFFFFF"/>
                </a:solidFill>
                <a:latin typeface="Open Sans"/>
              </a:rPr>
              <a:t>По</a:t>
            </a:r>
            <a:r>
              <a:rPr lang="en-US" sz="2521" dirty="0">
                <a:solidFill>
                  <a:srgbClr val="FFFFFF"/>
                </a:solidFill>
                <a:latin typeface="Open Sans"/>
              </a:rPr>
              <a:t> </a:t>
            </a:r>
            <a:r>
              <a:rPr lang="en-US" sz="2521" dirty="0" err="1">
                <a:solidFill>
                  <a:srgbClr val="FFFFFF"/>
                </a:solidFill>
                <a:latin typeface="Open Sans"/>
              </a:rPr>
              <a:t>сравнению</a:t>
            </a:r>
            <a:r>
              <a:rPr lang="en-US" sz="2521" dirty="0">
                <a:solidFill>
                  <a:srgbClr val="FFFFFF"/>
                </a:solidFill>
                <a:latin typeface="Open Sans"/>
              </a:rPr>
              <a:t> с </a:t>
            </a:r>
            <a:r>
              <a:rPr lang="en-US" sz="2521" dirty="0" smtClean="0">
                <a:solidFill>
                  <a:srgbClr val="FFFFFF"/>
                </a:solidFill>
                <a:latin typeface="Open Sans"/>
              </a:rPr>
              <a:t>2</a:t>
            </a:r>
            <a:r>
              <a:rPr lang="ru-RU" sz="2521" dirty="0" smtClean="0">
                <a:solidFill>
                  <a:srgbClr val="FFFFFF"/>
                </a:solidFill>
                <a:latin typeface="Open Sans"/>
              </a:rPr>
              <a:t>02121</a:t>
            </a:r>
            <a:r>
              <a:rPr lang="en-US" sz="2521" dirty="0" smtClean="0">
                <a:solidFill>
                  <a:srgbClr val="FFFFFF"/>
                </a:solidFill>
                <a:latin typeface="Open Sans"/>
              </a:rPr>
              <a:t> </a:t>
            </a:r>
            <a:r>
              <a:rPr lang="en-US" sz="2521" dirty="0" err="1">
                <a:solidFill>
                  <a:srgbClr val="FFFFFF"/>
                </a:solidFill>
                <a:latin typeface="Open Sans"/>
              </a:rPr>
              <a:t>годом</a:t>
            </a:r>
            <a:r>
              <a:rPr lang="en-US" sz="2521" dirty="0">
                <a:solidFill>
                  <a:srgbClr val="FFFFFF"/>
                </a:solidFill>
                <a:latin typeface="Open Sans"/>
              </a:rPr>
              <a:t> </a:t>
            </a:r>
            <a:r>
              <a:rPr lang="en-US" sz="2521" dirty="0" err="1">
                <a:solidFill>
                  <a:srgbClr val="FFFFFF"/>
                </a:solidFill>
                <a:latin typeface="Open Sans"/>
              </a:rPr>
              <a:t>рост</a:t>
            </a:r>
            <a:r>
              <a:rPr lang="en-US" sz="2521" dirty="0">
                <a:solidFill>
                  <a:srgbClr val="FFFFFF"/>
                </a:solidFill>
                <a:latin typeface="Open Sans"/>
              </a:rPr>
              <a:t> </a:t>
            </a:r>
            <a:r>
              <a:rPr lang="en-US" sz="2521" dirty="0" err="1">
                <a:solidFill>
                  <a:srgbClr val="FFFFFF"/>
                </a:solidFill>
                <a:latin typeface="Open Sans"/>
              </a:rPr>
              <a:t>со</a:t>
            </a:r>
            <a:r>
              <a:rPr lang="en-US" sz="2521" dirty="0">
                <a:solidFill>
                  <a:srgbClr val="FFFFFF"/>
                </a:solidFill>
                <a:latin typeface="Open Sans"/>
              </a:rPr>
              <a:t> </a:t>
            </a:r>
            <a:r>
              <a:rPr lang="en-US" sz="2521" dirty="0" err="1">
                <a:solidFill>
                  <a:srgbClr val="FFFFFF"/>
                </a:solidFill>
                <a:latin typeface="Open Sans"/>
              </a:rPr>
              <a:t>среднем</a:t>
            </a:r>
            <a:r>
              <a:rPr lang="en-US" sz="2521" dirty="0">
                <a:solidFill>
                  <a:srgbClr val="FFFFFF"/>
                </a:solidFill>
                <a:latin typeface="Open Sans"/>
              </a:rPr>
              <a:t> </a:t>
            </a:r>
            <a:r>
              <a:rPr lang="en-US" sz="2521" dirty="0" err="1">
                <a:solidFill>
                  <a:srgbClr val="FFFFFF"/>
                </a:solidFill>
                <a:latin typeface="Open Sans"/>
              </a:rPr>
              <a:t>библиотечным</a:t>
            </a:r>
            <a:r>
              <a:rPr lang="en-US" sz="2521" dirty="0">
                <a:solidFill>
                  <a:srgbClr val="FFFFFF"/>
                </a:solidFill>
                <a:latin typeface="Open Sans"/>
              </a:rPr>
              <a:t> </a:t>
            </a:r>
            <a:r>
              <a:rPr lang="en-US" sz="2521" dirty="0" err="1">
                <a:solidFill>
                  <a:srgbClr val="FFFFFF"/>
                </a:solidFill>
                <a:latin typeface="Open Sans"/>
              </a:rPr>
              <a:t>образованием</a:t>
            </a:r>
            <a:r>
              <a:rPr lang="en-US" sz="2521" dirty="0">
                <a:solidFill>
                  <a:srgbClr val="FFFFFF"/>
                </a:solidFill>
                <a:latin typeface="Open Sans"/>
              </a:rPr>
              <a:t> </a:t>
            </a:r>
            <a:r>
              <a:rPr lang="en-US" sz="2521" dirty="0" err="1">
                <a:solidFill>
                  <a:srgbClr val="FFFFFF"/>
                </a:solidFill>
                <a:latin typeface="Open Sans"/>
              </a:rPr>
              <a:t>составил</a:t>
            </a:r>
            <a:r>
              <a:rPr lang="en-US" sz="2521" dirty="0">
                <a:solidFill>
                  <a:srgbClr val="FFFFFF"/>
                </a:solidFill>
                <a:latin typeface="Open Sans"/>
              </a:rPr>
              <a:t> 49 </a:t>
            </a:r>
            <a:r>
              <a:rPr lang="en-US" sz="2521" dirty="0" err="1">
                <a:solidFill>
                  <a:srgbClr val="FFFFFF"/>
                </a:solidFill>
                <a:latin typeface="Open Sans"/>
              </a:rPr>
              <a:t>чел</a:t>
            </a:r>
            <a:r>
              <a:rPr lang="en-US" sz="2521" dirty="0">
                <a:solidFill>
                  <a:srgbClr val="FFFFFF"/>
                </a:solidFill>
                <a:latin typeface="Open Sans"/>
              </a:rPr>
              <a:t>.(</a:t>
            </a:r>
            <a:r>
              <a:rPr lang="en-US" sz="2521" dirty="0">
                <a:solidFill>
                  <a:srgbClr val="C00000"/>
                </a:solidFill>
                <a:latin typeface="Open Sans"/>
              </a:rPr>
              <a:t>9 %).</a:t>
            </a:r>
          </a:p>
          <a:p>
            <a:pPr>
              <a:lnSpc>
                <a:spcPts val="3530"/>
              </a:lnSpc>
            </a:pPr>
            <a:r>
              <a:rPr lang="en-US" sz="2521" dirty="0" err="1">
                <a:solidFill>
                  <a:srgbClr val="FFFFFF"/>
                </a:solidFill>
                <a:latin typeface="Open Sans"/>
              </a:rPr>
              <a:t>Рост</a:t>
            </a:r>
            <a:r>
              <a:rPr lang="en-US" sz="2521" dirty="0">
                <a:solidFill>
                  <a:srgbClr val="FFFFFF"/>
                </a:solidFill>
                <a:latin typeface="Open Sans"/>
              </a:rPr>
              <a:t> с </a:t>
            </a:r>
            <a:r>
              <a:rPr lang="en-US" sz="2521" dirty="0" err="1">
                <a:solidFill>
                  <a:srgbClr val="FFFFFF"/>
                </a:solidFill>
                <a:latin typeface="Open Sans"/>
              </a:rPr>
              <a:t>высшим</a:t>
            </a:r>
            <a:r>
              <a:rPr lang="en-US" sz="2521" dirty="0">
                <a:solidFill>
                  <a:srgbClr val="FFFFFF"/>
                </a:solidFill>
                <a:latin typeface="Open Sans"/>
              </a:rPr>
              <a:t> </a:t>
            </a:r>
            <a:r>
              <a:rPr lang="en-US" sz="2521" dirty="0" err="1">
                <a:solidFill>
                  <a:srgbClr val="FFFFFF"/>
                </a:solidFill>
                <a:latin typeface="Open Sans"/>
              </a:rPr>
              <a:t>библиотечным</a:t>
            </a:r>
            <a:r>
              <a:rPr lang="en-US" sz="2521" dirty="0">
                <a:solidFill>
                  <a:srgbClr val="FFFFFF"/>
                </a:solidFill>
                <a:latin typeface="Open Sans"/>
              </a:rPr>
              <a:t> </a:t>
            </a:r>
            <a:r>
              <a:rPr lang="en-US" sz="2521" dirty="0" err="1">
                <a:solidFill>
                  <a:srgbClr val="FFFFFF"/>
                </a:solidFill>
                <a:latin typeface="Open Sans"/>
              </a:rPr>
              <a:t>образованием</a:t>
            </a:r>
            <a:r>
              <a:rPr lang="en-US" sz="2521" dirty="0">
                <a:solidFill>
                  <a:srgbClr val="FFFFFF"/>
                </a:solidFill>
                <a:latin typeface="Open Sans"/>
              </a:rPr>
              <a:t> </a:t>
            </a:r>
            <a:r>
              <a:rPr lang="en-US" sz="2521" dirty="0" err="1">
                <a:solidFill>
                  <a:srgbClr val="FFFFFF"/>
                </a:solidFill>
                <a:latin typeface="Open Sans"/>
              </a:rPr>
              <a:t>составил</a:t>
            </a:r>
            <a:r>
              <a:rPr lang="en-US" sz="2521" dirty="0">
                <a:solidFill>
                  <a:srgbClr val="FFFFFF"/>
                </a:solidFill>
                <a:latin typeface="Open Sans"/>
              </a:rPr>
              <a:t> </a:t>
            </a:r>
            <a:r>
              <a:rPr lang="en-US" sz="2521" dirty="0" err="1">
                <a:solidFill>
                  <a:srgbClr val="FFFFFF"/>
                </a:solidFill>
                <a:latin typeface="Open Sans"/>
              </a:rPr>
              <a:t>на</a:t>
            </a:r>
            <a:r>
              <a:rPr lang="en-US" sz="2521" dirty="0">
                <a:solidFill>
                  <a:srgbClr val="FFFFFF"/>
                </a:solidFill>
                <a:latin typeface="Open Sans"/>
              </a:rPr>
              <a:t> </a:t>
            </a:r>
            <a:r>
              <a:rPr lang="en-US" sz="2521" dirty="0">
                <a:solidFill>
                  <a:srgbClr val="C00000"/>
                </a:solidFill>
                <a:latin typeface="Open Sans"/>
              </a:rPr>
              <a:t>0,6%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98"/>
        </a:solidFill>
        <a:effectLst/>
      </p:bgPr>
    </p:bg>
    <p:spTree>
      <p:nvGrpSpPr>
        <p:cNvPr id="1" name=""/>
        <p:cNvGrpSpPr/>
        <p:nvPr/>
      </p:nvGrpSpPr>
      <p:grpSpPr>
        <a:xfrm>
          <a:off x="0" y="0"/>
          <a:ext cx="0" cy="0"/>
          <a:chOff x="0" y="0"/>
          <a:chExt cx="0" cy="0"/>
        </a:xfrm>
      </p:grpSpPr>
      <p:sp>
        <p:nvSpPr>
          <p:cNvPr id="2" name="Freeform 2"/>
          <p:cNvSpPr/>
          <p:nvPr/>
        </p:nvSpPr>
        <p:spPr>
          <a:xfrm>
            <a:off x="2551142" y="1462110"/>
            <a:ext cx="13185716" cy="8622149"/>
          </a:xfrm>
          <a:custGeom>
            <a:avLst/>
            <a:gdLst/>
            <a:ahLst/>
            <a:cxnLst/>
            <a:rect l="l" t="t" r="r" b="b"/>
            <a:pathLst>
              <a:path w="13185716" h="8622149">
                <a:moveTo>
                  <a:pt x="0" y="0"/>
                </a:moveTo>
                <a:lnTo>
                  <a:pt x="13185716" y="0"/>
                </a:lnTo>
                <a:lnTo>
                  <a:pt x="13185716" y="8622149"/>
                </a:lnTo>
                <a:lnTo>
                  <a:pt x="0" y="8622149"/>
                </a:lnTo>
                <a:lnTo>
                  <a:pt x="0" y="0"/>
                </a:lnTo>
                <a:close/>
              </a:path>
            </a:pathLst>
          </a:custGeom>
          <a:blipFill>
            <a:blip r:embed="rId2"/>
            <a:stretch>
              <a:fillRect/>
            </a:stretch>
          </a:blipFill>
        </p:spPr>
        <p:txBody>
          <a:bodyPr/>
          <a:lstStyle/>
          <a:p>
            <a:endParaRPr lang="ru-RU"/>
          </a:p>
        </p:txBody>
      </p:sp>
      <p:sp>
        <p:nvSpPr>
          <p:cNvPr id="3" name="TextBox 3"/>
          <p:cNvSpPr txBox="1"/>
          <p:nvPr/>
        </p:nvSpPr>
        <p:spPr>
          <a:xfrm>
            <a:off x="597763" y="338173"/>
            <a:ext cx="6242298"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Bold"/>
              </a:rPr>
              <a:t>Возрастной ценз: </a:t>
            </a:r>
          </a:p>
        </p:txBody>
      </p:sp>
      <p:sp>
        <p:nvSpPr>
          <p:cNvPr id="4" name="TextBox 4"/>
          <p:cNvSpPr txBox="1"/>
          <p:nvPr/>
        </p:nvSpPr>
        <p:spPr>
          <a:xfrm>
            <a:off x="4165461" y="9397848"/>
            <a:ext cx="441085" cy="238200"/>
          </a:xfrm>
          <a:prstGeom prst="rect">
            <a:avLst/>
          </a:prstGeom>
        </p:spPr>
        <p:txBody>
          <a:bodyPr lIns="0" tIns="0" rIns="0" bIns="0" rtlCol="0" anchor="t">
            <a:spAutoFit/>
          </a:bodyPr>
          <a:lstStyle/>
          <a:p>
            <a:pPr algn="ctr">
              <a:lnSpc>
                <a:spcPts val="1900"/>
              </a:lnSpc>
            </a:pPr>
            <a:r>
              <a:rPr lang="en-US" sz="1357">
                <a:solidFill>
                  <a:srgbClr val="FFFFFF"/>
                </a:solidFill>
                <a:latin typeface="Open Sans"/>
              </a:rPr>
              <a:t>(14%)</a:t>
            </a:r>
          </a:p>
        </p:txBody>
      </p:sp>
      <p:sp>
        <p:nvSpPr>
          <p:cNvPr id="5" name="TextBox 5"/>
          <p:cNvSpPr txBox="1"/>
          <p:nvPr/>
        </p:nvSpPr>
        <p:spPr>
          <a:xfrm>
            <a:off x="4165461" y="9714055"/>
            <a:ext cx="441085" cy="238200"/>
          </a:xfrm>
          <a:prstGeom prst="rect">
            <a:avLst/>
          </a:prstGeom>
        </p:spPr>
        <p:txBody>
          <a:bodyPr lIns="0" tIns="0" rIns="0" bIns="0" rtlCol="0" anchor="t">
            <a:spAutoFit/>
          </a:bodyPr>
          <a:lstStyle/>
          <a:p>
            <a:pPr algn="ctr">
              <a:lnSpc>
                <a:spcPts val="1900"/>
              </a:lnSpc>
            </a:pPr>
            <a:r>
              <a:rPr lang="en-US" sz="1357">
                <a:solidFill>
                  <a:srgbClr val="FFFFFF"/>
                </a:solidFill>
                <a:latin typeface="Open Sans"/>
              </a:rPr>
              <a:t>(32%)</a:t>
            </a:r>
          </a:p>
        </p:txBody>
      </p:sp>
      <p:sp>
        <p:nvSpPr>
          <p:cNvPr id="6" name="TextBox 6"/>
          <p:cNvSpPr txBox="1"/>
          <p:nvPr/>
        </p:nvSpPr>
        <p:spPr>
          <a:xfrm>
            <a:off x="13766327" y="9397848"/>
            <a:ext cx="441085" cy="238200"/>
          </a:xfrm>
          <a:prstGeom prst="rect">
            <a:avLst/>
          </a:prstGeom>
        </p:spPr>
        <p:txBody>
          <a:bodyPr lIns="0" tIns="0" rIns="0" bIns="0" rtlCol="0" anchor="t">
            <a:spAutoFit/>
          </a:bodyPr>
          <a:lstStyle/>
          <a:p>
            <a:pPr algn="ctr">
              <a:lnSpc>
                <a:spcPts val="1900"/>
              </a:lnSpc>
            </a:pPr>
            <a:r>
              <a:rPr lang="en-US" sz="1357">
                <a:solidFill>
                  <a:srgbClr val="FFFFFF"/>
                </a:solidFill>
                <a:latin typeface="Open Sans"/>
              </a:rPr>
              <a:t>(55%)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A98"/>
        </a:solidFill>
        <a:effectLst/>
      </p:bgPr>
    </p:bg>
    <p:spTree>
      <p:nvGrpSpPr>
        <p:cNvPr id="1" name=""/>
        <p:cNvGrpSpPr/>
        <p:nvPr/>
      </p:nvGrpSpPr>
      <p:grpSpPr>
        <a:xfrm>
          <a:off x="0" y="0"/>
          <a:ext cx="0" cy="0"/>
          <a:chOff x="0" y="0"/>
          <a:chExt cx="0" cy="0"/>
        </a:xfrm>
      </p:grpSpPr>
      <p:grpSp>
        <p:nvGrpSpPr>
          <p:cNvPr id="2" name="Group 2"/>
          <p:cNvGrpSpPr/>
          <p:nvPr/>
        </p:nvGrpSpPr>
        <p:grpSpPr>
          <a:xfrm>
            <a:off x="-1348238" y="7911360"/>
            <a:ext cx="19636238" cy="3103762"/>
            <a:chOff x="0" y="0"/>
            <a:chExt cx="2507534" cy="396348"/>
          </a:xfrm>
        </p:grpSpPr>
        <p:sp>
          <p:nvSpPr>
            <p:cNvPr id="3" name="Freeform 3"/>
            <p:cNvSpPr/>
            <p:nvPr/>
          </p:nvSpPr>
          <p:spPr>
            <a:xfrm>
              <a:off x="0" y="0"/>
              <a:ext cx="2507534" cy="396348"/>
            </a:xfrm>
            <a:custGeom>
              <a:avLst/>
              <a:gdLst/>
              <a:ahLst/>
              <a:cxnLst/>
              <a:rect l="l" t="t" r="r" b="b"/>
              <a:pathLst>
                <a:path w="2507534" h="396348">
                  <a:moveTo>
                    <a:pt x="0" y="0"/>
                  </a:moveTo>
                  <a:lnTo>
                    <a:pt x="2507534" y="0"/>
                  </a:lnTo>
                  <a:lnTo>
                    <a:pt x="2507534" y="396348"/>
                  </a:lnTo>
                  <a:lnTo>
                    <a:pt x="0" y="396348"/>
                  </a:lnTo>
                  <a:close/>
                </a:path>
              </a:pathLst>
            </a:custGeom>
            <a:solidFill>
              <a:srgbClr val="011C50"/>
            </a:solidFill>
          </p:spPr>
          <p:txBody>
            <a:bodyPr/>
            <a:lstStyle/>
            <a:p>
              <a:endParaRPr lang="ru-RU"/>
            </a:p>
          </p:txBody>
        </p:sp>
      </p:grpSp>
      <p:grpSp>
        <p:nvGrpSpPr>
          <p:cNvPr id="4" name="Group 4"/>
          <p:cNvGrpSpPr/>
          <p:nvPr/>
        </p:nvGrpSpPr>
        <p:grpSpPr>
          <a:xfrm>
            <a:off x="-2047899" y="-2157747"/>
            <a:ext cx="9201199" cy="9700295"/>
            <a:chOff x="0" y="0"/>
            <a:chExt cx="12268265" cy="12933727"/>
          </a:xfrm>
        </p:grpSpPr>
        <p:sp>
          <p:nvSpPr>
            <p:cNvPr id="5" name="Freeform 5"/>
            <p:cNvSpPr/>
            <p:nvPr/>
          </p:nvSpPr>
          <p:spPr>
            <a:xfrm>
              <a:off x="1456267" y="2573866"/>
              <a:ext cx="10811999" cy="10359861"/>
            </a:xfrm>
            <a:custGeom>
              <a:avLst/>
              <a:gdLst/>
              <a:ahLst/>
              <a:cxnLst/>
              <a:rect l="l" t="t" r="r" b="b"/>
              <a:pathLst>
                <a:path w="10811999" h="10359861">
                  <a:moveTo>
                    <a:pt x="0" y="0"/>
                  </a:moveTo>
                  <a:lnTo>
                    <a:pt x="10811998" y="0"/>
                  </a:lnTo>
                  <a:lnTo>
                    <a:pt x="10811998" y="10359861"/>
                  </a:lnTo>
                  <a:lnTo>
                    <a:pt x="0" y="10359861"/>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sp>
          <p:nvSpPr>
            <p:cNvPr id="6" name="Freeform 6"/>
            <p:cNvSpPr/>
            <p:nvPr/>
          </p:nvSpPr>
          <p:spPr>
            <a:xfrm>
              <a:off x="0" y="0"/>
              <a:ext cx="10811999" cy="10359861"/>
            </a:xfrm>
            <a:custGeom>
              <a:avLst/>
              <a:gdLst/>
              <a:ahLst/>
              <a:cxnLst/>
              <a:rect l="l" t="t" r="r" b="b"/>
              <a:pathLst>
                <a:path w="10811999" h="10359861">
                  <a:moveTo>
                    <a:pt x="0" y="0"/>
                  </a:moveTo>
                  <a:lnTo>
                    <a:pt x="10811999" y="0"/>
                  </a:lnTo>
                  <a:lnTo>
                    <a:pt x="10811999" y="10359861"/>
                  </a:lnTo>
                  <a:lnTo>
                    <a:pt x="0" y="10359861"/>
                  </a:lnTo>
                  <a:lnTo>
                    <a:pt x="0" y="0"/>
                  </a:lnTo>
                  <a:close/>
                </a:path>
              </a:pathLst>
            </a:custGeom>
            <a:blipFill>
              <a:blip r:embed="rId2">
                <a:alphaModFix amt="14000"/>
                <a:extLst>
                  <a:ext uri="{96DAC541-7B7A-43D3-8B79-37D633B846F1}">
                    <asvg:svgBlip xmlns="" xmlns:asvg="http://schemas.microsoft.com/office/drawing/2016/SVG/main" r:embed="rId3"/>
                  </a:ext>
                </a:extLst>
              </a:blip>
              <a:stretch>
                <a:fillRect/>
              </a:stretch>
            </a:blipFill>
          </p:spPr>
          <p:txBody>
            <a:bodyPr/>
            <a:lstStyle/>
            <a:p>
              <a:endParaRPr lang="ru-RU"/>
            </a:p>
          </p:txBody>
        </p:sp>
      </p:grpSp>
      <p:sp>
        <p:nvSpPr>
          <p:cNvPr id="7" name="Freeform 7"/>
          <p:cNvSpPr/>
          <p:nvPr/>
        </p:nvSpPr>
        <p:spPr>
          <a:xfrm flipH="1">
            <a:off x="662152" y="774379"/>
            <a:ext cx="4232128" cy="6607584"/>
          </a:xfrm>
          <a:custGeom>
            <a:avLst/>
            <a:gdLst/>
            <a:ahLst/>
            <a:cxnLst/>
            <a:rect l="l" t="t" r="r" b="b"/>
            <a:pathLst>
              <a:path w="4193553" h="5388912">
                <a:moveTo>
                  <a:pt x="4193553" y="0"/>
                </a:moveTo>
                <a:lnTo>
                  <a:pt x="0" y="0"/>
                </a:lnTo>
                <a:lnTo>
                  <a:pt x="0" y="5388912"/>
                </a:lnTo>
                <a:lnTo>
                  <a:pt x="4193553" y="5388912"/>
                </a:lnTo>
                <a:lnTo>
                  <a:pt x="4193553"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ru-RU"/>
          </a:p>
        </p:txBody>
      </p:sp>
      <p:sp>
        <p:nvSpPr>
          <p:cNvPr id="8" name="TextBox 8"/>
          <p:cNvSpPr txBox="1"/>
          <p:nvPr/>
        </p:nvSpPr>
        <p:spPr>
          <a:xfrm>
            <a:off x="5486400" y="774379"/>
            <a:ext cx="11596814" cy="7822654"/>
          </a:xfrm>
          <a:prstGeom prst="rect">
            <a:avLst/>
          </a:prstGeom>
        </p:spPr>
        <p:txBody>
          <a:bodyPr wrap="square" lIns="0" tIns="0" rIns="0" bIns="0" rtlCol="0" anchor="t">
            <a:spAutoFit/>
          </a:bodyPr>
          <a:lstStyle/>
          <a:p>
            <a:pPr algn="just">
              <a:lnSpc>
                <a:spcPts val="6059"/>
              </a:lnSpc>
            </a:pPr>
            <a:r>
              <a:rPr lang="ru-RU" sz="5049" dirty="0" smtClean="0">
                <a:solidFill>
                  <a:srgbClr val="FFFFFF"/>
                </a:solidFill>
                <a:latin typeface="HK Grotesk Bold"/>
              </a:rPr>
              <a:t> Сложная  кадровая  ситуация  сложилась  в  школьных  библиотек республики. Проводимый  мониторинг по  изучению  библиотечных кадров г. Бишкек  показала, что из 100  библиотекарей   специальное  библиотечное  образования  имеют  всего лишь 20 человек, те. 80% библиотекарей не имеют специальное  библиотечное образования. </a:t>
            </a:r>
            <a:endParaRPr lang="en-US" sz="5049" dirty="0">
              <a:solidFill>
                <a:srgbClr val="FFFFFF"/>
              </a:solidFill>
              <a:latin typeface="HK Grotesk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11737676</TotalTime>
  <Words>1739</Words>
  <Application>Microsoft Office PowerPoint</Application>
  <PresentationFormat>Произвольный</PresentationFormat>
  <Paragraphs>347</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Open Sans</vt:lpstr>
      <vt:lpstr>Arial</vt:lpstr>
      <vt:lpstr>Open Sans Bold</vt:lpstr>
      <vt:lpstr>HK Grotesk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инвестирования</dc:title>
  <dc:creator>Admin</dc:creator>
  <cp:lastModifiedBy>Admin</cp:lastModifiedBy>
  <cp:revision>44</cp:revision>
  <dcterms:created xsi:type="dcterms:W3CDTF">2006-08-16T00:00:00Z</dcterms:created>
  <dcterms:modified xsi:type="dcterms:W3CDTF">2001-12-31T21:26:05Z</dcterms:modified>
  <dc:identifier>DAFvs6fvtss</dc:identifier>
</cp:coreProperties>
</file>