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72" r:id="rId11"/>
    <p:sldId id="273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2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7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3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9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0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0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8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9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8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22F7-029D-46CA-B61E-EEB30EB1503B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445C-A4F4-443E-8E44-5B626D076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5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@ism.edu.kg" TargetMode="External"/><Relationship Id="rId2" Type="http://schemas.openxmlformats.org/officeDocument/2006/relationships/hyperlink" Target="mailto:djail14@yandex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718" y="324741"/>
            <a:ext cx="11483231" cy="11707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XXII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еждународная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«Иссык-Куль: Библиотеки и дем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кратизация общества»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ема: «Роль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в инновационном развитии Кыргызской Республики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Чолпон-Ата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– 5 октября 2024 г. 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2120" y="1991170"/>
            <a:ext cx="11122428" cy="4279918"/>
          </a:xfrm>
        </p:spPr>
        <p:txBody>
          <a:bodyPr>
            <a:normAutofit/>
          </a:bodyPr>
          <a:lstStyle/>
          <a:p>
            <a:endParaRPr lang="ky-KG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ky-KG" sz="3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</a:t>
            </a:r>
            <a:r>
              <a:rPr lang="ky-KG" sz="3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</a:t>
            </a:r>
            <a:r>
              <a:rPr lang="ky-KG" sz="3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</a:t>
            </a:r>
            <a:r>
              <a:rPr lang="ru-RU" sz="3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ky-KG" sz="3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</a:t>
            </a:r>
            <a:r>
              <a:rPr lang="ru-RU" sz="3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 </a:t>
            </a:r>
            <a:r>
              <a:rPr lang="ky-KG" sz="3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3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Насцмкуль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Сайманкулова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Мамутова</a:t>
            </a:r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электронных библиотек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Научной библиотеки КГТУ им. И. 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Раззакова</a:t>
            </a:r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Tел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+996 (312)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54 51 74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(раб.); +996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(705) 39 65 87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(моб.)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asya_mamutova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5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4444"/>
            <a:ext cx="10515600" cy="839585"/>
          </a:xfrm>
        </p:spPr>
        <p:txBody>
          <a:bodyPr>
            <a:noAutofit/>
          </a:bodyPr>
          <a:lstStyle/>
          <a:p>
            <a:pPr algn="ctr"/>
            <a:r>
              <a:rPr lang="ky-KG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ФУНКЦИЙ БИБЛИОТЕК В ОБЩЕСТВЕ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206" y="5759472"/>
            <a:ext cx="10306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2021г.</a:t>
            </a: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Вэбинар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информационная грамотность современного библиотечного специалиста»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библиотекарей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92623" y="1266825"/>
            <a:ext cx="961576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657225"/>
          </a:xfrm>
        </p:spPr>
        <p:txBody>
          <a:bodyPr>
            <a:normAutofit fontScale="90000"/>
          </a:bodyPr>
          <a:lstStyle/>
          <a:p>
            <a:pPr algn="ctr"/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АЭБ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0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778" t="3963" r="19233" b="3679"/>
          <a:stretch/>
        </p:blipFill>
        <p:spPr bwMode="auto">
          <a:xfrm>
            <a:off x="1990725" y="1238250"/>
            <a:ext cx="8362950" cy="504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39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1833"/>
            <a:ext cx="10515600" cy="6589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46" y="1150399"/>
            <a:ext cx="3597704" cy="2270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56193" y="5488386"/>
            <a:ext cx="5016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</a:endParaRPr>
          </a:p>
          <a:p>
            <a:pPr algn="ctr"/>
            <a:endParaRPr lang="ru-RU" sz="1400" dirty="0"/>
          </a:p>
        </p:txBody>
      </p:sp>
      <p:pic>
        <p:nvPicPr>
          <p:cNvPr id="11" name="Рисунок 10" descr="https://kyrlibnet.kg/wp-content/uploads/2023/12/%D0%98%D0%B7%D0%BE%D0%B1%D1%80%D0%B0%D0%B6%D0%B5%D0%BD%D0%B8%D0%B5-WhatsApp-2023-12-05-%D0%B2-10.20.58_5ea49d13-320x1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1091196"/>
            <a:ext cx="3390900" cy="2358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6200774" y="3498557"/>
            <a:ext cx="51530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2023г.  Международная конференция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ANKOSLink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Переосмысление университетских библиотек к 100-летию Республики Турция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Анталья, Турция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9600" y="3698077"/>
            <a:ext cx="56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67025" y="6042392"/>
            <a:ext cx="748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Май 2023г. Международное сотрудничество АЭБ 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IPR MEDIA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 сфере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цифровизации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образовательных и библиотечных технологий, г. Бишкек, Кыргызстан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9600" y="3498511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Апрель 2024г.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XII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Международная конференция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мировые тенденции развития вузовской библиотеки»,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Алмата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Казахстан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4" y="4205904"/>
            <a:ext cx="3048000" cy="1809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48" y="4183117"/>
            <a:ext cx="3048000" cy="18097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272" y="4210830"/>
            <a:ext cx="2917914" cy="17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98451"/>
            <a:ext cx="10515600" cy="65140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БИБЛИОТЕК-ЧЛЕНОВ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АЭБ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76" y="1091132"/>
            <a:ext cx="3336343" cy="222269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6" y="3455108"/>
            <a:ext cx="3771900" cy="5930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86125" y="6272596"/>
            <a:ext cx="5981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Май 2023г. «Почетная медаль АЭБ», г. Бишкек, Кыргызстан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2" y="1115749"/>
            <a:ext cx="3427958" cy="227229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62000" y="3397328"/>
            <a:ext cx="5048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Апрель 2024г. 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XII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Международная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конференция «Современные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мировые тенденции развития вузовской библиотеки»,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Алмата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Казахстан</a:t>
            </a:r>
          </a:p>
          <a:p>
            <a:pPr algn="ctr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714" y="4115187"/>
            <a:ext cx="1831174" cy="2049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848" y="4115187"/>
            <a:ext cx="2706127" cy="20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6939"/>
            <a:ext cx="10515600" cy="765404"/>
          </a:xfrm>
        </p:spPr>
        <p:txBody>
          <a:bodyPr>
            <a:normAutofit fontScale="90000"/>
          </a:bodyPr>
          <a:lstStyle/>
          <a:p>
            <a:pPr algn="ctr"/>
            <a:r>
              <a:rPr lang="ky-KG" sz="31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y-KG" sz="31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y-KG" sz="31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6538" y="1554480"/>
            <a:ext cx="950144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275" y="1307562"/>
            <a:ext cx="109442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лет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АЭБ:</a:t>
            </a:r>
          </a:p>
          <a:p>
            <a:pPr indent="534988"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стабильное и единое библиотечное сообщество;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современные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библиотечные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вызовы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ресурсов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вэб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-платформе КИРЛИБНЕТ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доступа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размещений ООР всем заинтересованным библиотечным организациям;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развитию на всех образовательных уровнях;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финансовый и человеческий потенциал для дальнейшего развития на национальном и международном библиотечно-информационном пространстве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6389" y="-391848"/>
            <a:ext cx="10716491" cy="704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ВСЕХ ЗА ВНИМАНИЕ!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chemeClr val="accent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chemeClr val="accent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chemeClr val="accent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chemeClr val="accent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chemeClr val="accent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chemeClr val="accent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chemeClr val="accent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Кадыракуновна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Джаилканова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Исполнительный директор Ассоциации электронных библиотек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Заведующая библиотекой Международной Высшей Школы Медицины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Tел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+996 (312) 65 06 48 (раб.); +996 (550) 26 30 65 (моб.) 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Эл.почта:</a:t>
            </a:r>
            <a:r>
              <a:rPr lang="ru-RU" sz="12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djail14@yandex.ru</a:t>
            </a:r>
            <a:r>
              <a:rPr lang="ru-RU" sz="12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library@ism.edu.kg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524" y="365759"/>
            <a:ext cx="10733918" cy="714895"/>
          </a:xfrm>
        </p:spPr>
        <p:txBody>
          <a:bodyPr>
            <a:noAutofit/>
          </a:bodyPr>
          <a:lstStyle/>
          <a:p>
            <a:pPr algn="ctr"/>
            <a:r>
              <a:rPr lang="ky-KG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КИРЛИБНЕТ = </a:t>
            </a:r>
            <a:br>
              <a:rPr lang="ky-KG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ЭЛЕКТРОННЫХ БИБЛИОТЕК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3" y="1662546"/>
            <a:ext cx="9385069" cy="35030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0421" y="5395205"/>
            <a:ext cx="120315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y-KG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Ассоциация электронных библиотек </a:t>
            </a:r>
            <a:r>
              <a:rPr lang="ky-KG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зарегистрирована в 2009 году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Объединение юридических лиц «Ассоциация КИРЛИБНЕТ»,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проекта ТЕМПУС «Обмен библиотечно-информационными ресурсами между университетскими библиотеками. КИРЛИБНЕТ»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финансовой поддержке Генеральной дирекции по образованию и культуре Европейской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комиссии. 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Учредителями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АЭБ стали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ЖаГУ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 Б.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Осмонова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КГТУ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 И.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Раззакова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ЫГУ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 К.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Тыныстанова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ky-KG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 год</a:t>
            </a:r>
            <a:r>
              <a:rPr lang="ky-KG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«Ассоциация КИРЛИБНЕТ» была перерегистрирована в «Ассоциацию электронных библиотек (АЭБ)».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94" y="463323"/>
            <a:ext cx="807921" cy="561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9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96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БИБЛИОТЕКИ-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АЭБ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Бишкекский автомобильно-дорожный колледж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4437" y="2929731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423" t="15791" r="1347" b="54535"/>
          <a:stretch/>
        </p:blipFill>
        <p:spPr bwMode="auto">
          <a:xfrm>
            <a:off x="838200" y="5699138"/>
            <a:ext cx="1655618" cy="472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logo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" t="1648" r="78110" b="-1479"/>
          <a:stretch/>
        </p:blipFill>
        <p:spPr bwMode="auto">
          <a:xfrm>
            <a:off x="6560509" y="3350340"/>
            <a:ext cx="842239" cy="691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jasulib.org.kg/wp-content/uploads/2022/04/cropped-log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37" y="2168324"/>
            <a:ext cx="842239" cy="76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24095" t="9159" r="37136" b="82293"/>
          <a:stretch/>
        </p:blipFill>
        <p:spPr bwMode="auto">
          <a:xfrm>
            <a:off x="5417510" y="1274312"/>
            <a:ext cx="2167559" cy="698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001" y="5646593"/>
            <a:ext cx="1562342" cy="512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147" y="3350340"/>
            <a:ext cx="733038" cy="6869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t="14272" r="315"/>
          <a:stretch/>
        </p:blipFill>
        <p:spPr>
          <a:xfrm>
            <a:off x="3246235" y="1293782"/>
            <a:ext cx="1882256" cy="5707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6219" y="2203243"/>
            <a:ext cx="784469" cy="7686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9821" y="2114497"/>
            <a:ext cx="838921" cy="8724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6236" y="3332451"/>
            <a:ext cx="718880" cy="7097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2990" y="4426478"/>
            <a:ext cx="814648" cy="7420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5204" y="3268783"/>
            <a:ext cx="734841" cy="7620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8199" y="2226740"/>
            <a:ext cx="1025790" cy="6616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/>
          <a:srcRect t="10000" r="3009"/>
          <a:stretch/>
        </p:blipFill>
        <p:spPr>
          <a:xfrm>
            <a:off x="8431500" y="2142122"/>
            <a:ext cx="804087" cy="8309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7"/>
          <a:srcRect t="8596" r="2503"/>
          <a:stretch/>
        </p:blipFill>
        <p:spPr>
          <a:xfrm>
            <a:off x="9743400" y="1284262"/>
            <a:ext cx="1396595" cy="4914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86178" y="3373943"/>
            <a:ext cx="706398" cy="7039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7742" y="1284262"/>
            <a:ext cx="1679322" cy="5209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0"/>
          <a:srcRect t="7448" r="3911"/>
          <a:stretch/>
        </p:blipFill>
        <p:spPr>
          <a:xfrm>
            <a:off x="7585069" y="5646593"/>
            <a:ext cx="1635246" cy="4977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16046" y="2231098"/>
            <a:ext cx="755170" cy="7787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16727" y="5646593"/>
            <a:ext cx="1634137" cy="4133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17509" y="3231760"/>
            <a:ext cx="1354163" cy="848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33630" y="5674413"/>
            <a:ext cx="1457151" cy="484309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 rotWithShape="1">
          <a:blip r:embed="rId25"/>
          <a:srcRect l="23557" t="7896" r="60162" b="83968"/>
          <a:stretch/>
        </p:blipFill>
        <p:spPr bwMode="auto">
          <a:xfrm>
            <a:off x="8021988" y="1268523"/>
            <a:ext cx="1311275" cy="506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>
          <a:blip r:embed="rId26"/>
          <a:stretch>
            <a:fillRect/>
          </a:stretch>
        </p:blipFill>
        <p:spPr>
          <a:xfrm rot="10800000" flipH="1" flipV="1">
            <a:off x="7673013" y="4518313"/>
            <a:ext cx="697949" cy="614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08" y="4426478"/>
            <a:ext cx="798009" cy="79800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11184" y="4461125"/>
            <a:ext cx="791159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8354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ВЭБ-ПЛАТФОРМА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КИРЛИБНЕТ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(https://kyrlibnet./) 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6380" t="4427" r="18923" b="3725"/>
          <a:stretch/>
        </p:blipFill>
        <p:spPr bwMode="auto">
          <a:xfrm>
            <a:off x="838200" y="1540833"/>
            <a:ext cx="5036634" cy="4558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" t="4422" r="1267" b="5563"/>
          <a:stretch/>
        </p:blipFill>
        <p:spPr>
          <a:xfrm>
            <a:off x="6145235" y="1540833"/>
            <a:ext cx="5208565" cy="45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828"/>
            <a:ext cx="10515600" cy="9502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КАТАЛОГИ</a:t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https://kyrlibnet.kg/ru/ec/)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395049"/>
            <a:ext cx="4993888" cy="485078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4454" r="426" b="4494"/>
          <a:stretch/>
        </p:blipFill>
        <p:spPr bwMode="auto">
          <a:xfrm>
            <a:off x="6144427" y="1395049"/>
            <a:ext cx="5460762" cy="531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16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0933"/>
            <a:ext cx="10515600" cy="8141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АРХИВЫ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https://arch.kyrlibnet.kg/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" t="4206" r="507" b="6005"/>
          <a:stretch/>
        </p:blipFill>
        <p:spPr>
          <a:xfrm>
            <a:off x="904875" y="1366975"/>
            <a:ext cx="4651300" cy="309072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-1" t="7618" r="25208" b="26594"/>
          <a:stretch/>
        </p:blipFill>
        <p:spPr bwMode="auto">
          <a:xfrm>
            <a:off x="904875" y="3990974"/>
            <a:ext cx="4651300" cy="2727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810" y="1330181"/>
            <a:ext cx="4688230" cy="3127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775" y="3712191"/>
            <a:ext cx="4627265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1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ООР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(https://kyrlibnet.kg/)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6300" t="8300" r="26081" b="36094"/>
          <a:stretch/>
        </p:blipFill>
        <p:spPr bwMode="auto">
          <a:xfrm>
            <a:off x="3429000" y="1438275"/>
            <a:ext cx="5686425" cy="466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Объект 9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5522" t="11065" r="38064" b="16452"/>
          <a:stretch/>
        </p:blipFill>
        <p:spPr bwMode="auto">
          <a:xfrm>
            <a:off x="377054" y="2019300"/>
            <a:ext cx="2870970" cy="391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5366" t="11065" r="36041" b="4556"/>
          <a:stretch/>
        </p:blipFill>
        <p:spPr bwMode="auto">
          <a:xfrm>
            <a:off x="9153525" y="1905000"/>
            <a:ext cx="2680335" cy="4323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28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757"/>
            <a:ext cx="10515600" cy="7897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АЭБ – РЕАЛИЗАТОР САБ «ИРБИС64+»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1209675"/>
            <a:ext cx="82486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897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В ОБРАЗОВАНИИ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51814"/>
              </p:ext>
            </p:extLst>
          </p:nvPr>
        </p:nvGraphicFramePr>
        <p:xfrm>
          <a:off x="1538243" y="997525"/>
          <a:ext cx="8767985" cy="5463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7563">
                  <a:extLst>
                    <a:ext uri="{9D8B030D-6E8A-4147-A177-3AD203B41FA5}">
                      <a16:colId xmlns:a16="http://schemas.microsoft.com/office/drawing/2014/main" val="4216845051"/>
                    </a:ext>
                  </a:extLst>
                </a:gridCol>
                <a:gridCol w="4870785">
                  <a:extLst>
                    <a:ext uri="{9D8B030D-6E8A-4147-A177-3AD203B41FA5}">
                      <a16:colId xmlns:a16="http://schemas.microsoft.com/office/drawing/2014/main" val="3835060712"/>
                    </a:ext>
                  </a:extLst>
                </a:gridCol>
                <a:gridCol w="2029637">
                  <a:extLst>
                    <a:ext uri="{9D8B030D-6E8A-4147-A177-3AD203B41FA5}">
                      <a16:colId xmlns:a16="http://schemas.microsoft.com/office/drawing/2014/main" val="3609388976"/>
                    </a:ext>
                  </a:extLst>
                </a:gridCol>
              </a:tblGrid>
              <a:tr h="346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Дата проведения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мероприятия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участников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1093650179"/>
                  </a:ext>
                </a:extLst>
              </a:tr>
              <a:tr h="4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3 - 4 июня 2024г.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Практические и информационные занятия по технологиям работы в Системе ИРБИС для каталогизаторов, комплектаторов, IT-специалистов и сотрудников отделов обслуживания ( </a:t>
                      </a:r>
                      <a:r>
                        <a:rPr lang="ru-RU" sz="800" dirty="0" err="1">
                          <a:effectLst/>
                        </a:rPr>
                        <a:t>офф-лайн</a:t>
                      </a:r>
                      <a:r>
                        <a:rPr lang="ru-RU" sz="800" dirty="0">
                          <a:effectLst/>
                        </a:rPr>
                        <a:t> и он-</a:t>
                      </a:r>
                      <a:r>
                        <a:rPr lang="ru-RU" sz="800" dirty="0" err="1">
                          <a:effectLst/>
                        </a:rPr>
                        <a:t>лайн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 сотрудника библиотек-членов АЭБ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3890054051"/>
                  </a:ext>
                </a:extLst>
              </a:tr>
              <a:tr h="29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 января 2024 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Семинар: Электронные и печатные ресурсы для библиотек АЭБ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 сотрудников библиотек –членов АЭБ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2312618375"/>
                  </a:ext>
                </a:extLst>
              </a:tr>
              <a:tr h="29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Июль - Август 2022г.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Курсы по организации методической, технологической и технической поддержке продуктов и сервисных услуг ЭБНИТ/ИРБИС (он-лайн)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 сотрудников библиотек- членов АЭБ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3729743054"/>
                  </a:ext>
                </a:extLst>
              </a:tr>
              <a:tr h="60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 октября 2022г.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Тренинг: </a:t>
                      </a:r>
                      <a:r>
                        <a:rPr lang="en-US" sz="800">
                          <a:effectLst/>
                        </a:rPr>
                        <a:t>Impluse CA</a:t>
                      </a:r>
                      <a:r>
                        <a:rPr lang="ru-RU" sz="800">
                          <a:effectLst/>
                        </a:rPr>
                        <a:t>: продукты, инструменты и сервисные услуги, наукометрические технологии в библиотечном деле (офф-лайн и он-лайн)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49 сотрудников вузовских и публичных библиотек г. Бишкек и регионов Кыргызстана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3336287028"/>
                  </a:ext>
                </a:extLst>
              </a:tr>
              <a:tr h="4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 ноября - 20 декабря 2022г.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Цикл обучающих курсов по технологиям работы в САБ ИРБИС 64+ (он-лайн 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84 сотрудника вузовских библиотек г. Бишкек и регионов Кыргызстана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1737248676"/>
                  </a:ext>
                </a:extLst>
              </a:tr>
              <a:tr h="4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июля - 28 августа 2022г.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Цикл обучающих курсов по технологиям работы в САБ ИРБИС 64+ (он-лайн 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 сотрудников вузовских библиотек г. Бишкек и регионов Кыргызстана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4176184447"/>
                  </a:ext>
                </a:extLst>
              </a:tr>
              <a:tr h="60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 апреля 2022г.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Тренинг: Электронная библиотека </a:t>
                      </a:r>
                      <a:r>
                        <a:rPr lang="en-US" sz="800">
                          <a:effectLst/>
                        </a:rPr>
                        <a:t>Grebennikon</a:t>
                      </a:r>
                      <a:r>
                        <a:rPr lang="ru-RU" sz="800">
                          <a:effectLst/>
                        </a:rPr>
                        <a:t>: контент и сервисные услуги. Особенности работы с базами данных научного цитирования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(офф-лайн и он-лайн)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 сотрудников вузовских и публичных библиотек г. Бишкек и регионов Кыргызстана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1104904836"/>
                  </a:ext>
                </a:extLst>
              </a:tr>
              <a:tr h="4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 февраля - 13 марта 2022г.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Тренинг: Применение </a:t>
                      </a:r>
                      <a:r>
                        <a:rPr lang="en-US" sz="800">
                          <a:effectLst/>
                        </a:rPr>
                        <a:t>IT</a:t>
                      </a:r>
                      <a:r>
                        <a:rPr lang="ru-RU" sz="800">
                          <a:effectLst/>
                        </a:rPr>
                        <a:t> технологий в библиотечном деле (он-лайн)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 сотрудника библиотеки Ошского государственного университета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3372178525"/>
                  </a:ext>
                </a:extLst>
              </a:tr>
              <a:tr h="4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7 - 8 декабря 2021г.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Тренинг: Опыт внедрения современных международных принципов и стандартов организации информации. Управлени данными (он-лайн)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 сотрудников вузовских библиотек г. Бишкек и регионов Кыргызстана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1563257471"/>
                  </a:ext>
                </a:extLst>
              </a:tr>
              <a:tr h="4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 сентября 2021г.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Семинар: Современные </a:t>
                      </a:r>
                      <a:r>
                        <a:rPr lang="en-US" sz="800">
                          <a:effectLst/>
                        </a:rPr>
                        <a:t>REID</a:t>
                      </a:r>
                      <a:r>
                        <a:rPr lang="ru-RU" sz="800">
                          <a:effectLst/>
                        </a:rPr>
                        <a:t> технологии для библиотек (он-лайн)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46 сотрудников вузовских библиотек г. Бишкек и регионов Кыргызстана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2586554242"/>
                  </a:ext>
                </a:extLst>
              </a:tr>
              <a:tr h="60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января 2021г.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Семинар: ЭБС </a:t>
                      </a:r>
                      <a:r>
                        <a:rPr lang="en-US" sz="800">
                          <a:effectLst/>
                        </a:rPr>
                        <a:t>IPR BOOKS</a:t>
                      </a:r>
                      <a:r>
                        <a:rPr lang="ru-RU" sz="800">
                          <a:effectLst/>
                        </a:rPr>
                        <a:t>: новые форматы образовательного процесса, инструмент дистанта и оперативной подготовки РПД (он-лайн)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246 преподавателей и библиотечных сотрудников вузов КНУ им. Ж. </a:t>
                      </a:r>
                      <a:r>
                        <a:rPr lang="ru-RU" sz="800" dirty="0" err="1">
                          <a:effectLst/>
                        </a:rPr>
                        <a:t>Баласагына</a:t>
                      </a:r>
                      <a:r>
                        <a:rPr lang="ru-RU" sz="800" dirty="0">
                          <a:effectLst/>
                        </a:rPr>
                        <a:t> и КРСУ им. Б. Н. </a:t>
                      </a:r>
                      <a:r>
                        <a:rPr lang="ru-RU" sz="800" dirty="0" err="1">
                          <a:effectLst/>
                        </a:rPr>
                        <a:t>ельцина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2" marR="44412" marT="0" marB="0"/>
                </a:tc>
                <a:extLst>
                  <a:ext uri="{0D108BD9-81ED-4DB2-BD59-A6C34878D82A}">
                    <a16:rowId xmlns:a16="http://schemas.microsoft.com/office/drawing/2014/main" val="3382480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0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683</Words>
  <Application>Microsoft Office PowerPoint</Application>
  <PresentationFormat>Широкоэкранный</PresentationFormat>
  <Paragraphs>122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    XXII Международная конференция «Иссык-Куль: Библиотеки и демократизация общества»  Тема: «Роль библиотек в инновационном развитии Кыргызской Республики» г. Чолпон-Ата, 1 – 5 октября 2024 г.  </vt:lpstr>
      <vt:lpstr>АССОЦИАЦИЯ КИРЛИБНЕТ =  АССОЦИАЦИЯ ЭЛЕКТРОННЫХ БИБЛИОТЕК </vt:lpstr>
      <vt:lpstr>  БИБЛИОТЕКИ-ЧЛЕНЫ АЭБ  </vt:lpstr>
      <vt:lpstr> ВЭБ-ПЛАТФОРМА КИРЛИБНЕТ  (https://kyrlibnet./)   </vt:lpstr>
      <vt:lpstr> ЭЛЕКТРОННЫЕ КАТАЛОГИ (https://kyrlibnet.kg/ru/ec/)   </vt:lpstr>
      <vt:lpstr>   ОТКРЫТЫЕ АРХИВЫ (https://arch.kyrlibnet.kg/)  </vt:lpstr>
      <vt:lpstr>  АКТУАЛЬНОСТЬ ООР (https://kyrlibnet.kg/)  </vt:lpstr>
      <vt:lpstr>АЭБ – РЕАЛИЗАТОР САБ «ИРБИС64+»</vt:lpstr>
      <vt:lpstr>ИННОВАЦИИ В ОБРАЗОВАНИИ</vt:lpstr>
      <vt:lpstr>ПРОДВИЖЕНИЕ ФУНКЦИЙ БИБЛИОТЕК В ОБЩЕСТВЕ</vt:lpstr>
      <vt:lpstr> ПРОЕКТНАЯ ДЕЯТЕЛЬНОСТЬ АЭБ</vt:lpstr>
      <vt:lpstr> МЕЖДУНАРОДНОЕ СОТРУДНИЧЕСТВО АЭБ </vt:lpstr>
      <vt:lpstr> СОЦИАЛЬНАЯ ПОДДЕРЖКА БИБЛИОТЕК-ЧЛЕНОВ АЭБ </vt:lpstr>
      <vt:lpstr> ЗАКЛЮЧЕНИЕ 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2024-04-23T08:35:46Z</dcterms:created>
  <dcterms:modified xsi:type="dcterms:W3CDTF">2024-09-25T07:34:27Z</dcterms:modified>
</cp:coreProperties>
</file>