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4124512" x="0"/>
            <a:ext cy="9497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ITLE_AND_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ITLE_AND_TWO_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5875078" x="0"/>
            <a:ext cy="6927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1pPr>
            <a:lvl2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2pPr>
            <a:lvl3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3pPr>
            <a:lvl4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4pPr>
            <a:lvl5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5pPr>
            <a:lvl6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6pPr>
            <a:lvl7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7pPr>
            <a:lvl8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8pPr>
            <a:lvl9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newmediatrendwatch.com/world-overview/137-social-networking-and-ugc" Type="http://schemas.openxmlformats.org/officeDocument/2006/relationships/hyperlink" TargetMode="External" Id="rId4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2.png" Type="http://schemas.openxmlformats.org/officeDocument/2006/relationships/image" Id="rId3"/><Relationship Target="http://lj.libraryjournal.com/2013/05/marketing/social-media-libraries-are-posting-but-is-anyone-listening/" Type="http://schemas.openxmlformats.org/officeDocument/2006/relationships/hyperlink" TargetMode="External" Id="rId6"/><Relationship Target="../media/image06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Social Media and Libraries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2400" lang="en"/>
              <a:t>examples and ideas from American libraries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y="5725025" x="391025"/>
            <a:ext cy="579000" cx="330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Elizabeth Stromme</a:t>
            </a:r>
          </a:p>
          <a:p>
            <a:pPr>
              <a:buNone/>
            </a:pPr>
            <a:r>
              <a:rPr lang="en"/>
              <a:t> Information Resource Officer</a:t>
            </a:r>
          </a:p>
        </p:txBody>
      </p:sp>
      <p:sp>
        <p:nvSpPr>
          <p:cNvPr id="31" name="Shape 31"/>
          <p:cNvSpPr/>
          <p:nvPr/>
        </p:nvSpPr>
        <p:spPr>
          <a:xfrm>
            <a:off y="5581650" x="3619500"/>
            <a:ext cy="866775" cx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" name="Shape 32"/>
          <p:cNvSpPr/>
          <p:nvPr/>
        </p:nvSpPr>
        <p:spPr>
          <a:xfrm>
            <a:off y="5614475" x="6934200"/>
            <a:ext cy="800100" cx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/>
        </p:nvSpPr>
        <p:spPr>
          <a:xfrm>
            <a:off y="2700100" x="1700200"/>
            <a:ext cy="2609850" cx="5743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Having fun!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Tips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start small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choose one social media platform to begin</a:t>
            </a:r>
          </a:p>
          <a:p>
            <a:pPr rtl="0" lvl="0">
              <a:buNone/>
            </a:pPr>
            <a:r>
              <a:rPr lang="en"/>
              <a:t>be regular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post on a schedule to keep your feeds fresh</a:t>
            </a:r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use pictures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of events, of books, of users (with permission)</a:t>
            </a:r>
          </a:p>
          <a:p>
            <a:pPr rtl="0" lvl="0">
              <a:buNone/>
            </a:pPr>
            <a:r>
              <a:rPr lang="en"/>
              <a:t>share about your community, not just your library</a:t>
            </a:r>
          </a:p>
          <a:p>
            <a:pPr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make your pages a destination!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Agenda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lang="en"/>
              <a:t>What </a:t>
            </a:r>
            <a:r>
              <a:rPr lang="en"/>
              <a:t>is social media?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lang="en"/>
              <a:t>Why </a:t>
            </a:r>
            <a:r>
              <a:rPr lang="en"/>
              <a:t>use social media?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lang="en"/>
              <a:t>What types</a:t>
            </a:r>
            <a:r>
              <a:rPr lang="en"/>
              <a:t> of social media are libraries using?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lang="en"/>
              <a:t>How </a:t>
            </a:r>
            <a:r>
              <a:rPr lang="en"/>
              <a:t>are they using social media?</a:t>
            </a:r>
          </a:p>
          <a:p>
            <a:pPr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lang="en"/>
              <a:t>Tips </a:t>
            </a:r>
            <a:r>
              <a:rPr lang="en"/>
              <a:t>if you are starting to use social media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social media?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>
                <a:solidFill>
                  <a:srgbClr val="000000"/>
                </a:solidFill>
              </a:rPr>
              <a:t>“Forms of electronic communication through which users create online communities to share information, ideas, personal messages, and other content.”</a:t>
            </a:r>
          </a:p>
        </p:txBody>
      </p:sp>
      <p:sp>
        <p:nvSpPr>
          <p:cNvPr id="45" name="Shape 45"/>
          <p:cNvSpPr/>
          <p:nvPr/>
        </p:nvSpPr>
        <p:spPr>
          <a:xfrm>
            <a:off y="3291400" x="2444250"/>
            <a:ext cy="3224675" cx="3799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" name="Shape 46"/>
          <p:cNvSpPr txBox="1"/>
          <p:nvPr/>
        </p:nvSpPr>
        <p:spPr>
          <a:xfrm>
            <a:off y="3032450" x="6391475"/>
            <a:ext cy="530699" cx="1761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Merriam-Webster Dictionary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3421150" x="2395050"/>
            <a:ext cy="2586424" cx="4353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Why use social media?	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Nearly 1 in 4 people worldwide use some sort of social media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Almost 2 billion people by 2014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u="sng" sz="1100" lang="en">
                <a:solidFill>
                  <a:schemeClr val="hlink"/>
                </a:solidFill>
                <a:hlinkClick r:id="rId4"/>
              </a:rPr>
              <a:t>http://www.newmediatrendwatch.com/world-overview/137-social-networking-and-ugc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types of social media are libraries using?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947325" x="457200"/>
            <a:ext cy="4330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 survey of American public libraries showed: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99% using 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56% using 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30% using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60" name="Shape 60"/>
          <p:cNvSpPr/>
          <p:nvPr/>
        </p:nvSpPr>
        <p:spPr>
          <a:xfrm>
            <a:off y="3101650" x="2951575"/>
            <a:ext cy="672475" cx="1201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1" name="Shape 61"/>
          <p:cNvSpPr/>
          <p:nvPr/>
        </p:nvSpPr>
        <p:spPr>
          <a:xfrm>
            <a:off y="3885112" x="2951575"/>
            <a:ext cy="1032025" cx="1130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2" name="Shape 62"/>
          <p:cNvSpPr/>
          <p:nvPr/>
        </p:nvSpPr>
        <p:spPr>
          <a:xfrm>
            <a:off y="5256725" x="2951575"/>
            <a:ext cy="568975" cx="2244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3" name="Shape 63"/>
          <p:cNvSpPr txBox="1"/>
          <p:nvPr/>
        </p:nvSpPr>
        <p:spPr>
          <a:xfrm>
            <a:off y="5825700" x="568825"/>
            <a:ext cy="800700" cx="8480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u="sng" sz="1100" lang="en">
                <a:solidFill>
                  <a:schemeClr val="hlink"/>
                </a:solidFill>
                <a:hlinkClick r:id="rId6"/>
              </a:rPr>
              <a:t>http://lj.libraryjournal.com/2013/05/marketing/social-media-libraries-are-posting-but-is-anyone-listening/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How are libraries using social media?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sz="3600" lang="en"/>
              <a:t>promoting events</a:t>
            </a:r>
          </a:p>
          <a:p>
            <a:r>
              <a:t/>
            </a:r>
          </a:p>
          <a:p>
            <a:pPr rtl="0" lvl="0" indent="-4572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sz="3600" lang="en"/>
              <a:t>sharing resources</a:t>
            </a:r>
          </a:p>
          <a:p>
            <a:r>
              <a:t/>
            </a:r>
          </a:p>
          <a:p>
            <a:pPr rtl="0" lvl="0" indent="-4572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sz="3600" lang="en"/>
              <a:t>starting conversations with users</a:t>
            </a:r>
          </a:p>
          <a:p>
            <a:r>
              <a:t/>
            </a:r>
          </a:p>
          <a:p>
            <a:pPr lvl="0" indent="-457200" marL="457200">
              <a:buClr>
                <a:schemeClr val="dk2"/>
              </a:buClr>
              <a:buSzPct val="100000"/>
              <a:buFont typeface="Arial"/>
              <a:buChar char="●"/>
            </a:pPr>
            <a:r>
              <a:rPr sz="3600" lang="en"/>
              <a:t>having fun!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Promoting Events</a:t>
            </a:r>
          </a:p>
        </p:txBody>
      </p:sp>
      <p:sp>
        <p:nvSpPr>
          <p:cNvPr id="75" name="Shape 75"/>
          <p:cNvSpPr/>
          <p:nvPr/>
        </p:nvSpPr>
        <p:spPr>
          <a:xfrm>
            <a:off y="2009500" x="920862"/>
            <a:ext cy="4624174" cx="7302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Sharing Resources</a:t>
            </a:r>
          </a:p>
        </p:txBody>
      </p:sp>
      <p:sp>
        <p:nvSpPr>
          <p:cNvPr id="81" name="Shape 81"/>
          <p:cNvSpPr/>
          <p:nvPr/>
        </p:nvSpPr>
        <p:spPr>
          <a:xfrm>
            <a:off y="2157450" x="762000"/>
            <a:ext cy="4286250" cx="762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Starting Conversations with Users</a:t>
            </a:r>
          </a:p>
        </p:txBody>
      </p:sp>
      <p:sp>
        <p:nvSpPr>
          <p:cNvPr id="87" name="Shape 87"/>
          <p:cNvSpPr/>
          <p:nvPr/>
        </p:nvSpPr>
        <p:spPr>
          <a:xfrm>
            <a:off y="2090975" x="748600"/>
            <a:ext cy="4558700" cx="7646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