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4" r:id="rId2"/>
    <p:sldId id="257" r:id="rId3"/>
    <p:sldId id="285" r:id="rId4"/>
    <p:sldId id="261" r:id="rId5"/>
    <p:sldId id="298" r:id="rId6"/>
    <p:sldId id="299" r:id="rId7"/>
    <p:sldId id="287" r:id="rId8"/>
    <p:sldId id="297" r:id="rId9"/>
    <p:sldId id="300" r:id="rId10"/>
    <p:sldId id="291" r:id="rId11"/>
    <p:sldId id="292" r:id="rId12"/>
    <p:sldId id="293" r:id="rId13"/>
    <p:sldId id="294" r:id="rId14"/>
    <p:sldId id="295" r:id="rId15"/>
    <p:sldId id="296" r:id="rId16"/>
    <p:sldId id="289" r:id="rId17"/>
    <p:sldId id="301" r:id="rId18"/>
    <p:sldId id="267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707" autoAdjust="0"/>
  </p:normalViewPr>
  <p:slideViewPr>
    <p:cSldViewPr>
      <p:cViewPr>
        <p:scale>
          <a:sx n="100" d="100"/>
          <a:sy n="100" d="100"/>
        </p:scale>
        <p:origin x="-1134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A621EE-0333-4939-85AC-CA5214B14B2B}" type="datetimeFigureOut">
              <a:rPr lang="ru-RU" smtClean="0"/>
              <a:pPr/>
              <a:t>30.09.2013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96EFB4-3953-40C0-AC77-B68CF8311F9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7E6F953-BF92-4803-A720-BD7FFF4EC3AA}" type="slidenum">
              <a:rPr lang="ru-RU" smtClean="0"/>
              <a:pPr/>
              <a:t>10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2693B-206A-44CF-AA40-4F7190DD4579}" type="datetimeFigureOut">
              <a:rPr lang="ru-RU"/>
              <a:pPr>
                <a:defRPr/>
              </a:pPr>
              <a:t>30.09.2013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02190-F35F-42EF-9D44-E5E5CE2FBB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08661-B744-43E2-B154-6E3870931607}" type="datetimeFigureOut">
              <a:rPr lang="ru-RU"/>
              <a:pPr>
                <a:defRPr/>
              </a:pPr>
              <a:t>30.09.2013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4E5DD-C54D-4D1E-BBA8-42DD8F18CD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4BFD6-64C8-479D-BEAA-73816C50A200}" type="datetimeFigureOut">
              <a:rPr lang="ru-RU"/>
              <a:pPr>
                <a:defRPr/>
              </a:pPr>
              <a:t>30.09.2013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DD2FC-F7A8-42A0-BE4E-1B11C25779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290ED-7E17-45FD-A483-7753B9792B1F}" type="datetimeFigureOut">
              <a:rPr lang="ru-RU"/>
              <a:pPr>
                <a:defRPr/>
              </a:pPr>
              <a:t>30.09.2013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F06A3-EEFF-4816-88F0-6C756AECB3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4E292-DA44-4823-8401-3CFEC90429DE}" type="datetimeFigureOut">
              <a:rPr lang="ru-RU"/>
              <a:pPr>
                <a:defRPr/>
              </a:pPr>
              <a:t>30.09.2013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122AA-E2B0-442B-A394-C6000ABED3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1D0C1-B024-49BC-BBD8-79FF371BF7E0}" type="datetimeFigureOut">
              <a:rPr lang="ru-RU"/>
              <a:pPr>
                <a:defRPr/>
              </a:pPr>
              <a:t>30.09.2013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2A77F-B534-4C59-A672-376E07CF8E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FA958-1A63-40DF-8539-0C6E0BD48229}" type="datetimeFigureOut">
              <a:rPr lang="ru-RU"/>
              <a:pPr>
                <a:defRPr/>
              </a:pPr>
              <a:t>30.09.2013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1AF7E-98C1-4E24-8CBE-4E2FD53F50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8C5A0-5C89-49FC-BCFE-957489BF1069}" type="datetimeFigureOut">
              <a:rPr lang="ru-RU"/>
              <a:pPr>
                <a:defRPr/>
              </a:pPr>
              <a:t>30.09.2013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B39BF-0198-47E7-8061-1DEAA7FC0F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E2526-36D7-4DB6-9D4B-E7CB27025D07}" type="datetimeFigureOut">
              <a:rPr lang="ru-RU"/>
              <a:pPr>
                <a:defRPr/>
              </a:pPr>
              <a:t>30.09.2013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3D7DB-06B4-4E1D-988B-E0C7AD8384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3B946-4357-469D-85EA-2CD71E577A66}" type="datetimeFigureOut">
              <a:rPr lang="ru-RU"/>
              <a:pPr>
                <a:defRPr/>
              </a:pPr>
              <a:t>30.09.2013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B5A8B-AA45-4455-9F9B-D6A1987A01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4520C-830F-4A3B-9C7E-511A176C57D3}" type="datetimeFigureOut">
              <a:rPr lang="ru-RU"/>
              <a:pPr>
                <a:defRPr/>
              </a:pPr>
              <a:t>30.09.2013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E961B-5C2B-41B3-9189-0C28B3A4CF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8D3643D-7FA9-48EA-883F-5217BC05149D}" type="datetimeFigureOut">
              <a:rPr lang="ru-RU"/>
              <a:pPr>
                <a:defRPr/>
              </a:pPr>
              <a:t>30.09.2013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20BC96-A1AC-4E76-9039-3EA17FFBFA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image" Target="../media/image22.gif"/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12" Type="http://schemas.openxmlformats.org/officeDocument/2006/relationships/image" Target="../media/image16.gif"/><Relationship Id="rId17" Type="http://schemas.openxmlformats.org/officeDocument/2006/relationships/image" Target="../media/image21.png"/><Relationship Id="rId2" Type="http://schemas.openxmlformats.org/officeDocument/2006/relationships/image" Target="../media/image6.jpeg"/><Relationship Id="rId16" Type="http://schemas.openxmlformats.org/officeDocument/2006/relationships/image" Target="../media/image20.png"/><Relationship Id="rId20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15.png"/><Relationship Id="rId5" Type="http://schemas.openxmlformats.org/officeDocument/2006/relationships/image" Target="../media/image9.gif"/><Relationship Id="rId15" Type="http://schemas.openxmlformats.org/officeDocument/2006/relationships/image" Target="../media/image19.gif"/><Relationship Id="rId10" Type="http://schemas.openxmlformats.org/officeDocument/2006/relationships/image" Target="../media/image14.png"/><Relationship Id="rId19" Type="http://schemas.openxmlformats.org/officeDocument/2006/relationships/image" Target="../media/image23.gif"/><Relationship Id="rId4" Type="http://schemas.openxmlformats.org/officeDocument/2006/relationships/image" Target="../media/image8.gif"/><Relationship Id="rId9" Type="http://schemas.openxmlformats.org/officeDocument/2006/relationships/image" Target="../media/image13.gif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52"/>
            <a:ext cx="8229600" cy="6500858"/>
          </a:xfr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4800" dirty="0" smtClean="0"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5000" dirty="0" smtClean="0">
                <a:cs typeface="Times New Roman" pitchFamily="18" charset="0"/>
              </a:rPr>
              <a:t>Библиотеке</a:t>
            </a:r>
            <a:br>
              <a:rPr lang="ru-RU" sz="5000" dirty="0" smtClean="0">
                <a:cs typeface="Times New Roman" pitchFamily="18" charset="0"/>
              </a:rPr>
            </a:br>
            <a:r>
              <a:rPr lang="ru-RU" sz="5000" dirty="0" err="1" smtClean="0">
                <a:cs typeface="Times New Roman" pitchFamily="18" charset="0"/>
              </a:rPr>
              <a:t>Кыргызско-Российского</a:t>
            </a:r>
            <a:r>
              <a:rPr lang="ru-RU" sz="5000" dirty="0" smtClean="0">
                <a:cs typeface="Times New Roman" pitchFamily="18" charset="0"/>
              </a:rPr>
              <a:t/>
            </a:r>
            <a:br>
              <a:rPr lang="ru-RU" sz="5000" dirty="0" smtClean="0">
                <a:cs typeface="Times New Roman" pitchFamily="18" charset="0"/>
              </a:rPr>
            </a:br>
            <a:r>
              <a:rPr lang="ru-RU" sz="5000" dirty="0" smtClean="0">
                <a:cs typeface="Times New Roman" pitchFamily="18" charset="0"/>
              </a:rPr>
              <a:t>Славянского  университета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5000" dirty="0" smtClean="0">
                <a:cs typeface="Times New Roman" pitchFamily="18" charset="0"/>
              </a:rPr>
              <a:t>имени первого президента РФ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5000" dirty="0" smtClean="0">
                <a:cs typeface="Times New Roman" pitchFamily="18" charset="0"/>
              </a:rPr>
              <a:t>Б.Н. Ельцина 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5000" dirty="0" smtClean="0">
                <a:cs typeface="Times New Roman" pitchFamily="18" charset="0"/>
              </a:rPr>
              <a:t>20 лет</a:t>
            </a:r>
          </a:p>
          <a:p>
            <a:pPr algn="ctr"/>
            <a:endParaRPr lang="ru-RU" sz="4800" dirty="0" smtClean="0">
              <a:cs typeface="Times New Roman" pitchFamily="18" charset="0"/>
            </a:endParaRPr>
          </a:p>
          <a:p>
            <a:pPr algn="ctr">
              <a:buNone/>
            </a:pPr>
            <a:endParaRPr lang="ru-RU" sz="2400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dirty="0"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7350"/>
          </a:xfrm>
        </p:spPr>
        <p:txBody>
          <a:bodyPr/>
          <a:lstStyle/>
          <a:p>
            <a:pPr eaLnBrk="1" hangingPunct="1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Сайт библиотеки</a:t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3075" name="Прямоугольник 6"/>
          <p:cNvSpPr>
            <a:spLocks noChangeArrowheads="1"/>
          </p:cNvSpPr>
          <p:nvPr/>
        </p:nvSpPr>
        <p:spPr bwMode="auto">
          <a:xfrm rot="10800000" flipV="1">
            <a:off x="3000375" y="749300"/>
            <a:ext cx="29225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http://www.lib.krsu.edu.kg/</a:t>
            </a:r>
            <a:endParaRPr lang="ru-RU"/>
          </a:p>
        </p:txBody>
      </p:sp>
      <p:pic>
        <p:nvPicPr>
          <p:cNvPr id="3076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500188"/>
            <a:ext cx="9144000" cy="5357812"/>
          </a:xfr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1500"/>
            <a:ext cx="9144000" cy="5786438"/>
          </a:xfrm>
          <a:noFill/>
        </p:spPr>
      </p:pic>
      <p:sp>
        <p:nvSpPr>
          <p:cNvPr id="5" name="Прямоугольник 4"/>
          <p:cNvSpPr/>
          <p:nvPr/>
        </p:nvSpPr>
        <p:spPr>
          <a:xfrm>
            <a:off x="3714750" y="4143375"/>
            <a:ext cx="571500" cy="1428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105321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786188" y="4295775"/>
            <a:ext cx="652462" cy="1333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2841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429000" y="4429125"/>
            <a:ext cx="500063" cy="1428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3968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000500" y="4572000"/>
            <a:ext cx="571500" cy="1428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6867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786063" y="4071938"/>
            <a:ext cx="1571625" cy="714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714625" y="4071938"/>
            <a:ext cx="1857375" cy="85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714750" y="4143375"/>
            <a:ext cx="571500" cy="1428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105321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786188" y="4295775"/>
            <a:ext cx="652462" cy="1333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2841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429000" y="4429125"/>
            <a:ext cx="500063" cy="1428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3968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000500" y="4572000"/>
            <a:ext cx="571500" cy="1428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6867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6750"/>
            <a:ext cx="9163050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" y="704850"/>
            <a:ext cx="912495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7638"/>
            <a:ext cx="9180513" cy="656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914400" y="214291"/>
            <a:ext cx="8229600" cy="785818"/>
          </a:xfrm>
        </p:spPr>
        <p:txBody>
          <a:bodyPr/>
          <a:lstStyle/>
          <a:p>
            <a:pPr eaLnBrk="1" hangingPunct="1"/>
            <a:r>
              <a:rPr lang="ru-RU" sz="4600" dirty="0" smtClean="0"/>
              <a:t>Проекты</a:t>
            </a:r>
          </a:p>
        </p:txBody>
      </p:sp>
      <p:sp>
        <p:nvSpPr>
          <p:cNvPr id="8195" name="Содержимое 2"/>
          <p:cNvSpPr>
            <a:spLocks noGrp="1"/>
          </p:cNvSpPr>
          <p:nvPr>
            <p:ph idx="1"/>
          </p:nvPr>
        </p:nvSpPr>
        <p:spPr>
          <a:xfrm>
            <a:off x="214313" y="1071546"/>
            <a:ext cx="8229600" cy="5429288"/>
          </a:xfrm>
        </p:spPr>
        <p:txBody>
          <a:bodyPr/>
          <a:lstStyle/>
          <a:p>
            <a:pPr eaLnBrk="1" hangingPunct="1"/>
            <a:r>
              <a:rPr lang="ru-RU" sz="2200" dirty="0" smtClean="0"/>
              <a:t>«Пополнение библиотечного фонда КРСУ учебной литературой экономического и юридического профиля» - Фонд Евразия.</a:t>
            </a:r>
            <a:endParaRPr lang="en-US" sz="2200" dirty="0" smtClean="0"/>
          </a:p>
          <a:p>
            <a:pPr eaLnBrk="1" hangingPunct="1"/>
            <a:r>
              <a:rPr lang="ru-RU" sz="2200" dirty="0" err="1" smtClean="0"/>
              <a:t>Мегапроект</a:t>
            </a:r>
            <a:r>
              <a:rPr lang="ru-RU" sz="2200" dirty="0" smtClean="0"/>
              <a:t> "Пушкинская библиотека"   Институт «Открытое Общество» - Фонд Сорос Россия.</a:t>
            </a:r>
          </a:p>
          <a:p>
            <a:pPr eaLnBrk="1" hangingPunct="1"/>
            <a:r>
              <a:rPr lang="ru-RU" sz="2200" dirty="0" err="1" smtClean="0"/>
              <a:t>eIFL</a:t>
            </a:r>
            <a:r>
              <a:rPr lang="ru-RU" sz="2200" dirty="0" smtClean="0"/>
              <a:t> проект «Электронная информация для библиотек» программа «Открытое Общество»- Фонд Сорос-Кыргызстан.</a:t>
            </a:r>
          </a:p>
          <a:p>
            <a:pPr eaLnBrk="1" hangingPunct="1"/>
            <a:r>
              <a:rPr lang="ru-RU" sz="2200" dirty="0" smtClean="0"/>
              <a:t> «Объединение информационных ресурсов библиотек Кыргызстана для развития информационного пространства страны»- Фонд Евразия</a:t>
            </a:r>
          </a:p>
          <a:p>
            <a:r>
              <a:rPr lang="ru-RU" sz="2200" dirty="0" smtClean="0"/>
              <a:t>«Центральная библиотека образовательных ресурсов»  (ЦБОР) - Министерство образования и науки РФ.</a:t>
            </a:r>
          </a:p>
          <a:p>
            <a:r>
              <a:rPr lang="ru-RU" sz="2200" dirty="0" smtClean="0"/>
              <a:t> «Расширение информационного </a:t>
            </a:r>
            <a:r>
              <a:rPr lang="ru-RU" sz="2200" dirty="0" err="1" smtClean="0"/>
              <a:t>контента</a:t>
            </a:r>
            <a:r>
              <a:rPr lang="ru-RU" sz="2200" dirty="0" smtClean="0"/>
              <a:t> и укрепление инфраструктуры Ассоциации БИК для устойчивого развития» - Фонд Сорос-Кыргызстан.</a:t>
            </a:r>
          </a:p>
          <a:p>
            <a:pPr eaLnBrk="1" hangingPunct="1"/>
            <a:endParaRPr lang="en-US" sz="2500" dirty="0" smtClean="0"/>
          </a:p>
          <a:p>
            <a:pPr eaLnBrk="1" hangingPunct="1"/>
            <a:endParaRPr lang="ru-RU" sz="2500" dirty="0" smtClean="0"/>
          </a:p>
          <a:p>
            <a:pPr eaLnBrk="1" hangingPunct="1"/>
            <a:endParaRPr lang="ru-RU" sz="3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429420"/>
          </a:xfrm>
        </p:spPr>
        <p:txBody>
          <a:bodyPr/>
          <a:lstStyle/>
          <a:p>
            <a:r>
              <a:rPr lang="ru-RU" sz="2400" dirty="0" smtClean="0"/>
              <a:t> </a:t>
            </a:r>
            <a:r>
              <a:rPr lang="ru-RU" sz="2200" dirty="0" smtClean="0"/>
              <a:t>«Новые формы обслуживания ученых Кыргызстана на базе создания корпоративного электронного </a:t>
            </a:r>
            <a:r>
              <a:rPr lang="ru-RU" sz="2200" dirty="0" err="1" smtClean="0"/>
              <a:t>репозитория</a:t>
            </a:r>
            <a:r>
              <a:rPr lang="ru-RU" sz="2200" dirty="0" smtClean="0"/>
              <a:t>» (КРАД) - Фонд Сорос – Кыргызстан.</a:t>
            </a:r>
          </a:p>
          <a:p>
            <a:r>
              <a:rPr lang="ru-RU" sz="2200" dirty="0" smtClean="0"/>
              <a:t> «</a:t>
            </a:r>
            <a:r>
              <a:rPr lang="ru-RU" sz="2200" dirty="0" err="1" smtClean="0"/>
              <a:t>Обьединение</a:t>
            </a:r>
            <a:r>
              <a:rPr lang="ru-RU" sz="2200" dirty="0" smtClean="0"/>
              <a:t> библиотечно-информационных ресурсов университетских библиотек Кыргызстана» (КИРЛИБНЕТ)- </a:t>
            </a:r>
            <a:r>
              <a:rPr lang="ru-RU" sz="2200" dirty="0" err="1" smtClean="0"/>
              <a:t>Темпус</a:t>
            </a:r>
            <a:r>
              <a:rPr lang="ru-RU" sz="2200" dirty="0" smtClean="0"/>
              <a:t>.</a:t>
            </a:r>
          </a:p>
          <a:p>
            <a:r>
              <a:rPr lang="ru-RU" sz="2200" dirty="0" smtClean="0"/>
              <a:t>«Русконт-2010» -Межгосударственный фонд гуманитарного сотрудничества государств участников СНГ.</a:t>
            </a:r>
          </a:p>
          <a:p>
            <a:r>
              <a:rPr lang="ru-RU" sz="2200" dirty="0" smtClean="0"/>
              <a:t> Просветительско-образовательный проект « </a:t>
            </a:r>
            <a:r>
              <a:rPr lang="en-US" sz="2200" dirty="0" err="1" smtClean="0"/>
              <a:t>Polpred</a:t>
            </a:r>
            <a:r>
              <a:rPr lang="ru-RU" sz="2200" dirty="0" smtClean="0"/>
              <a:t>.</a:t>
            </a:r>
            <a:r>
              <a:rPr lang="en-US" sz="2200" dirty="0" smtClean="0"/>
              <a:t>com</a:t>
            </a:r>
            <a:r>
              <a:rPr lang="ru-RU" sz="2200" dirty="0" smtClean="0"/>
              <a:t> Обзор СМИ.» - Совет ветеранов МИД РФ.</a:t>
            </a:r>
          </a:p>
          <a:p>
            <a:r>
              <a:rPr lang="ru-RU" sz="2200" dirty="0" smtClean="0"/>
              <a:t>«Разработка информационной системы  доступа к электронным каталогам библиотек сферы  образования и науки в рамках единого </a:t>
            </a:r>
            <a:r>
              <a:rPr lang="ru-RU" sz="2200" dirty="0" err="1" smtClean="0"/>
              <a:t>интернет-ресурса</a:t>
            </a:r>
            <a:r>
              <a:rPr lang="ru-RU" sz="2200" dirty="0" smtClean="0"/>
              <a:t>» - Министерство Образования и науки РФ.</a:t>
            </a:r>
          </a:p>
          <a:p>
            <a:r>
              <a:rPr lang="ru-RU" sz="2200" dirty="0" smtClean="0"/>
              <a:t>Создание  интегрированной автоматизированной информационной системы  КРСУ.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Содержимое 4" descr="фото выставки 0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754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Спасибо за внимание!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282" y="285728"/>
            <a:ext cx="3857652" cy="6286543"/>
          </a:xfrm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/>
        </p:spPr>
      </p:pic>
      <p:sp>
        <p:nvSpPr>
          <p:cNvPr id="10" name="Прямоугольник 9"/>
          <p:cNvSpPr/>
          <p:nvPr/>
        </p:nvSpPr>
        <p:spPr>
          <a:xfrm>
            <a:off x="4071938" y="2000250"/>
            <a:ext cx="5286375" cy="163195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latin typeface="+mj-lt"/>
                <a:cs typeface="Times New Roman" pitchFamily="18" charset="0"/>
              </a:rPr>
              <a:t>Библиотека </a:t>
            </a:r>
            <a:br>
              <a:rPr lang="ru-RU" sz="3600" dirty="0">
                <a:latin typeface="+mj-lt"/>
                <a:cs typeface="Times New Roman" pitchFamily="18" charset="0"/>
              </a:rPr>
            </a:br>
            <a:r>
              <a:rPr lang="ru-RU" sz="3200" dirty="0" err="1">
                <a:latin typeface="+mj-lt"/>
                <a:cs typeface="Times New Roman" pitchFamily="18" charset="0"/>
              </a:rPr>
              <a:t>Кыргызско-Российского</a:t>
            </a:r>
            <a:r>
              <a:rPr lang="ru-RU" sz="3200" dirty="0">
                <a:latin typeface="+mj-lt"/>
                <a:cs typeface="Times New Roman" pitchFamily="18" charset="0"/>
              </a:rPr>
              <a:t/>
            </a:r>
            <a:br>
              <a:rPr lang="ru-RU" sz="3200" dirty="0">
                <a:latin typeface="+mj-lt"/>
                <a:cs typeface="Times New Roman" pitchFamily="18" charset="0"/>
              </a:rPr>
            </a:br>
            <a:r>
              <a:rPr lang="ru-RU" sz="3200" dirty="0">
                <a:latin typeface="+mj-lt"/>
                <a:cs typeface="Times New Roman" pitchFamily="18" charset="0"/>
              </a:rPr>
              <a:t>Славянского  университета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869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5911873"/>
          </a:xfrm>
        </p:spPr>
        <p:txBody>
          <a:bodyPr/>
          <a:lstStyle/>
          <a:p>
            <a:pPr>
              <a:buNone/>
            </a:pPr>
            <a:endParaRPr lang="ru-RU" sz="2800" dirty="0" smtClean="0"/>
          </a:p>
          <a:p>
            <a:pPr>
              <a:buNone/>
            </a:pPr>
            <a:r>
              <a:rPr lang="ru-RU" sz="2800" dirty="0" smtClean="0"/>
              <a:t>Общая площадь  библиотеки – 1080,2 кв.м.; </a:t>
            </a:r>
          </a:p>
          <a:p>
            <a:pPr>
              <a:buNone/>
            </a:pPr>
            <a:r>
              <a:rPr lang="ru-RU" sz="2800" dirty="0" smtClean="0"/>
              <a:t>8 читальных залов на 306 посадочных мест; </a:t>
            </a:r>
          </a:p>
          <a:p>
            <a:pPr>
              <a:buNone/>
            </a:pPr>
            <a:r>
              <a:rPr lang="ru-RU" sz="2800" dirty="0" smtClean="0"/>
              <a:t>5 абонементов;  </a:t>
            </a:r>
          </a:p>
          <a:p>
            <a:pPr>
              <a:buNone/>
            </a:pPr>
            <a:r>
              <a:rPr lang="ru-RU" sz="2800" dirty="0" smtClean="0"/>
              <a:t>Зал электронной библиотеки; </a:t>
            </a:r>
          </a:p>
          <a:p>
            <a:pPr>
              <a:buNone/>
            </a:pPr>
            <a:r>
              <a:rPr lang="ru-RU" sz="2800" dirty="0" smtClean="0"/>
              <a:t>Количество пользователей -  11 118; </a:t>
            </a:r>
          </a:p>
          <a:p>
            <a:pPr>
              <a:buNone/>
            </a:pPr>
            <a:r>
              <a:rPr lang="ru-RU" sz="2800" dirty="0" smtClean="0"/>
              <a:t>Компьютерный парк библиотеки -30 компьютеров; </a:t>
            </a:r>
          </a:p>
          <a:p>
            <a:pPr>
              <a:buNone/>
            </a:pPr>
            <a:r>
              <a:rPr lang="ru-RU" sz="2800" dirty="0" smtClean="0"/>
              <a:t>Общий объём фондов библиотеки -176 793  документов; </a:t>
            </a:r>
          </a:p>
          <a:p>
            <a:pPr>
              <a:buNone/>
            </a:pPr>
            <a:r>
              <a:rPr lang="ru-RU" sz="2800" dirty="0" smtClean="0"/>
              <a:t>Электронный каталог библиотеки -  более 105 тыс. записей.</a:t>
            </a:r>
            <a:endParaRPr lang="ru-RU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319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985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5911873"/>
          </a:xfrm>
        </p:spPr>
        <p:txBody>
          <a:bodyPr/>
          <a:lstStyle/>
          <a:p>
            <a:pPr>
              <a:buNone/>
            </a:pPr>
            <a:endParaRPr lang="ru-RU" b="1" dirty="0" smtClean="0"/>
          </a:p>
          <a:p>
            <a:pPr algn="ctr">
              <a:buNone/>
            </a:pPr>
            <a:r>
              <a:rPr lang="ru-RU" sz="3600" b="1" dirty="0" smtClean="0"/>
              <a:t>Полнотекстовые </a:t>
            </a:r>
            <a:r>
              <a:rPr lang="ru-RU" sz="3600" b="1" dirty="0" smtClean="0"/>
              <a:t>электронные ресурсы</a:t>
            </a:r>
            <a:endParaRPr lang="ru-RU" sz="3600" dirty="0" smtClean="0"/>
          </a:p>
          <a:p>
            <a:pPr>
              <a:buNone/>
            </a:pPr>
            <a:endParaRPr lang="ru-RU" sz="3600" b="1" dirty="0" smtClean="0"/>
          </a:p>
          <a:p>
            <a:pPr>
              <a:buFont typeface="Arial" pitchFamily="34" charset="0"/>
              <a:buChar char="•"/>
            </a:pPr>
            <a:r>
              <a:rPr lang="ru-RU" sz="3600" b="1" dirty="0" smtClean="0"/>
              <a:t>издания КРСУ – 2 841</a:t>
            </a:r>
          </a:p>
          <a:p>
            <a:pPr>
              <a:buFont typeface="Arial" pitchFamily="34" charset="0"/>
              <a:buChar char="•"/>
            </a:pPr>
            <a:r>
              <a:rPr lang="ru-RU" sz="3600" b="1" dirty="0" smtClean="0"/>
              <a:t>статьи «Вестника КРСУ» – 3 968</a:t>
            </a:r>
          </a:p>
          <a:p>
            <a:pPr>
              <a:buFont typeface="Arial" pitchFamily="34" charset="0"/>
              <a:buChar char="•"/>
            </a:pPr>
            <a:r>
              <a:rPr lang="ru-RU" sz="3600" b="1" dirty="0" smtClean="0"/>
              <a:t>учебники и учебные пособия – 5 498</a:t>
            </a:r>
          </a:p>
          <a:p>
            <a:pPr>
              <a:buFont typeface="Arial" pitchFamily="34" charset="0"/>
              <a:buChar char="•"/>
            </a:pPr>
            <a:r>
              <a:rPr lang="ru-RU" sz="3600" b="1" dirty="0" smtClean="0"/>
              <a:t>компакт- диски -  563</a:t>
            </a:r>
            <a:endParaRPr lang="ru-RU" sz="3600" dirty="0" smtClean="0"/>
          </a:p>
          <a:p>
            <a:pPr>
              <a:buFont typeface="Arial" pitchFamily="34" charset="0"/>
              <a:buChar char="•"/>
            </a:pPr>
            <a:r>
              <a:rPr lang="ru-RU" sz="3600" b="1" dirty="0" smtClean="0"/>
              <a:t>Базы данных и ЭБС - 17</a:t>
            </a:r>
            <a:endParaRPr lang="ru-RU" sz="3600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ЭИР удаленного доступа</a:t>
            </a:r>
          </a:p>
        </p:txBody>
      </p:sp>
      <p:pic>
        <p:nvPicPr>
          <p:cNvPr id="21507" name="Рисунок 4" descr="agor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30" y="2143116"/>
            <a:ext cx="165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Рисунок 6" descr="Ehost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285992"/>
            <a:ext cx="12382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Рисунок 7" descr="bioone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8" y="2857496"/>
            <a:ext cx="1714512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Рисунок 8" descr="doaj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4857760"/>
            <a:ext cx="15240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Рисунок 9" descr="oro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3929066"/>
            <a:ext cx="15240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Рисунок 10" descr="oed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7818" y="3000372"/>
            <a:ext cx="15240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Рисунок 11" descr="hinari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2066" y="2143116"/>
            <a:ext cx="165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Рисунок 14" descr="krad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57818" y="3929066"/>
            <a:ext cx="1333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Share\Эмблемы Баз данных\polpred.com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86710" y="5572140"/>
            <a:ext cx="952500" cy="952500"/>
          </a:xfrm>
          <a:prstGeom prst="rect">
            <a:avLst/>
          </a:prstGeom>
          <a:noFill/>
        </p:spPr>
      </p:pic>
      <p:pic>
        <p:nvPicPr>
          <p:cNvPr id="2051" name="Picture 3" descr="D:\Share\Эмблемы Баз данных\www.bibliorossica.com.png"/>
          <p:cNvPicPr>
            <a:picLocks noGrp="1" noChangeAspect="1" noChangeArrowheads="1"/>
          </p:cNvPicPr>
          <p:nvPr>
            <p:ph idx="1"/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3071810"/>
            <a:ext cx="1928826" cy="952500"/>
          </a:xfrm>
          <a:prstGeom prst="rect">
            <a:avLst/>
          </a:prstGeom>
          <a:noFill/>
        </p:spPr>
      </p:pic>
      <p:pic>
        <p:nvPicPr>
          <p:cNvPr id="2052" name="Picture 4" descr="D:\Share\Эмблемы Баз данных\kurLibNet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14612" y="5572140"/>
            <a:ext cx="2357454" cy="1071564"/>
          </a:xfrm>
          <a:prstGeom prst="rect">
            <a:avLst/>
          </a:prstGeom>
          <a:noFill/>
        </p:spPr>
      </p:pic>
      <p:pic>
        <p:nvPicPr>
          <p:cNvPr id="2053" name="Picture 5" descr="D:\Share\Эмблемы Баз данных\KyrgyzstanVSL.org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57818" y="5643578"/>
            <a:ext cx="1857388" cy="609600"/>
          </a:xfrm>
          <a:prstGeom prst="rect">
            <a:avLst/>
          </a:prstGeom>
          <a:noFill/>
        </p:spPr>
      </p:pic>
      <p:pic>
        <p:nvPicPr>
          <p:cNvPr id="2055" name="Picture 7" descr="C:\Documents and Settings\Admin\Мои документы\фото\logo.p5ng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7158" y="4357694"/>
            <a:ext cx="1838325" cy="885825"/>
          </a:xfrm>
          <a:prstGeom prst="rect">
            <a:avLst/>
          </a:prstGeom>
          <a:noFill/>
        </p:spPr>
      </p:pic>
      <p:pic>
        <p:nvPicPr>
          <p:cNvPr id="2056" name="Picture 8" descr="C:\Documents and Settings\Admin\Мои документы\фото\logo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928926" y="2786058"/>
            <a:ext cx="2071702" cy="981075"/>
          </a:xfrm>
          <a:prstGeom prst="rect">
            <a:avLst/>
          </a:prstGeom>
          <a:noFill/>
        </p:spPr>
      </p:pic>
      <p:pic>
        <p:nvPicPr>
          <p:cNvPr id="2057" name="Picture 9" descr="C:\Documents and Settings\Admin\Мои документы\фото\zna_logo8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643174" y="4714884"/>
            <a:ext cx="2500330" cy="590550"/>
          </a:xfrm>
          <a:prstGeom prst="rect">
            <a:avLst/>
          </a:prstGeom>
          <a:noFill/>
        </p:spPr>
      </p:pic>
      <p:pic>
        <p:nvPicPr>
          <p:cNvPr id="2058" name="Picture 10" descr="C:\Documents and Settings\Admin\Мои документы\фото\logotype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28596" y="1785926"/>
            <a:ext cx="1092200" cy="1050924"/>
          </a:xfrm>
          <a:prstGeom prst="rect">
            <a:avLst/>
          </a:prstGeom>
          <a:noFill/>
        </p:spPr>
      </p:pic>
      <p:pic>
        <p:nvPicPr>
          <p:cNvPr id="2059" name="Picture 11" descr="D:\Share\Эмблемы Баз данных\springerlink-logo.gif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215206" y="3929066"/>
            <a:ext cx="1571636" cy="476250"/>
          </a:xfrm>
          <a:prstGeom prst="rect">
            <a:avLst/>
          </a:prstGeom>
          <a:noFill/>
        </p:spPr>
      </p:pic>
      <p:pic>
        <p:nvPicPr>
          <p:cNvPr id="2060" name="Picture 12" descr="C:\Documents and Settings\Admin\Мои документы\фото\logo.gif1.gif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572397" y="4714884"/>
            <a:ext cx="1143008" cy="409575"/>
          </a:xfrm>
          <a:prstGeom prst="rect">
            <a:avLst/>
          </a:prstGeom>
          <a:noFill/>
        </p:spPr>
      </p:pic>
      <p:pic>
        <p:nvPicPr>
          <p:cNvPr id="2061" name="Picture 13" descr="C:\Documents and Settings\Admin\Мои документы\фото\9dc98254212d3dab4b1e26f5c8ce5395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57158" y="5715016"/>
            <a:ext cx="1335087" cy="877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14356"/>
            <a:ext cx="7572427" cy="541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1094</TotalTime>
  <Words>264</Words>
  <Application>Microsoft Office PowerPoint</Application>
  <PresentationFormat>Экран (4:3)</PresentationFormat>
  <Paragraphs>51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ЭИР удаленного доступа</vt:lpstr>
      <vt:lpstr>Слайд 9</vt:lpstr>
      <vt:lpstr> Сайт библиотеки </vt:lpstr>
      <vt:lpstr>Слайд 11</vt:lpstr>
      <vt:lpstr>Слайд 12</vt:lpstr>
      <vt:lpstr>Слайд 13</vt:lpstr>
      <vt:lpstr>Слайд 14</vt:lpstr>
      <vt:lpstr>Проекты</vt:lpstr>
      <vt:lpstr>Слайд 16</vt:lpstr>
      <vt:lpstr>Слайд 17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159</cp:revision>
  <dcterms:modified xsi:type="dcterms:W3CDTF">2013-09-30T09:58:49Z</dcterms:modified>
</cp:coreProperties>
</file>