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5" r:id="rId3"/>
    <p:sldId id="264" r:id="rId4"/>
    <p:sldId id="260" r:id="rId5"/>
    <p:sldId id="257" r:id="rId6"/>
    <p:sldId id="262" r:id="rId7"/>
    <p:sldId id="259" r:id="rId8"/>
    <p:sldId id="268" r:id="rId9"/>
    <p:sldId id="266" r:id="rId10"/>
    <p:sldId id="263" r:id="rId11"/>
  </p:sldIdLst>
  <p:sldSz cx="9144000" cy="6858000" type="screen4x3"/>
  <p:notesSz cx="9236075" cy="70104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ine Rosse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C6B"/>
    <a:srgbClr val="1E5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0" autoAdjust="0"/>
    <p:restoredTop sz="99641" autoAdjust="0"/>
  </p:normalViewPr>
  <p:slideViewPr>
    <p:cSldViewPr snapToGrid="0" snapToObjects="1">
      <p:cViewPr>
        <p:scale>
          <a:sx n="124" d="100"/>
          <a:sy n="124" d="100"/>
        </p:scale>
        <p:origin x="-126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-1856" y="-96"/>
      </p:cViewPr>
      <p:guideLst>
        <p:guide orient="horz" pos="2208"/>
        <p:guide pos="29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CF625EE7-44C2-45D2-84F5-99574EB011FE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4D5B83F1-0CDB-4F98-BB00-736C28F3F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06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08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232401" y="0"/>
            <a:ext cx="400208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67E6F-CFF8-F84B-8E6C-7ECD85E034E0}" type="datetimeFigureOut">
              <a:rPr lang="de-DE" smtClean="0"/>
              <a:pPr/>
              <a:t>02.10.2013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23925" y="3330576"/>
            <a:ext cx="7388225" cy="3154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02088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232401" y="6657975"/>
            <a:ext cx="4002088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D258B-5884-E249-B3A5-7554D16EB60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564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258B-5884-E249-B3A5-7554D16EB60B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464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2184-355E-A742-8CA8-53C6033D2886}" type="datetimeFigureOut">
              <a:rPr lang="de-DE" smtClean="0"/>
              <a:pPr/>
              <a:t>02.10.2013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5284D-F3F4-8F44-8C44-3C33A8BFED0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1400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2184-355E-A742-8CA8-53C6033D2886}" type="datetimeFigureOut">
              <a:rPr lang="de-DE" smtClean="0"/>
              <a:pPr/>
              <a:t>02.10.2013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5284D-F3F4-8F44-8C44-3C33A8BFED0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8875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2184-355E-A742-8CA8-53C6033D2886}" type="datetimeFigureOut">
              <a:rPr lang="de-DE" smtClean="0"/>
              <a:pPr/>
              <a:t>02.10.2013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5284D-F3F4-8F44-8C44-3C33A8BFED0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466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2184-355E-A742-8CA8-53C6033D2886}" type="datetimeFigureOut">
              <a:rPr lang="de-DE" smtClean="0"/>
              <a:pPr/>
              <a:t>02.10.2013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5284D-F3F4-8F44-8C44-3C33A8BFED0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538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2184-355E-A742-8CA8-53C6033D2886}" type="datetimeFigureOut">
              <a:rPr lang="de-DE" smtClean="0"/>
              <a:pPr/>
              <a:t>02.10.2013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5284D-F3F4-8F44-8C44-3C33A8BFED0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328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2184-355E-A742-8CA8-53C6033D2886}" type="datetimeFigureOut">
              <a:rPr lang="de-DE" smtClean="0"/>
              <a:pPr/>
              <a:t>02.10.2013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5284D-F3F4-8F44-8C44-3C33A8BFED0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194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2184-355E-A742-8CA8-53C6033D2886}" type="datetimeFigureOut">
              <a:rPr lang="de-DE" smtClean="0"/>
              <a:pPr/>
              <a:t>02.10.2013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5284D-F3F4-8F44-8C44-3C33A8BFED0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8653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2184-355E-A742-8CA8-53C6033D2886}" type="datetimeFigureOut">
              <a:rPr lang="de-DE" smtClean="0"/>
              <a:pPr/>
              <a:t>02.10.2013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5284D-F3F4-8F44-8C44-3C33A8BFED0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610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2184-355E-A742-8CA8-53C6033D2886}" type="datetimeFigureOut">
              <a:rPr lang="de-DE" smtClean="0"/>
              <a:pPr/>
              <a:t>02.10.2013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5284D-F3F4-8F44-8C44-3C33A8BFED0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475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2184-355E-A742-8CA8-53C6033D2886}" type="datetimeFigureOut">
              <a:rPr lang="de-DE" smtClean="0"/>
              <a:pPr/>
              <a:t>02.10.2013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5284D-F3F4-8F44-8C44-3C33A8BFED0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7846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2184-355E-A742-8CA8-53C6033D2886}" type="datetimeFigureOut">
              <a:rPr lang="de-DE" smtClean="0"/>
              <a:pPr/>
              <a:t>02.10.2013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5284D-F3F4-8F44-8C44-3C33A8BFED0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4360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rgbClr val="7EC3D4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4310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08.07.2013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4310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5284D-F3F4-8F44-8C44-3C33A8BFED09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853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microsoft.com/office/2007/relationships/hdphoto" Target="../media/hdphoto3.wdp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MSDSP_LOGO_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452" y="2008763"/>
            <a:ext cx="751791" cy="654058"/>
          </a:xfrm>
          <a:prstGeom prst="rect">
            <a:avLst/>
          </a:prstGeom>
        </p:spPr>
      </p:pic>
      <p:pic>
        <p:nvPicPr>
          <p:cNvPr id="7" name="Bild 6" descr="Tuura-Suu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785"/>
          <a:stretch/>
        </p:blipFill>
        <p:spPr>
          <a:xfrm>
            <a:off x="2819400" y="3907936"/>
            <a:ext cx="4386700" cy="2962764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1000"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400" y="4196569"/>
            <a:ext cx="3369746" cy="267413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57654" cy="2010797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</a:rPr>
              <a:t>						 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Мобильная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Цифровая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				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</a:rPr>
              <a:t>							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Библиотека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3000"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632" y="4183869"/>
            <a:ext cx="2005023" cy="2686831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94380" y="2751184"/>
            <a:ext cx="3718820" cy="1133569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200" dirty="0" smtClean="0">
                <a:solidFill>
                  <a:srgbClr val="225C6B"/>
                </a:solidFill>
              </a:rPr>
              <a:t>Сотрудничество между</a:t>
            </a:r>
            <a:endParaRPr lang="de-DE" sz="2200" dirty="0">
              <a:solidFill>
                <a:srgbClr val="225C6B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2200" dirty="0" smtClean="0">
                <a:solidFill>
                  <a:srgbClr val="225C6B"/>
                </a:solidFill>
              </a:rPr>
              <a:t>УЦА</a:t>
            </a:r>
            <a:r>
              <a:rPr lang="de-DE" sz="2200" dirty="0" smtClean="0">
                <a:solidFill>
                  <a:srgbClr val="225C6B"/>
                </a:solidFill>
              </a:rPr>
              <a:t>, GIZ </a:t>
            </a:r>
            <a:r>
              <a:rPr lang="ru-RU" sz="2200" dirty="0" smtClean="0">
                <a:solidFill>
                  <a:srgbClr val="225C6B"/>
                </a:solidFill>
              </a:rPr>
              <a:t>и</a:t>
            </a:r>
            <a:r>
              <a:rPr lang="de-DE" sz="2200" dirty="0" smtClean="0">
                <a:solidFill>
                  <a:srgbClr val="225C6B"/>
                </a:solidFill>
              </a:rPr>
              <a:t> MSDSP KG</a:t>
            </a:r>
          </a:p>
          <a:p>
            <a:pPr algn="l"/>
            <a:r>
              <a:rPr lang="de-DE" sz="2200" i="1" dirty="0" smtClean="0">
                <a:solidFill>
                  <a:srgbClr val="1C4853"/>
                </a:solidFill>
              </a:rPr>
              <a:t>Aline Rosset, 03.10.2013</a:t>
            </a:r>
          </a:p>
          <a:p>
            <a:endParaRPr lang="de-DE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Bild 5" descr="MDL_logo_2.a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077" y="235855"/>
            <a:ext cx="2651781" cy="144845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406986" y="1241169"/>
            <a:ext cx="57869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225C6B"/>
                </a:solidFill>
              </a:rPr>
              <a:t> </a:t>
            </a:r>
            <a:r>
              <a:rPr lang="ru-RU" sz="2400" dirty="0" smtClean="0">
                <a:solidFill>
                  <a:srgbClr val="225C6B"/>
                </a:solidFill>
              </a:rPr>
              <a:t>Пилотный проект в </a:t>
            </a:r>
            <a:r>
              <a:rPr lang="ru-RU" sz="2400" dirty="0" err="1" smtClean="0">
                <a:solidFill>
                  <a:srgbClr val="225C6B"/>
                </a:solidFill>
              </a:rPr>
              <a:t>Нарынской</a:t>
            </a:r>
            <a:r>
              <a:rPr lang="ru-RU" sz="2400" dirty="0" smtClean="0">
                <a:solidFill>
                  <a:srgbClr val="225C6B"/>
                </a:solidFill>
              </a:rPr>
              <a:t> Области</a:t>
            </a:r>
            <a:endParaRPr lang="de-DE" sz="2400" dirty="0">
              <a:solidFill>
                <a:srgbClr val="225C6B"/>
              </a:solidFill>
            </a:endParaRPr>
          </a:p>
        </p:txBody>
      </p:sp>
      <p:pic>
        <p:nvPicPr>
          <p:cNvPr id="11" name="Bild 10" descr="book_pile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8233" y="1437485"/>
            <a:ext cx="1730966" cy="1341004"/>
          </a:xfrm>
          <a:prstGeom prst="rect">
            <a:avLst/>
          </a:prstGeom>
        </p:spPr>
      </p:pic>
      <p:pic>
        <p:nvPicPr>
          <p:cNvPr id="13" name="Bild 12" descr="tree-MDL_pictur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857" y="2493184"/>
            <a:ext cx="3401543" cy="1778980"/>
          </a:xfrm>
          <a:prstGeom prst="rect">
            <a:avLst/>
          </a:prstGeom>
        </p:spPr>
      </p:pic>
      <p:pic>
        <p:nvPicPr>
          <p:cNvPr id="12" name="Bild 11" descr="movement_car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4839" y="3494391"/>
            <a:ext cx="788758" cy="315503"/>
          </a:xfrm>
          <a:prstGeom prst="rect">
            <a:avLst/>
          </a:prstGeom>
        </p:spPr>
      </p:pic>
      <p:pic>
        <p:nvPicPr>
          <p:cNvPr id="8" name="Bild 7" descr="Uca_logo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35" y="2108011"/>
            <a:ext cx="1179032" cy="451962"/>
          </a:xfrm>
          <a:prstGeom prst="rect">
            <a:avLst/>
          </a:prstGeom>
        </p:spPr>
      </p:pic>
      <p:pic>
        <p:nvPicPr>
          <p:cNvPr id="10" name="Bild 9" descr="giz logo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76" y="2150530"/>
            <a:ext cx="570962" cy="45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3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75 0.01482 C -0.86858 0.01135 -0.84965 0.00857 -0.83056 0.00556 C -0.77708 0.0081 -0.76927 0.00116 -0.73455 0.01667 C -0.68976 0.01389 -0.64896 0.01366 -0.60278 0.01482 C -0.57292 0.01968 -0.61788 0.01389 -0.55695 0.00556 C -0.52379 0.0007 -0.53941 0.00255 -0.50972 -2.59259E-6 C -0.4651 0.00162 -0.42483 -0.00278 -0.38056 -0.00926 C -0.37379 -0.00926 -0.31354 -0.01944 -0.29167 -2.59259E-6 C -0.26441 -0.00393 -0.23733 -0.00717 -0.20972 -0.00926 C -0.16146 -0.0074 -0.15504 -0.00578 -0.10278 -0.0074 C -0.06528 -0.00625 -0.02778 -2.59259E-6 0.00972 -2.59259E-6 " pathEditMode="relative" rAng="0" ptsTypes="ffffffffff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61" y="-14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75 0.01482 C -0.86858 0.01134 -0.84965 0.00857 -0.83056 0.00556 C -0.77708 0.0081 -0.76927 0.00116 -0.73455 0.01667 C -0.68976 0.01389 -0.64896 0.01366 -0.60278 0.01482 C -0.57292 0.01968 -0.61736 0.01389 -0.55642 0.00556 C -0.52378 0.0007 -0.53889 0.00255 -0.50972 -1.11111E-6 C -0.46493 0.00162 -0.42483 -0.00278 -0.38055 -0.00926 C -0.37378 -0.00926 -0.31354 -0.01944 -0.29167 -1.11111E-6 C -0.26441 -0.00393 -0.23733 -0.00717 -0.20972 -0.00926 C -0.16146 -0.00741 -0.15503 -0.00579 -0.10278 -0.00741 C -0.06528 -0.00625 -0.02778 -1.11111E-6 0.00972 -1.11111E-6 " pathEditMode="relative" rAng="0" ptsTypes="ffffffffff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61" y="-14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75 0.01482 C -0.86857 0.01134 -0.84965 0.00857 -0.83055 0.00556 C -0.77708 0.0081 -0.76927 0.00116 -0.73454 0.01667 C -0.68975 0.01389 -0.64895 0.01366 -0.60277 0.01482 C -0.57291 0.01968 -0.61788 0.01389 -0.55694 0.00556 C -0.52378 0.00069 -0.53941 0.00255 -0.50972 -3.7037E-7 C -0.4651 0.00162 -0.42482 -0.00278 -0.38055 -0.00926 C -0.37378 -0.00926 -0.31354 -0.01944 -0.29166 -3.7037E-7 C -0.26441 -0.00393 -0.23732 -0.00718 -0.20972 -0.00926 C -0.16145 -0.00741 -0.15503 -0.00579 -0.10277 -0.00741 C -0.06527 -0.00625 -0.02777 -3.7037E-7 0.00973 -3.7037E-7 " pathEditMode="relative" rAng="0" ptsTypes="ffffffffff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61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b="1" dirty="0" smtClean="0">
                <a:solidFill>
                  <a:srgbClr val="1C4853"/>
                </a:solidFill>
              </a:rPr>
              <a:t>	8. </a:t>
            </a:r>
            <a:r>
              <a:rPr lang="ru-RU" b="1" dirty="0" smtClean="0">
                <a:solidFill>
                  <a:srgbClr val="1C4853"/>
                </a:solidFill>
              </a:rPr>
              <a:t>Как вы можете помочь?</a:t>
            </a:r>
            <a:endParaRPr lang="de-DE" b="1" dirty="0">
              <a:solidFill>
                <a:srgbClr val="1C4853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0359" y="1600200"/>
            <a:ext cx="8577943" cy="4525963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2400" dirty="0" smtClean="0"/>
              <a:t>Интересная информация которая может быть полезна для жителей </a:t>
            </a:r>
            <a:r>
              <a:rPr lang="ru-RU" sz="2400" dirty="0" err="1" smtClean="0"/>
              <a:t>Нарынской</a:t>
            </a:r>
            <a:r>
              <a:rPr lang="ru-RU" sz="2400" dirty="0" smtClean="0"/>
              <a:t> Области?</a:t>
            </a:r>
          </a:p>
          <a:p>
            <a:r>
              <a:rPr lang="ru-RU" sz="2400" dirty="0" smtClean="0"/>
              <a:t>Разные инициативы или организации которые помогают распространять информацию?</a:t>
            </a:r>
            <a:endParaRPr lang="de-DE" sz="24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solidFill>
                <a:srgbClr val="225C6B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225C6B"/>
                </a:solidFill>
              </a:rPr>
              <a:t>Если есть вопросы или предложения, пожалуйста, обращайтесь.</a:t>
            </a:r>
            <a:endParaRPr lang="de-DE" sz="2800" dirty="0" smtClean="0">
              <a:solidFill>
                <a:srgbClr val="225C6B"/>
              </a:solidFill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225C6B"/>
                </a:solidFill>
              </a:rPr>
              <a:t>Спасибо за внимание!</a:t>
            </a:r>
            <a:endParaRPr lang="de-DE" sz="3600" b="1" dirty="0">
              <a:solidFill>
                <a:srgbClr val="225C6B"/>
              </a:solidFill>
            </a:endParaRPr>
          </a:p>
        </p:txBody>
      </p:sp>
      <p:pic>
        <p:nvPicPr>
          <p:cNvPr id="4" name="Bild 3" descr="book_pil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261" y="4408909"/>
            <a:ext cx="1495538" cy="1158615"/>
          </a:xfrm>
          <a:prstGeom prst="rect">
            <a:avLst/>
          </a:prstGeom>
        </p:spPr>
      </p:pic>
      <p:pic>
        <p:nvPicPr>
          <p:cNvPr id="5" name="Bild 4" descr="tree-MDL_pictur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0400" y="5257478"/>
            <a:ext cx="2938900" cy="1537021"/>
          </a:xfrm>
          <a:prstGeom prst="rect">
            <a:avLst/>
          </a:prstGeom>
        </p:spPr>
      </p:pic>
      <p:pic>
        <p:nvPicPr>
          <p:cNvPr id="6" name="Bild 5" descr="movement_ca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217" y="6135838"/>
            <a:ext cx="681479" cy="27259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80360" y="5092700"/>
            <a:ext cx="33865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Пилотный</a:t>
            </a:r>
            <a:r>
              <a:rPr lang="ru-RU" dirty="0" smtClean="0"/>
              <a:t> проект</a:t>
            </a:r>
            <a:r>
              <a:rPr lang="de-DE" dirty="0" smtClean="0"/>
              <a:t> eBilim</a:t>
            </a:r>
          </a:p>
          <a:p>
            <a:r>
              <a:rPr lang="ru-RU" dirty="0" smtClean="0"/>
              <a:t>Университет Центральной Азии</a:t>
            </a:r>
            <a:endParaRPr lang="de-DE" dirty="0" smtClean="0"/>
          </a:p>
          <a:p>
            <a:r>
              <a:rPr lang="ru-RU" dirty="0" smtClean="0"/>
              <a:t>Г.Бишкек</a:t>
            </a:r>
            <a:r>
              <a:rPr lang="de-DE" dirty="0" smtClean="0"/>
              <a:t>, </a:t>
            </a:r>
            <a:r>
              <a:rPr lang="ru-RU" dirty="0" smtClean="0"/>
              <a:t>Ул.Токтогула</a:t>
            </a:r>
            <a:r>
              <a:rPr lang="de-DE" dirty="0" smtClean="0"/>
              <a:t> </a:t>
            </a:r>
            <a:r>
              <a:rPr lang="de-DE" dirty="0"/>
              <a:t>138</a:t>
            </a:r>
          </a:p>
          <a:p>
            <a:r>
              <a:rPr lang="de-DE" dirty="0"/>
              <a:t>aline.rosset@ucentralasia.org</a:t>
            </a:r>
          </a:p>
          <a:p>
            <a:r>
              <a:rPr lang="de-DE" dirty="0"/>
              <a:t>+996 770 </a:t>
            </a:r>
            <a:r>
              <a:rPr lang="de-DE" dirty="0" smtClean="0"/>
              <a:t>822 630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120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75 0.01482 C -0.86858 0.01135 -0.84965 0.00857 -0.83056 0.00556 C -0.77708 0.0081 -0.76927 0.00116 -0.73455 0.01667 C -0.68976 0.01389 -0.64896 0.01366 -0.60278 0.01482 C -0.57292 0.01968 -0.61788 0.01389 -0.55695 0.00556 C -0.52379 0.0007 -0.53941 0.00255 -0.50972 -2.59259E-6 C -0.4651 0.00162 -0.42483 -0.00278 -0.38056 -0.00926 C -0.37379 -0.00926 -0.31354 -0.01944 -0.29167 -2.59259E-6 C -0.26441 -0.00393 -0.23733 -0.00717 -0.20972 -0.00926 C -0.16146 -0.0074 -0.15504 -0.00578 -0.10278 -0.0074 C -0.06528 -0.00625 -0.02778 -2.59259E-6 0.00972 -2.59259E-6 " pathEditMode="relative" rAng="0" ptsTypes="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61" y="-14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75 0.01482 C -0.86858 0.01134 -0.84965 0.00857 -0.83056 0.00556 C -0.77708 0.0081 -0.76927 0.00116 -0.73455 0.01667 C -0.68976 0.01389 -0.64896 0.01366 -0.60278 0.01482 C -0.57292 0.01968 -0.61736 0.01389 -0.55642 0.00556 C -0.52378 0.0007 -0.53889 0.00255 -0.50972 -1.11111E-6 C -0.46493 0.00162 -0.42483 -0.00278 -0.38055 -0.00926 C -0.37378 -0.00926 -0.31354 -0.01944 -0.29167 -1.11111E-6 C -0.26441 -0.00393 -0.23733 -0.00717 -0.20972 -0.00926 C -0.16146 -0.00741 -0.15503 -0.00579 -0.10278 -0.00741 C -0.06528 -0.00625 -0.02778 -1.11111E-6 0.00972 -1.11111E-6 " pathEditMode="relative" rAng="0" ptsTypes="ffffffffff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61" y="-14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75 0.01482 C -0.86857 0.01134 -0.84965 0.00857 -0.83055 0.00556 C -0.77708 0.0081 -0.76927 0.00116 -0.73454 0.01667 C -0.68975 0.01389 -0.64895 0.01366 -0.60277 0.01482 C -0.57291 0.01968 -0.61788 0.01389 -0.55694 0.00556 C -0.52378 0.00069 -0.53941 0.00255 -0.50972 -3.7037E-7 C -0.4651 0.00162 -0.42482 -0.00278 -0.38055 -0.00926 C -0.37378 -0.00926 -0.31354 -0.01944 -0.29166 -3.7037E-7 C -0.26441 -0.00393 -0.23732 -0.00718 -0.20972 -0.00926 C -0.16145 -0.00741 -0.15503 -0.00579 -0.10277 -0.00741 C -0.06527 -0.00625 -0.02777 -3.7037E-7 0.00973 -3.7037E-7 " pathEditMode="relative" rAng="0" ptsTypes="ffffffffff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61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</a:rPr>
              <a:t>	1.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Структура проекта</a:t>
            </a:r>
            <a:endParaRPr lang="de-D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9500"/>
          </a:xfrm>
        </p:spPr>
        <p:txBody>
          <a:bodyPr>
            <a:normAutofit/>
          </a:bodyPr>
          <a:lstStyle/>
          <a:p>
            <a:r>
              <a:rPr lang="ru-RU" sz="2600" dirty="0" smtClean="0"/>
              <a:t>Финансирование проекта</a:t>
            </a:r>
            <a:r>
              <a:rPr lang="de-DE" sz="2600" dirty="0" smtClean="0"/>
              <a:t>: </a:t>
            </a:r>
            <a:r>
              <a:rPr lang="ru-RU" sz="2600" dirty="0" smtClean="0"/>
              <a:t>Фонд гражданского общества </a:t>
            </a:r>
            <a:r>
              <a:rPr lang="en-US" sz="2600" dirty="0" smtClean="0"/>
              <a:t>GIZ</a:t>
            </a:r>
            <a:endParaRPr lang="de-DE" sz="2600" dirty="0" smtClean="0"/>
          </a:p>
          <a:p>
            <a:r>
              <a:rPr lang="ru-RU" sz="2600" dirty="0" smtClean="0"/>
              <a:t>Партнеры по реализации</a:t>
            </a:r>
            <a:r>
              <a:rPr lang="de-DE" sz="2600" dirty="0" smtClean="0"/>
              <a:t>: </a:t>
            </a:r>
            <a:r>
              <a:rPr lang="en-US" sz="2600" dirty="0" smtClean="0"/>
              <a:t>MSRI</a:t>
            </a:r>
            <a:r>
              <a:rPr lang="de-DE" sz="2600" dirty="0" smtClean="0"/>
              <a:t> (</a:t>
            </a:r>
            <a:r>
              <a:rPr lang="ru-RU" sz="2600" dirty="0" smtClean="0"/>
              <a:t>УЦА</a:t>
            </a:r>
            <a:r>
              <a:rPr lang="de-DE" sz="2600" dirty="0" smtClean="0"/>
              <a:t>) </a:t>
            </a:r>
            <a:r>
              <a:rPr lang="ru-RU" sz="2600" dirty="0" smtClean="0"/>
              <a:t>и</a:t>
            </a:r>
            <a:r>
              <a:rPr lang="de-DE" sz="2600" dirty="0" smtClean="0"/>
              <a:t> MSDSP</a:t>
            </a:r>
          </a:p>
          <a:p>
            <a:r>
              <a:rPr lang="ru-RU" sz="2600" dirty="0" err="1" smtClean="0"/>
              <a:t>Пилотный</a:t>
            </a:r>
            <a:r>
              <a:rPr lang="ru-RU" sz="2600" dirty="0" smtClean="0"/>
              <a:t> проект, финансируется на один год</a:t>
            </a:r>
            <a:endParaRPr lang="de-DE" sz="2600" dirty="0"/>
          </a:p>
          <a:p>
            <a:r>
              <a:rPr lang="ru-RU" sz="2600" dirty="0" err="1" smtClean="0"/>
              <a:t>Пилотные</a:t>
            </a:r>
            <a:r>
              <a:rPr lang="ru-RU" sz="2600" dirty="0" smtClean="0"/>
              <a:t> районы</a:t>
            </a:r>
            <a:r>
              <a:rPr lang="de-DE" sz="2600" dirty="0" smtClean="0"/>
              <a:t>: </a:t>
            </a:r>
            <a:r>
              <a:rPr lang="ru-RU" sz="2600" dirty="0" err="1" smtClean="0"/>
              <a:t>Ак-Талаа</a:t>
            </a:r>
            <a:r>
              <a:rPr lang="ru-RU" sz="2600" dirty="0" smtClean="0"/>
              <a:t> и Нарын</a:t>
            </a:r>
            <a:endParaRPr lang="de-DE" sz="2600" dirty="0" smtClean="0"/>
          </a:p>
          <a:p>
            <a:r>
              <a:rPr lang="ru-RU" sz="2600" dirty="0" smtClean="0"/>
              <a:t>Команда</a:t>
            </a:r>
            <a:r>
              <a:rPr lang="de-DE" sz="2600" dirty="0" smtClean="0"/>
              <a:t>:</a:t>
            </a:r>
          </a:p>
          <a:p>
            <a:pPr lvl="1"/>
            <a:r>
              <a:rPr lang="ru-RU" sz="2300" dirty="0" smtClean="0"/>
              <a:t>Управление проектом</a:t>
            </a:r>
            <a:r>
              <a:rPr lang="de-DE" sz="2300" dirty="0" smtClean="0"/>
              <a:t> </a:t>
            </a:r>
            <a:r>
              <a:rPr lang="ru-RU" sz="2300" dirty="0" smtClean="0"/>
              <a:t>в Бишкеке</a:t>
            </a:r>
            <a:r>
              <a:rPr lang="de-DE" sz="2300" dirty="0" smtClean="0"/>
              <a:t>: 2 </a:t>
            </a:r>
            <a:r>
              <a:rPr lang="ru-RU" sz="2300" dirty="0" smtClean="0"/>
              <a:t>сотрудника</a:t>
            </a:r>
            <a:endParaRPr lang="de-DE" sz="2300" dirty="0" smtClean="0"/>
          </a:p>
          <a:p>
            <a:pPr lvl="1"/>
            <a:r>
              <a:rPr lang="ru-RU" sz="2300" dirty="0" smtClean="0"/>
              <a:t>Реализация проекта в Нарыне: 2 сотрудника </a:t>
            </a:r>
            <a:r>
              <a:rPr lang="de-DE" sz="2300" dirty="0" smtClean="0"/>
              <a:t>(</a:t>
            </a:r>
            <a:r>
              <a:rPr lang="ru-RU" sz="2300" dirty="0" smtClean="0"/>
              <a:t>координатор </a:t>
            </a:r>
            <a:r>
              <a:rPr lang="de-DE" sz="2300" dirty="0" smtClean="0"/>
              <a:t>+ </a:t>
            </a:r>
            <a:r>
              <a:rPr lang="ru-RU" sz="2300" dirty="0" smtClean="0"/>
              <a:t>водитель</a:t>
            </a:r>
            <a:r>
              <a:rPr lang="de-DE" sz="2300" dirty="0" smtClean="0"/>
              <a:t>)</a:t>
            </a:r>
          </a:p>
          <a:p>
            <a:pPr lvl="1"/>
            <a:r>
              <a:rPr lang="ru-RU" sz="2300" dirty="0" smtClean="0"/>
              <a:t>Поддержка со стороны консультантов и партнеров</a:t>
            </a:r>
            <a:endParaRPr lang="de-DE" sz="2300" dirty="0" smtClean="0"/>
          </a:p>
        </p:txBody>
      </p:sp>
    </p:spTree>
    <p:extLst>
      <p:ext uri="{BB962C8B-B14F-4D97-AF65-F5344CB8AC3E}">
        <p14:creationId xmlns:p14="http://schemas.microsoft.com/office/powerpoint/2010/main" val="197129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KS-slate-02-lg._V401627600_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655" y="1532353"/>
            <a:ext cx="723084" cy="6984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</a:rPr>
              <a:t>	2.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Установка платформы</a:t>
            </a:r>
            <a:endParaRPr lang="de-D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Bild 7" descr="XPS-XPS15-9062slv-15-Inch-Laptop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2900" y="1430339"/>
            <a:ext cx="1422400" cy="1422400"/>
          </a:xfrm>
          <a:prstGeom prst="rect">
            <a:avLst/>
          </a:prstGeom>
        </p:spPr>
      </p:pic>
      <p:pic>
        <p:nvPicPr>
          <p:cNvPr id="7" name="Bild 6" descr="XPS-XPS15-9062slv-15-Inch-Laptop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300" y="1430339"/>
            <a:ext cx="1422400" cy="1422400"/>
          </a:xfrm>
          <a:prstGeom prst="rect">
            <a:avLst/>
          </a:prstGeom>
        </p:spPr>
      </p:pic>
      <p:pic>
        <p:nvPicPr>
          <p:cNvPr id="9" name="Bild 8" descr="XPS-XPS15-9062slv-15-Inch-Laptop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4100" y="2471428"/>
            <a:ext cx="1422400" cy="957238"/>
          </a:xfrm>
          <a:prstGeom prst="rect">
            <a:avLst/>
          </a:prstGeom>
        </p:spPr>
      </p:pic>
      <p:pic>
        <p:nvPicPr>
          <p:cNvPr id="10" name="Bild 9" descr="jk-drucker01-DW-WebWelt-Berlin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290" y="2363409"/>
            <a:ext cx="1348652" cy="897551"/>
          </a:xfrm>
          <a:prstGeom prst="rect">
            <a:avLst/>
          </a:prstGeom>
        </p:spPr>
      </p:pic>
      <p:pic>
        <p:nvPicPr>
          <p:cNvPr id="13" name="Bild 12" descr="KS-slate-02-lg._V401627600_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790" y="1524415"/>
            <a:ext cx="723084" cy="698499"/>
          </a:xfrm>
          <a:prstGeom prst="rect">
            <a:avLst/>
          </a:prstGeom>
        </p:spPr>
      </p:pic>
      <p:pic>
        <p:nvPicPr>
          <p:cNvPr id="14" name="Bild 13" descr="KS-slate-02-lg._V401627600_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8890" y="2282826"/>
            <a:ext cx="723084" cy="698499"/>
          </a:xfrm>
          <a:prstGeom prst="rect">
            <a:avLst/>
          </a:prstGeom>
        </p:spPr>
      </p:pic>
      <p:pic>
        <p:nvPicPr>
          <p:cNvPr id="16" name="Bild 15" descr="5634006679_a7f23a5817_z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956" y="2308502"/>
            <a:ext cx="927517" cy="675349"/>
          </a:xfrm>
          <a:prstGeom prst="rect">
            <a:avLst/>
          </a:prstGeom>
        </p:spPr>
      </p:pic>
      <p:pic>
        <p:nvPicPr>
          <p:cNvPr id="17" name="Bild 16" descr="5634006679_a7f23a5817_z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405" y="2332899"/>
            <a:ext cx="927517" cy="675349"/>
          </a:xfrm>
          <a:prstGeom prst="rect">
            <a:avLst/>
          </a:prstGeom>
        </p:spPr>
      </p:pic>
      <p:pic>
        <p:nvPicPr>
          <p:cNvPr id="18" name="Bild 17" descr="5634006679_a7f23a5817_z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755" y="1613315"/>
            <a:ext cx="927517" cy="675349"/>
          </a:xfrm>
          <a:prstGeom prst="rect">
            <a:avLst/>
          </a:prstGeom>
        </p:spPr>
      </p:pic>
      <p:pic>
        <p:nvPicPr>
          <p:cNvPr id="21" name="Bild 20" descr="usb-stick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141" y="3828989"/>
            <a:ext cx="1017434" cy="897603"/>
          </a:xfrm>
          <a:prstGeom prst="rect">
            <a:avLst/>
          </a:prstGeom>
        </p:spPr>
      </p:pic>
      <p:pic>
        <p:nvPicPr>
          <p:cNvPr id="22" name="Bild 21" descr="10355282-red-internet-kabel-wickelt-rund-um-den-planeten-erde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264" y="5596091"/>
            <a:ext cx="1233334" cy="1233334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 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6358" y="3062872"/>
            <a:ext cx="972484" cy="972484"/>
          </a:xfrm>
          <a:prstGeom prst="rect">
            <a:avLst/>
          </a:prstGeom>
        </p:spPr>
      </p:pic>
      <p:pic>
        <p:nvPicPr>
          <p:cNvPr id="12" name="Bild 11" descr="database.jp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9"/>
          <a:stretch/>
        </p:blipFill>
        <p:spPr>
          <a:xfrm>
            <a:off x="3028188" y="4130473"/>
            <a:ext cx="2843784" cy="2625927"/>
          </a:xfrm>
          <a:prstGeom prst="rect">
            <a:avLst/>
          </a:prstGeom>
        </p:spPr>
      </p:pic>
      <p:pic>
        <p:nvPicPr>
          <p:cNvPr id="19" name="Bild 18" descr="Unic+proj_tripod_scrn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6142" y="3301440"/>
            <a:ext cx="1935481" cy="2142312"/>
          </a:xfrm>
          <a:prstGeom prst="rect">
            <a:avLst/>
          </a:prstGeom>
        </p:spPr>
      </p:pic>
      <p:pic>
        <p:nvPicPr>
          <p:cNvPr id="20" name="Bild 19" descr="Mitsubishi-HC6800-Beamer-Test.bmp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4875" y="4755167"/>
            <a:ext cx="1866900" cy="1120140"/>
          </a:xfrm>
          <a:prstGeom prst="rect">
            <a:avLst/>
          </a:prstGeom>
        </p:spPr>
      </p:pic>
      <p:pic>
        <p:nvPicPr>
          <p:cNvPr id="23" name="Bild 22" descr="tree-MDL_picture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799" y="3108325"/>
            <a:ext cx="3416300" cy="178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27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51"/>
            <a:ext cx="9144000" cy="1417638"/>
          </a:xfrm>
        </p:spPr>
        <p:txBody>
          <a:bodyPr/>
          <a:lstStyle/>
          <a:p>
            <a:pPr algn="l"/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</a:rPr>
              <a:t>	3.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Цель проекта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69115" y="2496782"/>
            <a:ext cx="3000501" cy="1200329"/>
          </a:xfrm>
          <a:prstGeom prst="bentArrow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НПО,</a:t>
            </a:r>
            <a:endParaRPr lang="de-DE" dirty="0" smtClean="0"/>
          </a:p>
          <a:p>
            <a:r>
              <a:rPr lang="ru-RU" dirty="0" smtClean="0"/>
              <a:t>Доноры,</a:t>
            </a:r>
            <a:endParaRPr lang="de-DE" dirty="0" smtClean="0"/>
          </a:p>
          <a:p>
            <a:r>
              <a:rPr lang="ru-RU" dirty="0" err="1" smtClean="0"/>
              <a:t>Правит.и</a:t>
            </a:r>
            <a:r>
              <a:rPr lang="ru-RU" dirty="0" smtClean="0"/>
              <a:t> </a:t>
            </a:r>
            <a:r>
              <a:rPr lang="ru-RU" dirty="0" err="1" smtClean="0"/>
              <a:t>мест.организации</a:t>
            </a:r>
            <a:r>
              <a:rPr lang="ru-RU" dirty="0" smtClean="0"/>
              <a:t>,</a:t>
            </a:r>
            <a:endParaRPr lang="de-DE" dirty="0" smtClean="0"/>
          </a:p>
          <a:p>
            <a:r>
              <a:rPr lang="ru-RU" dirty="0" smtClean="0"/>
              <a:t>Исследователи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6406575" y="3010595"/>
            <a:ext cx="2108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Горные сообщества</a:t>
            </a:r>
            <a:endParaRPr lang="de-DE" dirty="0"/>
          </a:p>
        </p:txBody>
      </p:sp>
      <p:cxnSp>
        <p:nvCxnSpPr>
          <p:cNvPr id="21" name="Gekrümmte Verbindung 20"/>
          <p:cNvCxnSpPr/>
          <p:nvPr/>
        </p:nvCxnSpPr>
        <p:spPr>
          <a:xfrm flipV="1">
            <a:off x="1624993" y="1967782"/>
            <a:ext cx="2116588" cy="529000"/>
          </a:xfrm>
          <a:prstGeom prst="curvedConnector3">
            <a:avLst>
              <a:gd name="adj1" fmla="val 30000"/>
            </a:avLst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Gekrümmte Verbindung 44"/>
          <p:cNvCxnSpPr>
            <a:endCxn id="10" idx="0"/>
          </p:cNvCxnSpPr>
          <p:nvPr/>
        </p:nvCxnSpPr>
        <p:spPr>
          <a:xfrm>
            <a:off x="5348281" y="1985172"/>
            <a:ext cx="2112557" cy="1025423"/>
          </a:xfrm>
          <a:prstGeom prst="curvedConnector2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krümmte Verbindung 46"/>
          <p:cNvCxnSpPr/>
          <p:nvPr/>
        </p:nvCxnSpPr>
        <p:spPr>
          <a:xfrm rot="10800000">
            <a:off x="1505666" y="3697111"/>
            <a:ext cx="2247307" cy="1025423"/>
          </a:xfrm>
          <a:prstGeom prst="curvedConnector2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krümmte Verbindung 51"/>
          <p:cNvCxnSpPr/>
          <p:nvPr/>
        </p:nvCxnSpPr>
        <p:spPr>
          <a:xfrm rot="10800000" flipV="1">
            <a:off x="5479002" y="3506574"/>
            <a:ext cx="2116587" cy="1108656"/>
          </a:xfrm>
          <a:prstGeom prst="curvedConnector3">
            <a:avLst>
              <a:gd name="adj1" fmla="val 50000"/>
            </a:avLst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>
            <a:off x="404948" y="5379498"/>
            <a:ext cx="845434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 smtClean="0"/>
              <a:t>Содействовать улучшению информационных потоков</a:t>
            </a:r>
          </a:p>
          <a:p>
            <a:r>
              <a:rPr lang="ru-RU" sz="2600" dirty="0" smtClean="0"/>
              <a:t>между различными партнерами участвующими в проекте</a:t>
            </a:r>
          </a:p>
          <a:p>
            <a:r>
              <a:rPr lang="ru-RU" sz="2600" dirty="0" smtClean="0"/>
              <a:t>и горными сообществами</a:t>
            </a:r>
            <a:endParaRPr lang="de-DE" sz="2600" dirty="0"/>
          </a:p>
        </p:txBody>
      </p:sp>
      <p:pic>
        <p:nvPicPr>
          <p:cNvPr id="13" name="Bild 12" descr="tree-MDL_pictur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473" y="1453872"/>
            <a:ext cx="2165227" cy="1132397"/>
          </a:xfrm>
          <a:prstGeom prst="rect">
            <a:avLst/>
          </a:prstGeom>
        </p:spPr>
      </p:pic>
      <p:pic>
        <p:nvPicPr>
          <p:cNvPr id="15" name="Bild 14" descr="tree-MDL_pictur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1973" y="4112531"/>
            <a:ext cx="2165227" cy="1132397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65199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Цель проекта</a:t>
            </a:r>
            <a:endParaRPr lang="de-D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0300"/>
          </a:xfrm>
        </p:spPr>
        <p:txBody>
          <a:bodyPr>
            <a:normAutofit/>
          </a:bodyPr>
          <a:lstStyle/>
          <a:p>
            <a:pPr lvl="0"/>
            <a:r>
              <a:rPr lang="ru-RU" sz="2600" dirty="0" smtClean="0"/>
              <a:t>Разработка и тестирование инструмента для распространения информации.</a:t>
            </a:r>
            <a:endParaRPr lang="en-GB" sz="2600" dirty="0" smtClean="0"/>
          </a:p>
          <a:p>
            <a:pPr lvl="0"/>
            <a:r>
              <a:rPr lang="ru-RU" sz="2600" dirty="0" smtClean="0"/>
              <a:t>Проверка использования МЦБ как способ определения нехватки информации</a:t>
            </a:r>
            <a:r>
              <a:rPr lang="de-DE" sz="2600" dirty="0" smtClean="0"/>
              <a:t> </a:t>
            </a:r>
            <a:r>
              <a:rPr lang="ru-RU" sz="2600" dirty="0" smtClean="0"/>
              <a:t>и</a:t>
            </a:r>
            <a:r>
              <a:rPr lang="de-DE" sz="2600" dirty="0" smtClean="0"/>
              <a:t> </a:t>
            </a:r>
            <a:r>
              <a:rPr lang="ru-RU" sz="2600" dirty="0" smtClean="0"/>
              <a:t>знания. </a:t>
            </a:r>
          </a:p>
          <a:p>
            <a:pPr lvl="0"/>
            <a:r>
              <a:rPr lang="ru-RU" sz="2600" dirty="0" smtClean="0"/>
              <a:t>Проверка использования МЦБ как </a:t>
            </a:r>
            <a:r>
              <a:rPr lang="en-GB" sz="2600" dirty="0" smtClean="0"/>
              <a:t>“</a:t>
            </a:r>
            <a:r>
              <a:rPr lang="ru-RU" sz="2600" dirty="0" smtClean="0"/>
              <a:t>канал обратной связи</a:t>
            </a:r>
            <a:r>
              <a:rPr lang="en-GB" sz="2600" dirty="0" smtClean="0"/>
              <a:t>” </a:t>
            </a:r>
            <a:r>
              <a:rPr lang="ru-RU" sz="2600" dirty="0" smtClean="0"/>
              <a:t>для проведения опросов, исследований, мониторингов. </a:t>
            </a:r>
            <a:endParaRPr lang="en-GB" sz="2600" dirty="0"/>
          </a:p>
          <a:p>
            <a:r>
              <a:rPr lang="ru-RU" sz="2600" dirty="0" smtClean="0"/>
              <a:t>Основываясь на опыте пилотного проекта, разработать документацию практического опыта и рекомендаций для дальнейшего развития и продолжения проекта.</a:t>
            </a:r>
            <a:endParaRPr lang="de-DE" sz="2600" dirty="0" smtClean="0"/>
          </a:p>
        </p:txBody>
      </p:sp>
    </p:spTree>
    <p:extLst>
      <p:ext uri="{BB962C8B-B14F-4D97-AF65-F5344CB8AC3E}">
        <p14:creationId xmlns:p14="http://schemas.microsoft.com/office/powerpoint/2010/main" val="314958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pPr algn="l"/>
            <a:r>
              <a:rPr lang="de-DE" b="1" dirty="0" smtClean="0">
                <a:solidFill>
                  <a:srgbClr val="1C4853"/>
                </a:solidFill>
              </a:rPr>
              <a:t>	4. </a:t>
            </a:r>
            <a:r>
              <a:rPr lang="ru-RU" b="1" dirty="0">
                <a:solidFill>
                  <a:srgbClr val="1C4853"/>
                </a:solidFill>
              </a:rPr>
              <a:t>Пилотные районы</a:t>
            </a:r>
            <a:endParaRPr lang="de-DE" b="1" dirty="0">
              <a:solidFill>
                <a:srgbClr val="1C4853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Bild 8" descr="Naryn_Ak-Talaa_map_car2_klein.jpg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29535"/>
            <a:ext cx="9144000" cy="56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78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dirty="0" smtClean="0"/>
              <a:t>	</a:t>
            </a:r>
            <a:r>
              <a:rPr lang="ru-RU" b="1" dirty="0" smtClean="0">
                <a:solidFill>
                  <a:srgbClr val="1C4853"/>
                </a:solidFill>
              </a:rPr>
              <a:t>5</a:t>
            </a:r>
            <a:r>
              <a:rPr lang="de-DE" b="1" dirty="0" smtClean="0">
                <a:solidFill>
                  <a:srgbClr val="1C4853"/>
                </a:solidFill>
              </a:rPr>
              <a:t>. </a:t>
            </a:r>
            <a:r>
              <a:rPr lang="ru-RU" b="1" dirty="0" smtClean="0">
                <a:solidFill>
                  <a:srgbClr val="1C4853"/>
                </a:solidFill>
              </a:rPr>
              <a:t>Доступные материалы</a:t>
            </a:r>
            <a:endParaRPr lang="de-DE" b="1" dirty="0">
              <a:solidFill>
                <a:srgbClr val="1C4853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9368"/>
          </a:xfrm>
        </p:spPr>
        <p:txBody>
          <a:bodyPr>
            <a:normAutofit fontScale="77500" lnSpcReduction="20000"/>
          </a:bodyPr>
          <a:lstStyle/>
          <a:p>
            <a:r>
              <a:rPr lang="ru-RU" sz="3100" dirty="0" err="1" smtClean="0"/>
              <a:t>Веб-сайты</a:t>
            </a:r>
            <a:r>
              <a:rPr lang="ru-RU" sz="3100" dirty="0" smtClean="0"/>
              <a:t> и сети на </a:t>
            </a:r>
            <a:r>
              <a:rPr lang="ru-RU" sz="3100" dirty="0" err="1" smtClean="0"/>
              <a:t>кыргызском</a:t>
            </a:r>
            <a:r>
              <a:rPr lang="ru-RU" sz="3100" dirty="0" smtClean="0"/>
              <a:t> языке</a:t>
            </a:r>
            <a:r>
              <a:rPr lang="de-DE" sz="3100" dirty="0" smtClean="0"/>
              <a:t>:</a:t>
            </a:r>
            <a:endParaRPr lang="de-DE" sz="2300" dirty="0"/>
          </a:p>
          <a:p>
            <a:pPr lvl="1"/>
            <a:r>
              <a:rPr lang="de-DE" sz="2700" dirty="0" err="1"/>
              <a:t>b</a:t>
            </a:r>
            <a:r>
              <a:rPr lang="de-DE" sz="2700" dirty="0" err="1" smtClean="0"/>
              <a:t>izdin.kg</a:t>
            </a:r>
            <a:r>
              <a:rPr lang="de-DE" sz="2700" dirty="0" smtClean="0"/>
              <a:t>, </a:t>
            </a:r>
            <a:r>
              <a:rPr lang="de-DE" sz="2700" dirty="0" err="1"/>
              <a:t>l</a:t>
            </a:r>
            <a:r>
              <a:rPr lang="de-DE" sz="2700" dirty="0" err="1" smtClean="0"/>
              <a:t>iteratura.kg</a:t>
            </a:r>
            <a:endParaRPr lang="de-DE" sz="2700" dirty="0" smtClean="0"/>
          </a:p>
          <a:p>
            <a:pPr lvl="1"/>
            <a:r>
              <a:rPr lang="ru-RU" sz="2700" dirty="0" smtClean="0"/>
              <a:t>Ассоциация "Библиотечно-информационный консорциум"</a:t>
            </a:r>
          </a:p>
          <a:p>
            <a:r>
              <a:rPr lang="ru-RU" sz="3100" dirty="0" smtClean="0"/>
              <a:t>СМИ</a:t>
            </a:r>
            <a:r>
              <a:rPr lang="de-DE" sz="3100" dirty="0" smtClean="0"/>
              <a:t>:</a:t>
            </a:r>
          </a:p>
          <a:p>
            <a:pPr lvl="1"/>
            <a:r>
              <a:rPr lang="ru-RU" sz="2700" dirty="0" smtClean="0"/>
              <a:t>Радио </a:t>
            </a:r>
            <a:r>
              <a:rPr lang="en-US" sz="2700" dirty="0" smtClean="0"/>
              <a:t>“</a:t>
            </a:r>
            <a:r>
              <a:rPr lang="ru-RU" sz="2700" dirty="0" err="1" smtClean="0"/>
              <a:t>Азаттык</a:t>
            </a:r>
            <a:r>
              <a:rPr lang="en-US" sz="2700" dirty="0" smtClean="0"/>
              <a:t>”</a:t>
            </a:r>
            <a:r>
              <a:rPr lang="de-DE" sz="2700" dirty="0" smtClean="0"/>
              <a:t>: </a:t>
            </a:r>
            <a:r>
              <a:rPr lang="ru-RU" sz="2700" dirty="0" smtClean="0"/>
              <a:t>статьи</a:t>
            </a:r>
            <a:r>
              <a:rPr lang="de-DE" sz="2700" dirty="0" smtClean="0"/>
              <a:t>, </a:t>
            </a:r>
            <a:r>
              <a:rPr lang="ru-RU" sz="2700" dirty="0" smtClean="0"/>
              <a:t>видео/</a:t>
            </a:r>
            <a:r>
              <a:rPr lang="ru-RU" sz="2700" dirty="0" err="1" smtClean="0"/>
              <a:t>аудио-подкасты</a:t>
            </a:r>
            <a:r>
              <a:rPr lang="ru-RU" sz="2700" dirty="0" smtClean="0"/>
              <a:t>, </a:t>
            </a:r>
            <a:endParaRPr lang="de-DE" sz="2700" dirty="0" smtClean="0"/>
          </a:p>
          <a:p>
            <a:pPr lvl="1"/>
            <a:r>
              <a:rPr lang="ru-RU" sz="2700" dirty="0" smtClean="0"/>
              <a:t>Газеты </a:t>
            </a:r>
            <a:r>
              <a:rPr lang="en-US" sz="2700" dirty="0" smtClean="0"/>
              <a:t>“</a:t>
            </a:r>
            <a:r>
              <a:rPr lang="ru-RU" sz="2700" dirty="0" err="1" smtClean="0"/>
              <a:t>Тенир-Тоо</a:t>
            </a:r>
            <a:r>
              <a:rPr lang="en-US" sz="2700" dirty="0" smtClean="0"/>
              <a:t>”</a:t>
            </a:r>
            <a:r>
              <a:rPr lang="de-DE" sz="2700" dirty="0" smtClean="0"/>
              <a:t>, </a:t>
            </a:r>
            <a:r>
              <a:rPr lang="en-US" sz="2700" dirty="0" smtClean="0"/>
              <a:t>“</a:t>
            </a:r>
            <a:r>
              <a:rPr lang="ru-RU" sz="2700" dirty="0" err="1" smtClean="0"/>
              <a:t>Айыл</a:t>
            </a:r>
            <a:r>
              <a:rPr lang="ru-RU" sz="2700" dirty="0" smtClean="0"/>
              <a:t> </a:t>
            </a:r>
            <a:r>
              <a:rPr lang="ru-RU" sz="2700" dirty="0" err="1" smtClean="0"/>
              <a:t>Деми</a:t>
            </a:r>
            <a:r>
              <a:rPr lang="en-US" sz="2700" dirty="0" smtClean="0"/>
              <a:t>” </a:t>
            </a:r>
            <a:r>
              <a:rPr lang="ru-RU" sz="2700" dirty="0" smtClean="0"/>
              <a:t>и </a:t>
            </a:r>
            <a:r>
              <a:rPr lang="ru-RU" sz="2700" dirty="0" err="1" smtClean="0"/>
              <a:t>т.д</a:t>
            </a:r>
            <a:r>
              <a:rPr lang="de-DE" sz="2700" dirty="0" smtClean="0"/>
              <a:t>.</a:t>
            </a:r>
          </a:p>
          <a:p>
            <a:r>
              <a:rPr lang="ru-RU" sz="3100" dirty="0" smtClean="0"/>
              <a:t>Тематическая информация</a:t>
            </a:r>
            <a:endParaRPr lang="de-DE" sz="3100" dirty="0" smtClean="0"/>
          </a:p>
          <a:p>
            <a:pPr lvl="1"/>
            <a:r>
              <a:rPr lang="ru-RU" sz="2700" dirty="0" smtClean="0"/>
              <a:t>Сельское хозяйство</a:t>
            </a:r>
            <a:r>
              <a:rPr lang="de-DE" sz="2700" dirty="0" smtClean="0"/>
              <a:t>, </a:t>
            </a:r>
            <a:r>
              <a:rPr lang="ru-RU" sz="2700" dirty="0" smtClean="0"/>
              <a:t>здоровье</a:t>
            </a:r>
            <a:r>
              <a:rPr lang="de-DE" sz="2700" dirty="0" smtClean="0"/>
              <a:t>, </a:t>
            </a:r>
            <a:r>
              <a:rPr lang="ru-RU" sz="2700" dirty="0" smtClean="0"/>
              <a:t>пастбища</a:t>
            </a:r>
            <a:r>
              <a:rPr lang="de-DE" sz="2700" dirty="0" smtClean="0"/>
              <a:t>, </a:t>
            </a:r>
            <a:r>
              <a:rPr lang="ru-RU" sz="2700" dirty="0" smtClean="0"/>
              <a:t>образование</a:t>
            </a:r>
            <a:r>
              <a:rPr lang="de-DE" sz="2700" dirty="0" smtClean="0"/>
              <a:t>, </a:t>
            </a:r>
            <a:r>
              <a:rPr lang="ru-RU" sz="2700" dirty="0" smtClean="0"/>
              <a:t>законы</a:t>
            </a:r>
            <a:r>
              <a:rPr lang="de-DE" sz="2700" dirty="0" smtClean="0"/>
              <a:t>, </a:t>
            </a:r>
            <a:r>
              <a:rPr lang="ru-RU" sz="2700" dirty="0" smtClean="0"/>
              <a:t>окружающая среда</a:t>
            </a:r>
            <a:endParaRPr lang="de-DE" sz="2700" dirty="0" smtClean="0"/>
          </a:p>
          <a:p>
            <a:r>
              <a:rPr lang="ru-RU" sz="3100" dirty="0" smtClean="0"/>
              <a:t>Детям, школьникам и учителям</a:t>
            </a:r>
            <a:endParaRPr lang="de-DE" sz="3100" dirty="0" smtClean="0"/>
          </a:p>
          <a:p>
            <a:pPr lvl="1"/>
            <a:r>
              <a:rPr lang="ru-RU" sz="2700" dirty="0" smtClean="0"/>
              <a:t>Книги для детей </a:t>
            </a:r>
            <a:r>
              <a:rPr lang="de-DE" sz="2700" dirty="0" smtClean="0"/>
              <a:t>(</a:t>
            </a:r>
            <a:r>
              <a:rPr lang="ru-RU" sz="2700" dirty="0" smtClean="0"/>
              <a:t>копии в электронном и печатном виде</a:t>
            </a:r>
            <a:r>
              <a:rPr lang="de-DE" sz="2700" dirty="0" smtClean="0"/>
              <a:t>)</a:t>
            </a:r>
            <a:endParaRPr lang="de-DE" sz="2700" dirty="0"/>
          </a:p>
          <a:p>
            <a:pPr lvl="1"/>
            <a:r>
              <a:rPr lang="ru-RU" sz="2700" dirty="0" smtClean="0"/>
              <a:t>Видео-уроки</a:t>
            </a:r>
            <a:r>
              <a:rPr lang="de-DE" sz="2700" dirty="0" smtClean="0"/>
              <a:t>, </a:t>
            </a:r>
          </a:p>
          <a:p>
            <a:pPr lvl="1"/>
            <a:r>
              <a:rPr lang="ru-RU" sz="2700" dirty="0" smtClean="0"/>
              <a:t>Задачи</a:t>
            </a:r>
            <a:r>
              <a:rPr lang="de-DE" sz="2700" dirty="0" smtClean="0"/>
              <a:t>, </a:t>
            </a:r>
            <a:r>
              <a:rPr lang="ru-RU" sz="2700" dirty="0" smtClean="0"/>
              <a:t>игры</a:t>
            </a:r>
            <a:endParaRPr lang="de-DE" sz="2700" dirty="0" smtClean="0"/>
          </a:p>
          <a:p>
            <a:pPr lvl="1"/>
            <a:r>
              <a:rPr lang="ru-RU" sz="2700" dirty="0" smtClean="0"/>
              <a:t>Аудио-рассказы и сказки</a:t>
            </a:r>
            <a:endParaRPr lang="de-DE" sz="2700" dirty="0" smtClean="0"/>
          </a:p>
          <a:p>
            <a:pPr lvl="1"/>
            <a:endParaRPr lang="de-DE" sz="2700" dirty="0" smtClean="0"/>
          </a:p>
        </p:txBody>
      </p:sp>
    </p:spTree>
    <p:extLst>
      <p:ext uri="{BB962C8B-B14F-4D97-AF65-F5344CB8AC3E}">
        <p14:creationId xmlns:p14="http://schemas.microsoft.com/office/powerpoint/2010/main" val="302043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pPr algn="l"/>
            <a:r>
              <a:rPr lang="de-DE" dirty="0" smtClean="0"/>
              <a:t>	</a:t>
            </a:r>
            <a:r>
              <a:rPr lang="ru-RU" b="1" dirty="0" smtClean="0">
                <a:solidFill>
                  <a:srgbClr val="1C4853"/>
                </a:solidFill>
              </a:rPr>
              <a:t>6</a:t>
            </a:r>
            <a:r>
              <a:rPr lang="de-DE" b="1" dirty="0" smtClean="0">
                <a:solidFill>
                  <a:srgbClr val="1C4853"/>
                </a:solidFill>
              </a:rPr>
              <a:t>. </a:t>
            </a:r>
            <a:r>
              <a:rPr lang="ru-RU" b="1" dirty="0" smtClean="0">
                <a:solidFill>
                  <a:srgbClr val="1C4853"/>
                </a:solidFill>
              </a:rPr>
              <a:t>Планы</a:t>
            </a:r>
            <a:r>
              <a:rPr lang="de-DE" b="1" dirty="0" smtClean="0">
                <a:solidFill>
                  <a:srgbClr val="1C4853"/>
                </a:solidFill>
              </a:rPr>
              <a:t> </a:t>
            </a:r>
            <a:r>
              <a:rPr lang="ru-RU" b="1" dirty="0" smtClean="0">
                <a:solidFill>
                  <a:srgbClr val="1C4853"/>
                </a:solidFill>
              </a:rPr>
              <a:t>на будущее</a:t>
            </a:r>
            <a:endParaRPr lang="de-DE" b="1" dirty="0">
              <a:solidFill>
                <a:srgbClr val="1C4853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ru-RU" sz="2700" dirty="0" smtClean="0"/>
              <a:t>Предоставление информации о возможностях получения образования </a:t>
            </a:r>
            <a:r>
              <a:rPr lang="de-DE" sz="2700" dirty="0" smtClean="0"/>
              <a:t>:</a:t>
            </a:r>
          </a:p>
          <a:p>
            <a:pPr lvl="1"/>
            <a:r>
              <a:rPr lang="ru-RU" sz="2300" dirty="0" smtClean="0"/>
              <a:t>Непрерывное образование</a:t>
            </a:r>
          </a:p>
          <a:p>
            <a:pPr lvl="1"/>
            <a:r>
              <a:rPr lang="ru-RU" sz="2300" dirty="0" smtClean="0"/>
              <a:t>Профессиональное образование, тренинги и курсы</a:t>
            </a:r>
          </a:p>
          <a:p>
            <a:pPr lvl="1"/>
            <a:r>
              <a:rPr lang="ru-RU" sz="2300" dirty="0" smtClean="0"/>
              <a:t>Стипендии и летние школы </a:t>
            </a:r>
            <a:r>
              <a:rPr lang="de-DE" sz="2300" dirty="0" smtClean="0"/>
              <a:t>(</a:t>
            </a:r>
            <a:r>
              <a:rPr lang="ru-RU" sz="2300" dirty="0" smtClean="0"/>
              <a:t>КР и другие страны</a:t>
            </a:r>
            <a:r>
              <a:rPr lang="de-DE" sz="2300" dirty="0" smtClean="0"/>
              <a:t>)</a:t>
            </a:r>
          </a:p>
          <a:p>
            <a:pPr lvl="1"/>
            <a:r>
              <a:rPr lang="ru-RU" sz="2300" dirty="0" smtClean="0"/>
              <a:t>Методические материалы для учителей</a:t>
            </a:r>
            <a:endParaRPr lang="de-DE" sz="2300" dirty="0" smtClean="0"/>
          </a:p>
          <a:p>
            <a:r>
              <a:rPr lang="ru-RU" sz="2700" dirty="0" smtClean="0"/>
              <a:t>Предоставление информации о способах подачи на разные гранты</a:t>
            </a:r>
            <a:endParaRPr lang="de-DE" sz="2700" dirty="0" smtClean="0"/>
          </a:p>
          <a:p>
            <a:r>
              <a:rPr lang="ru-RU" sz="2700" dirty="0" smtClean="0"/>
              <a:t>Предоставление информации о разных ассоциациях и сетях </a:t>
            </a:r>
            <a:r>
              <a:rPr lang="de-DE" sz="2700" dirty="0" smtClean="0"/>
              <a:t>(</a:t>
            </a:r>
            <a:r>
              <a:rPr lang="ru-RU" sz="2700" dirty="0" smtClean="0"/>
              <a:t>маркетинг продуктов</a:t>
            </a:r>
            <a:r>
              <a:rPr lang="de-DE" sz="2700" dirty="0" smtClean="0"/>
              <a:t>, </a:t>
            </a:r>
            <a:r>
              <a:rPr lang="ru-RU" sz="2700" dirty="0" smtClean="0"/>
              <a:t>лоббирование интересов и </a:t>
            </a:r>
            <a:r>
              <a:rPr lang="ru-RU" sz="2700" dirty="0" err="1" smtClean="0"/>
              <a:t>т.д</a:t>
            </a:r>
            <a:r>
              <a:rPr lang="de-DE" sz="2700" dirty="0" smtClean="0"/>
              <a:t>.)</a:t>
            </a:r>
          </a:p>
          <a:p>
            <a:r>
              <a:rPr lang="ru-RU" sz="2700" dirty="0" smtClean="0"/>
              <a:t>Сотрудничество с различными организациями для проведения консультаций и тренингов по конкретным темам востребованными пользователями МЦБ в селах</a:t>
            </a:r>
            <a:endParaRPr lang="de-DE" sz="2700" dirty="0" smtClean="0"/>
          </a:p>
          <a:p>
            <a:r>
              <a:rPr lang="ru-RU" sz="2700" dirty="0" smtClean="0"/>
              <a:t>Возможность использования Интернета в будущем</a:t>
            </a:r>
            <a:endParaRPr lang="de-DE" sz="2700" dirty="0"/>
          </a:p>
        </p:txBody>
      </p:sp>
    </p:spTree>
    <p:extLst>
      <p:ext uri="{BB962C8B-B14F-4D97-AF65-F5344CB8AC3E}">
        <p14:creationId xmlns:p14="http://schemas.microsoft.com/office/powerpoint/2010/main" val="52703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 smtClean="0">
                <a:solidFill>
                  <a:srgbClr val="1C4853"/>
                </a:solidFill>
              </a:rPr>
              <a:t>	</a:t>
            </a:r>
            <a:r>
              <a:rPr lang="ru-RU" b="1" dirty="0" smtClean="0">
                <a:solidFill>
                  <a:srgbClr val="1C4853"/>
                </a:solidFill>
              </a:rPr>
              <a:t>7</a:t>
            </a:r>
            <a:r>
              <a:rPr lang="de-DE" b="1" dirty="0" smtClean="0">
                <a:solidFill>
                  <a:srgbClr val="1C4853"/>
                </a:solidFill>
              </a:rPr>
              <a:t>. </a:t>
            </a:r>
            <a:r>
              <a:rPr lang="ru-RU" b="1" dirty="0" smtClean="0">
                <a:solidFill>
                  <a:srgbClr val="1C4853"/>
                </a:solidFill>
              </a:rPr>
              <a:t>Партнеры на местном уровне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Публичные библиотеки</a:t>
            </a:r>
            <a:r>
              <a:rPr lang="de-DE" sz="2600" dirty="0" smtClean="0"/>
              <a:t> (</a:t>
            </a:r>
            <a:r>
              <a:rPr lang="ru-RU" sz="2600" dirty="0" smtClean="0"/>
              <a:t>на уровне сёл и районов</a:t>
            </a:r>
            <a:r>
              <a:rPr lang="de-DE" sz="2600" dirty="0" smtClean="0"/>
              <a:t>)</a:t>
            </a:r>
          </a:p>
          <a:p>
            <a:r>
              <a:rPr lang="ru-RU" sz="2600" dirty="0" err="1" smtClean="0"/>
              <a:t>Айыл</a:t>
            </a:r>
            <a:r>
              <a:rPr lang="ru-RU" sz="2600" dirty="0" smtClean="0"/>
              <a:t> </a:t>
            </a:r>
            <a:r>
              <a:rPr lang="ru-RU" sz="2600" dirty="0" err="1" smtClean="0"/>
              <a:t>Окмоту</a:t>
            </a:r>
            <a:endParaRPr lang="de-DE" sz="2600" dirty="0" smtClean="0"/>
          </a:p>
          <a:p>
            <a:r>
              <a:rPr lang="ru-RU" sz="2600" dirty="0" smtClean="0"/>
              <a:t>Школы</a:t>
            </a:r>
            <a:r>
              <a:rPr lang="de-DE" sz="2600" dirty="0" smtClean="0"/>
              <a:t>, </a:t>
            </a:r>
            <a:r>
              <a:rPr lang="ru-RU" sz="2600" dirty="0" smtClean="0"/>
              <a:t>молодежные организации</a:t>
            </a:r>
            <a:r>
              <a:rPr lang="de-DE" sz="2600" dirty="0" smtClean="0"/>
              <a:t>, </a:t>
            </a:r>
            <a:r>
              <a:rPr lang="ru-RU" sz="2600" dirty="0" smtClean="0"/>
              <a:t>ассоциации женщин</a:t>
            </a:r>
            <a:r>
              <a:rPr lang="de-DE" sz="2600" dirty="0" smtClean="0"/>
              <a:t> </a:t>
            </a:r>
            <a:r>
              <a:rPr lang="ru-RU" sz="2600" dirty="0" smtClean="0"/>
              <a:t>и т.д. в сёлах, где они заинтересованы в использовании предоставляемых МЦБ услуг</a:t>
            </a:r>
            <a:endParaRPr lang="de-DE" sz="2600" dirty="0" smtClean="0"/>
          </a:p>
          <a:p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196280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Nyad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yad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2.xml><?xml version="1.0" encoding="utf-8"?>
<a:themeOverride xmlns:a="http://schemas.openxmlformats.org/drawingml/2006/main">
  <a:clrScheme name="Nyad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388</Words>
  <Application>Microsoft Office PowerPoint</Application>
  <PresentationFormat>On-screen Show (4:3)</PresentationFormat>
  <Paragraphs>71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Office-Design</vt:lpstr>
      <vt:lpstr>          Мобильная Цифровая                   Библиотека </vt:lpstr>
      <vt:lpstr> 1. Структура проекта</vt:lpstr>
      <vt:lpstr> 2. Установка платформы</vt:lpstr>
      <vt:lpstr> 3. Цель проекта</vt:lpstr>
      <vt:lpstr> 3. Цель проекта</vt:lpstr>
      <vt:lpstr> 4. Пилотные районы</vt:lpstr>
      <vt:lpstr> 5. Доступные материалы</vt:lpstr>
      <vt:lpstr> 6. Планы на будущее</vt:lpstr>
      <vt:lpstr> 7. Партнеры на местном уровне</vt:lpstr>
      <vt:lpstr> 8. Как вы можете помочь?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Digital Library</dc:title>
  <dc:creator>Aline Rosset</dc:creator>
  <cp:lastModifiedBy>Aline</cp:lastModifiedBy>
  <cp:revision>105</cp:revision>
  <cp:lastPrinted>2013-10-02T12:10:16Z</cp:lastPrinted>
  <dcterms:created xsi:type="dcterms:W3CDTF">2013-07-06T14:05:18Z</dcterms:created>
  <dcterms:modified xsi:type="dcterms:W3CDTF">2013-10-02T12:11:20Z</dcterms:modified>
</cp:coreProperties>
</file>