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7" r:id="rId5"/>
    <p:sldId id="269" r:id="rId6"/>
    <p:sldId id="268" r:id="rId7"/>
    <p:sldId id="260" r:id="rId8"/>
    <p:sldId id="271" r:id="rId9"/>
    <p:sldId id="270" r:id="rId10"/>
    <p:sldId id="261" r:id="rId11"/>
    <p:sldId id="272" r:id="rId12"/>
    <p:sldId id="273" r:id="rId13"/>
    <p:sldId id="262" r:id="rId14"/>
    <p:sldId id="263" r:id="rId15"/>
    <p:sldId id="264" r:id="rId16"/>
    <p:sldId id="265" r:id="rId17"/>
    <p:sldId id="266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857B2EE-783D-4756-BA71-68E86A294AA6}" type="datetimeFigureOut">
              <a:rPr lang="ru-RU" smtClean="0"/>
              <a:pPr/>
              <a:t>01.10.2013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83E9ECB-CA2D-440F-B30B-74DB16F923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57B2EE-783D-4756-BA71-68E86A294AA6}" type="datetimeFigureOut">
              <a:rPr lang="ru-RU" smtClean="0"/>
              <a:pPr/>
              <a:t>01.10.2013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3E9ECB-CA2D-440F-B30B-74DB16F923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57B2EE-783D-4756-BA71-68E86A294AA6}" type="datetimeFigureOut">
              <a:rPr lang="ru-RU" smtClean="0"/>
              <a:pPr/>
              <a:t>01.10.2013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3E9ECB-CA2D-440F-B30B-74DB16F923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57B2EE-783D-4756-BA71-68E86A294AA6}" type="datetimeFigureOut">
              <a:rPr lang="ru-RU" smtClean="0"/>
              <a:pPr/>
              <a:t>01.10.2013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3E9ECB-CA2D-440F-B30B-74DB16F9237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57B2EE-783D-4756-BA71-68E86A294AA6}" type="datetimeFigureOut">
              <a:rPr lang="ru-RU" smtClean="0"/>
              <a:pPr/>
              <a:t>01.10.2013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3E9ECB-CA2D-440F-B30B-74DB16F9237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57B2EE-783D-4756-BA71-68E86A294AA6}" type="datetimeFigureOut">
              <a:rPr lang="ru-RU" smtClean="0"/>
              <a:pPr/>
              <a:t>01.10.2013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3E9ECB-CA2D-440F-B30B-74DB16F9237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57B2EE-783D-4756-BA71-68E86A294AA6}" type="datetimeFigureOut">
              <a:rPr lang="ru-RU" smtClean="0"/>
              <a:pPr/>
              <a:t>01.10.2013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3E9ECB-CA2D-440F-B30B-74DB16F923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57B2EE-783D-4756-BA71-68E86A294AA6}" type="datetimeFigureOut">
              <a:rPr lang="ru-RU" smtClean="0"/>
              <a:pPr/>
              <a:t>01.10.2013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3E9ECB-CA2D-440F-B30B-74DB16F9237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57B2EE-783D-4756-BA71-68E86A294AA6}" type="datetimeFigureOut">
              <a:rPr lang="ru-RU" smtClean="0"/>
              <a:pPr/>
              <a:t>01.10.2013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3E9ECB-CA2D-440F-B30B-74DB16F923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857B2EE-783D-4756-BA71-68E86A294AA6}" type="datetimeFigureOut">
              <a:rPr lang="ru-RU" smtClean="0"/>
              <a:pPr/>
              <a:t>01.10.2013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3E9ECB-CA2D-440F-B30B-74DB16F923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857B2EE-783D-4756-BA71-68E86A294AA6}" type="datetimeFigureOut">
              <a:rPr lang="ru-RU" smtClean="0"/>
              <a:pPr/>
              <a:t>01.10.2013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83E9ECB-CA2D-440F-B30B-74DB16F9237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857B2EE-783D-4756-BA71-68E86A294AA6}" type="datetimeFigureOut">
              <a:rPr lang="ru-RU" smtClean="0"/>
              <a:pPr/>
              <a:t>01.10.2013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83E9ECB-CA2D-440F-B30B-74DB16F9237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42919"/>
            <a:ext cx="7772400" cy="2214577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Андрагогика</a:t>
            </a:r>
            <a:r>
              <a:rPr lang="ru-RU" dirty="0" smtClean="0"/>
              <a:t> – искусство и наука обучения взрослых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71538" y="2857496"/>
            <a:ext cx="7429552" cy="310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smtClean="0"/>
              <a:t>III. Обучение происходит с опорой на имеющийся жизненный опыт, практические умения и навыки. Данный принцип позволяет активно использовать имеющийся информационный багаж для надстройки новых знаний и является основополагающим в развитии творческих способностей обучающихся. </a:t>
            </a:r>
          </a:p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Основные положения в </a:t>
            </a:r>
            <a:r>
              <a:rPr lang="ru-RU" dirty="0" err="1" smtClean="0"/>
              <a:t>андрагогике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IV. Принцип </a:t>
            </a:r>
            <a:r>
              <a:rPr lang="ru-RU" dirty="0" err="1" smtClean="0"/>
              <a:t>корригирования</a:t>
            </a:r>
            <a:r>
              <a:rPr lang="ru-RU" dirty="0" smtClean="0"/>
              <a:t> устаревшего личностного опыта и консервативного подхода, стоящего на пути овладения новыми знаниями. Данное положение носит </a:t>
            </a:r>
            <a:r>
              <a:rPr lang="ru-RU" dirty="0" err="1" smtClean="0"/>
              <a:t>воспитательно</a:t>
            </a:r>
            <a:r>
              <a:rPr lang="ru-RU" dirty="0" smtClean="0"/>
              <a:t> – просветительский характер и помогает людям с устоявшимися стереотипами, не желающим идти в ногу со временем, приобрести мотивацию и потребность в обучении.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Основные положения в </a:t>
            </a:r>
            <a:r>
              <a:rPr lang="ru-RU" dirty="0" err="1" smtClean="0"/>
              <a:t>андрагогике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V. Принцип свободы в выборе целей, содержания, методов, сроков и места обучения. Только руководствуясь данным принципом можно способствовать развитию творческого потенциала взрослых «учеников».</a:t>
            </a:r>
          </a:p>
          <a:p>
            <a:pPr algn="just"/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Основные положения в </a:t>
            </a:r>
            <a:r>
              <a:rPr lang="ru-RU" dirty="0" err="1" smtClean="0"/>
              <a:t>андрагогике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dirty="0" smtClean="0"/>
              <a:t>Концепция обучения в </a:t>
            </a:r>
            <a:r>
              <a:rPr lang="ru-RU" dirty="0" err="1" smtClean="0"/>
              <a:t>андрагогике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Одним из наиболее продуктивных способов обучения взрослых людей принято считать метод Колба (</a:t>
            </a:r>
            <a:r>
              <a:rPr lang="ru-RU" dirty="0" err="1" smtClean="0"/>
              <a:t>David</a:t>
            </a:r>
            <a:r>
              <a:rPr lang="ru-RU" dirty="0" smtClean="0"/>
              <a:t> </a:t>
            </a:r>
            <a:r>
              <a:rPr lang="ru-RU" dirty="0" err="1" smtClean="0"/>
              <a:t>Kolb</a:t>
            </a:r>
            <a:r>
              <a:rPr lang="ru-RU" dirty="0" smtClean="0"/>
              <a:t>). Согласно которому, обучение носит циклический характер, и включает в себя четыре этапа:</a:t>
            </a:r>
          </a:p>
          <a:p>
            <a:endParaRPr lang="ru-RU" dirty="0" smtClean="0"/>
          </a:p>
          <a:p>
            <a:r>
              <a:rPr lang="ru-RU" dirty="0" smtClean="0"/>
              <a:t>I. Анализ имеющегося практического и жизненного опыта обучающегося. На данном этапе анализируются результаты, получаемые человеком в ходе использования имеющегося профессионального опыта.</a:t>
            </a:r>
          </a:p>
          <a:p>
            <a:endParaRPr lang="ru-RU" dirty="0" smtClean="0"/>
          </a:p>
          <a:p>
            <a:r>
              <a:rPr lang="ru-RU" dirty="0" smtClean="0"/>
              <a:t>II. Фаза рефлексии. Осмысление полученных данных, анализа и размышление об их значении для человека.</a:t>
            </a:r>
          </a:p>
          <a:p>
            <a:endParaRPr lang="ru-RU" dirty="0" smtClean="0"/>
          </a:p>
          <a:p>
            <a:r>
              <a:rPr lang="ru-RU" dirty="0" smtClean="0"/>
              <a:t>III. Этап теоретического обобщения. На этой ступени устанавливаются связи: между полученными знания и имеющимся опытом. Происходит генерация идей и построение новых моделей.</a:t>
            </a:r>
          </a:p>
          <a:p>
            <a:endParaRPr lang="ru-RU" dirty="0" smtClean="0"/>
          </a:p>
          <a:p>
            <a:r>
              <a:rPr lang="ru-RU" dirty="0" smtClean="0"/>
              <a:t>IV. Экспериментальная стадия. Практическое использование «новых моделей» на практике, в ходе которого делаются выводы об их пригодности и возможности использования в профессиональной деятельности. Китайская мудрость гласит: «Скажи мне </a:t>
            </a:r>
            <a:r>
              <a:rPr lang="ru-RU" dirty="0" err="1" smtClean="0"/>
              <a:t>вРвРвР‚С™СввЂћСћ</a:t>
            </a:r>
            <a:r>
              <a:rPr lang="ru-RU" dirty="0" smtClean="0"/>
              <a:t>" и я забуду. Покажи мне - и я запомню. Позволь мне сделать - и это станет моим навсегда»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Основные положения в </a:t>
            </a:r>
            <a:r>
              <a:rPr lang="ru-RU" dirty="0" err="1" smtClean="0"/>
              <a:t>андрагогике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ru-RU" dirty="0" smtClean="0"/>
          </a:p>
          <a:p>
            <a:endParaRPr lang="ru-RU" dirty="0" smtClean="0"/>
          </a:p>
          <a:p>
            <a:pPr algn="just"/>
            <a:r>
              <a:rPr lang="ru-RU" dirty="0" smtClean="0"/>
              <a:t>Работая с взрослой аудиторией, следует учитывать особенности протекания психических процессов данной категории обучающихся: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>
                <a:solidFill>
                  <a:srgbClr val="FF0000"/>
                </a:solidFill>
              </a:rPr>
              <a:t>Внимание:</a:t>
            </a:r>
          </a:p>
          <a:p>
            <a:pPr algn="just"/>
            <a:r>
              <a:rPr lang="ru-RU" dirty="0" smtClean="0"/>
              <a:t>У взрослых людей объем запоминаемых объектов меньше, о чем следует помнить, подбирая материала.</a:t>
            </a:r>
          </a:p>
          <a:p>
            <a:pPr algn="just"/>
            <a:r>
              <a:rPr lang="ru-RU" dirty="0" smtClean="0"/>
              <a:t>Переключение с одного вида деятельности на другой происходит более продуктивно, если новое задание интересно для аудитории.</a:t>
            </a:r>
          </a:p>
          <a:p>
            <a:pPr algn="just"/>
            <a:r>
              <a:rPr lang="ru-RU" dirty="0" smtClean="0"/>
              <a:t>Концентрация внимания происходит успешнее, если используются приёмы поддержание эмоционального фона (юмор, афоризмы, крылатые слова), информация носит актуальный характер, а также, используются разные каналы восприятия.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Особенности обучения взрослых людей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/>
              <a:t>При подаче нового материала, следует учитывать «эффект края» или «эффект первого впечатления», когда информация, прозвучавшая в начале и в конце объяснения запоминается лучше, чем та которая преподносится в середине изложения.</a:t>
            </a:r>
          </a:p>
          <a:p>
            <a:pPr algn="just"/>
            <a:r>
              <a:rPr lang="ru-RU" dirty="0" smtClean="0"/>
              <a:t>Следует помнить и о таком свойстве психики взрослого человека: запоминается лучше та информация, которая не имеет законченного действия, так называемый «эффект Зейгарник». Учеными был проведен эксперимент, в ходе которого испытуемым давали выполнять задания, и в определенный момент экспериментатор работу прерывал, якобы происходили случайные накладки, после окончания эксперимента, испытуемого просили назвать те задания, которые он выполнял. В результате оказалось, что работа, которая была прервана, запоминались в 2 раза лучше, чем та, которую удалось завершить.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Память: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/>
              <a:t>Эффективность усвоения нового материала повышается, если он разбит на несколько занятий, каждое из которых длится не более 1,5 часов.</a:t>
            </a:r>
          </a:p>
          <a:p>
            <a:pPr algn="just"/>
            <a:r>
              <a:rPr lang="ru-RU" dirty="0" smtClean="0"/>
              <a:t>Следует учитывать этапы работоспособности взрослого человека: в начале тренинга до 20 минут, происходит «включаемость» в работу, поэтому материал должен быть достаточно облегчен для восприятия. Далее следует фаза максимальной работоспособности, которая длится 30 – 40 минут. Последующие 30 минут происходит спад активности, внимание слабеет, запоминание происходит менее продуктивно. И последние 10 минут характеризуются истощением психических процессов, однако, помня об «эффекте края», на этом отрезке работы следует повторить все, изложенное на тренинге, что поможет лучшему запоминанию материала.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Работоспособность: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Когда – то американский писатель Генри Дэвид </a:t>
            </a:r>
            <a:r>
              <a:rPr lang="ru-RU" dirty="0" err="1" smtClean="0"/>
              <a:t>Торо</a:t>
            </a:r>
            <a:r>
              <a:rPr lang="ru-RU" dirty="0" smtClean="0"/>
              <a:t> сказал: «Если вы строили воздушные замки, это не значит, что вы работали понапрасну: воздушным замкам место в воздухе. Остается только подвести под них фундамент». Успеха вам в этом нелегком, но исключительном занятии.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Заключение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«Формальное образование  поможет вам выжить. Самообразование приведет вас к успеху»</a:t>
            </a:r>
          </a:p>
          <a:p>
            <a:pPr>
              <a:buNone/>
            </a:pPr>
            <a:r>
              <a:rPr lang="ru-RU" dirty="0" smtClean="0"/>
              <a:t>                                                        Джим </a:t>
            </a:r>
            <a:r>
              <a:rPr lang="ru-RU" dirty="0" err="1" smtClean="0"/>
              <a:t>Рон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Андрагогика</a:t>
            </a:r>
            <a:r>
              <a:rPr lang="ru-RU" dirty="0" smtClean="0"/>
              <a:t> – искусство и наука обучения взрослых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endParaRPr lang="ru-RU" dirty="0" smtClean="0"/>
          </a:p>
          <a:p>
            <a:pPr algn="just"/>
            <a:r>
              <a:rPr lang="ru-RU" dirty="0" smtClean="0"/>
              <a:t>Несмотря на то, что понятие «</a:t>
            </a:r>
            <a:r>
              <a:rPr lang="ru-RU" dirty="0" err="1" smtClean="0"/>
              <a:t>андрагогика</a:t>
            </a:r>
            <a:r>
              <a:rPr lang="ru-RU" dirty="0" smtClean="0"/>
              <a:t>» кажется нам малознакомым и новым, этому термину уже более 100 лет. </a:t>
            </a:r>
            <a:r>
              <a:rPr lang="ru-RU" dirty="0" err="1" smtClean="0"/>
              <a:t>Андрагогика</a:t>
            </a:r>
            <a:r>
              <a:rPr lang="ru-RU" dirty="0" smtClean="0"/>
              <a:t> (в переводе с греческого </a:t>
            </a:r>
            <a:r>
              <a:rPr lang="ru-RU" dirty="0" err="1" smtClean="0"/>
              <a:t>андрос</a:t>
            </a:r>
            <a:r>
              <a:rPr lang="ru-RU" dirty="0" smtClean="0"/>
              <a:t> - взрослый человек, мужчина; </a:t>
            </a:r>
            <a:r>
              <a:rPr lang="ru-RU" dirty="0" err="1" smtClean="0"/>
              <a:t>агогейн</a:t>
            </a:r>
            <a:r>
              <a:rPr lang="ru-RU" dirty="0" smtClean="0"/>
              <a:t> - вести, «ведение взрослого человека») – это наука, раскрывающая теоретические и практические аспекты обучения взрослого человека на протяжении всей жизни. </a:t>
            </a:r>
          </a:p>
          <a:p>
            <a:pPr algn="just"/>
            <a:r>
              <a:rPr lang="ru-RU" dirty="0" smtClean="0"/>
              <a:t>Впервые этот термин был употреблен в 1833 году немецким ученым, историком А. </a:t>
            </a:r>
            <a:r>
              <a:rPr lang="ru-RU" dirty="0" err="1" smtClean="0"/>
              <a:t>Каппом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>Сущность </a:t>
            </a:r>
            <a:r>
              <a:rPr lang="ru-RU" sz="3100" dirty="0" err="1" smtClean="0"/>
              <a:t>андрагогики</a:t>
            </a:r>
            <a:r>
              <a:rPr lang="ru-RU" sz="3100" dirty="0" smtClean="0"/>
              <a:t> как науки и её актуальность на данном этапе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 err="1" smtClean="0"/>
              <a:t>Андрагогика</a:t>
            </a:r>
            <a:r>
              <a:rPr lang="ru-RU" dirty="0" smtClean="0"/>
              <a:t> в широком понимании данного понятия – это наука о способах самореализации личности в течение всей жизни. Не секрет, что некоторые люди «находят себя» и раскрываются в молодом возрасте, а многим необходимо накопить опыт, знания и практические навыки для того, чтобы проявить себя в полной мере. Именно </a:t>
            </a:r>
            <a:r>
              <a:rPr lang="ru-RU" dirty="0" err="1" smtClean="0"/>
              <a:t>андрагогика</a:t>
            </a:r>
            <a:r>
              <a:rPr lang="ru-RU" dirty="0" smtClean="0"/>
              <a:t> приходит на помощь, помогая личностному росту человека и раскрывая его скрытый потенциал. «</a:t>
            </a:r>
            <a:r>
              <a:rPr lang="ru-RU" dirty="0" err="1" smtClean="0"/>
              <a:t>Non</a:t>
            </a:r>
            <a:r>
              <a:rPr lang="ru-RU" dirty="0" smtClean="0"/>
              <a:t> </a:t>
            </a:r>
            <a:r>
              <a:rPr lang="ru-RU" dirty="0" err="1" smtClean="0"/>
              <a:t>scholae</a:t>
            </a:r>
            <a:r>
              <a:rPr lang="ru-RU" dirty="0" smtClean="0"/>
              <a:t> </a:t>
            </a:r>
            <a:r>
              <a:rPr lang="ru-RU" dirty="0" err="1" smtClean="0"/>
              <a:t>sed</a:t>
            </a:r>
            <a:r>
              <a:rPr lang="ru-RU" dirty="0" smtClean="0"/>
              <a:t> </a:t>
            </a:r>
            <a:r>
              <a:rPr lang="ru-RU" dirty="0" err="1" smtClean="0"/>
              <a:t>vitae</a:t>
            </a:r>
            <a:r>
              <a:rPr lang="ru-RU" dirty="0" smtClean="0"/>
              <a:t> </a:t>
            </a:r>
            <a:r>
              <a:rPr lang="ru-RU" dirty="0" err="1" smtClean="0"/>
              <a:t>discimus</a:t>
            </a:r>
            <a:r>
              <a:rPr lang="ru-RU" dirty="0" smtClean="0"/>
              <a:t>» - </a:t>
            </a:r>
            <a:r>
              <a:rPr lang="ru-RU" dirty="0" smtClean="0">
                <a:solidFill>
                  <a:srgbClr val="FF0000"/>
                </a:solidFill>
              </a:rPr>
              <a:t>«Не для школы, а для жизни мы учимся» </a:t>
            </a:r>
            <a:r>
              <a:rPr lang="ru-RU" dirty="0" smtClean="0"/>
              <a:t>- говорил Сенека.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Андрагогика</a:t>
            </a:r>
            <a:r>
              <a:rPr lang="ru-RU" dirty="0" smtClean="0"/>
              <a:t> – искусство и наука обучения взрослых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Современное информационное пространство настолько изменчиво, что если вы получали высшее образование 5 – 10 лет назад, то на сегодняшний день ваши знания могут быть устаревшими, и их обновление – это не только вопрос вашего личностного роста, а и степень успешной деятельности компании, в которой вы работаете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Андрагогика</a:t>
            </a:r>
            <a:r>
              <a:rPr lang="ru-RU" dirty="0" smtClean="0"/>
              <a:t> – искусство и наука обучения взрослых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. Современный человек не может себе позволить однажды получить образование, а затем 30 - 40 лет работать согласно готовой формуле. Следовательно, можно предположить, что именно за </a:t>
            </a:r>
            <a:r>
              <a:rPr lang="ru-RU" dirty="0" err="1" smtClean="0"/>
              <a:t>андрагогикой</a:t>
            </a:r>
            <a:r>
              <a:rPr lang="ru-RU" dirty="0" smtClean="0"/>
              <a:t> будущее образовательного процесса в целом. Уже сегодня на многих предприятиях созданы отделы по работе с персоналом, в задачи которых входит обучение и повышение квалификации сотрудников.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Андрагогика</a:t>
            </a:r>
            <a:r>
              <a:rPr lang="ru-RU" dirty="0" smtClean="0"/>
              <a:t> – искусство и наука обучения взрослых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ru-RU" dirty="0" smtClean="0"/>
          </a:p>
          <a:p>
            <a:endParaRPr lang="ru-RU" dirty="0" smtClean="0"/>
          </a:p>
          <a:p>
            <a:pPr algn="just"/>
            <a:r>
              <a:rPr lang="ru-RU" dirty="0" smtClean="0"/>
              <a:t>Принципы </a:t>
            </a:r>
            <a:r>
              <a:rPr lang="ru-RU" dirty="0" err="1" smtClean="0"/>
              <a:t>андрагогики</a:t>
            </a:r>
            <a:r>
              <a:rPr lang="ru-RU" dirty="0" smtClean="0"/>
              <a:t> отличаются от педагогических принципов обучения. В связи с этим, педагог, проработавший в системе школьного образования 20 – 30 лет и волею судеб попавший в среду обучения взрослых людей, должен основательно пересмотреть, устоявшиеся у него с опытом, способы и методы преподавания. Следует четко понимать, что для того чтобы успешно обучать уже готовых специалистов, мало просто хорошо владеть материалом, важно иметь внутреннюю </a:t>
            </a:r>
            <a:r>
              <a:rPr lang="ru-RU" dirty="0" err="1" smtClean="0"/>
              <a:t>харизму</a:t>
            </a:r>
            <a:r>
              <a:rPr lang="ru-RU" dirty="0" smtClean="0"/>
              <a:t>, быть безусловным авторитетом и лидером в группе, нести новые революционные идеи, притягивающие и удерживающие внимание аудитории. При этом важно знать некоторые принципы обучения взрослой аудитории, а именно:</a:t>
            </a:r>
          </a:p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Основные положения в </a:t>
            </a:r>
            <a:r>
              <a:rPr lang="ru-RU" dirty="0" err="1" smtClean="0"/>
              <a:t>андрагогике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I. Ведущей деятельностью является самостоятельное обучение. В контексте данного принципа на первое место в образовательном процессе выходят дистанционные образовательные проекты.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Основные положения в </a:t>
            </a:r>
            <a:r>
              <a:rPr lang="ru-RU" dirty="0" err="1" smtClean="0"/>
              <a:t>андрагогике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II. Первоочередной является совместная деятельность </a:t>
            </a:r>
            <a:r>
              <a:rPr lang="ru-RU" dirty="0" err="1" smtClean="0"/>
              <a:t>одногруппников</a:t>
            </a:r>
            <a:r>
              <a:rPr lang="ru-RU" dirty="0" smtClean="0"/>
              <a:t> между собой и с преподавателем. Данный принцип позволяет до начала и в момент обучения выделять приоритетные направления в получении знаний.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Основные положения в </a:t>
            </a:r>
            <a:r>
              <a:rPr lang="ru-RU" dirty="0" err="1" smtClean="0"/>
              <a:t>андрагогике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</TotalTime>
  <Words>1174</Words>
  <Application>Microsoft Office PowerPoint</Application>
  <PresentationFormat>Экран (4:3)</PresentationFormat>
  <Paragraphs>61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Открытая</vt:lpstr>
      <vt:lpstr>Андрагогика – искусство и наука обучения взрослых</vt:lpstr>
      <vt:lpstr>Андрагогика – искусство и наука обучения взрослых</vt:lpstr>
      <vt:lpstr> Сущность андрагогики как науки и её актуальность на данном этапе </vt:lpstr>
      <vt:lpstr>Андрагогика – искусство и наука обучения взрослых</vt:lpstr>
      <vt:lpstr>Андрагогика – искусство и наука обучения взрослых</vt:lpstr>
      <vt:lpstr>Андрагогика – искусство и наука обучения взрослых</vt:lpstr>
      <vt:lpstr> Основные положения в андрагогике </vt:lpstr>
      <vt:lpstr>Основные положения в андрагогике</vt:lpstr>
      <vt:lpstr>Основные положения в андрагогике</vt:lpstr>
      <vt:lpstr>Основные положения в андрагогике</vt:lpstr>
      <vt:lpstr>Основные положения в андрагогике</vt:lpstr>
      <vt:lpstr>Основные положения в андрагогике</vt:lpstr>
      <vt:lpstr>Основные положения в андрагогике</vt:lpstr>
      <vt:lpstr> Особенности обучения взрослых людей </vt:lpstr>
      <vt:lpstr>Память: </vt:lpstr>
      <vt:lpstr>Работоспособность: </vt:lpstr>
      <vt:lpstr>Заключение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Андрагогика – искусство и наука обучения взрослых</dc:title>
  <dc:creator>User</dc:creator>
  <cp:lastModifiedBy>User</cp:lastModifiedBy>
  <cp:revision>13</cp:revision>
  <dcterms:created xsi:type="dcterms:W3CDTF">2013-09-22T13:00:25Z</dcterms:created>
  <dcterms:modified xsi:type="dcterms:W3CDTF">2013-10-01T06:40:55Z</dcterms:modified>
</cp:coreProperties>
</file>