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36" r:id="rId3"/>
    <p:sldId id="337" r:id="rId4"/>
    <p:sldId id="338" r:id="rId5"/>
    <p:sldId id="328" r:id="rId6"/>
    <p:sldId id="345" r:id="rId7"/>
    <p:sldId id="318" r:id="rId8"/>
    <p:sldId id="319" r:id="rId9"/>
    <p:sldId id="354" r:id="rId10"/>
    <p:sldId id="348" r:id="rId11"/>
    <p:sldId id="350" r:id="rId12"/>
    <p:sldId id="342" r:id="rId13"/>
    <p:sldId id="299" r:id="rId14"/>
    <p:sldId id="286" r:id="rId15"/>
    <p:sldId id="353" r:id="rId16"/>
    <p:sldId id="296" r:id="rId17"/>
    <p:sldId id="297" r:id="rId18"/>
    <p:sldId id="298" r:id="rId19"/>
    <p:sldId id="304" r:id="rId20"/>
    <p:sldId id="301" r:id="rId21"/>
    <p:sldId id="305" r:id="rId22"/>
    <p:sldId id="302" r:id="rId23"/>
    <p:sldId id="343" r:id="rId24"/>
    <p:sldId id="332" r:id="rId25"/>
    <p:sldId id="32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https://elsshare.science.regn.net/sites/AGProducts/Scopus/Shared%20Documents/Monthly%20reports/Diagnostic%20and%20KPIs/Books%20RF2%2020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numRef>
              <c:f>Sheet2!$B$3:$B$31</c:f>
              <c:numCache>
                <c:formatCode>mmm\-yy</c:formatCode>
                <c:ptCount val="29"/>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numCache>
            </c:numRef>
          </c:cat>
          <c:val>
            <c:numRef>
              <c:f>Sheet2!$E$3:$E$31</c:f>
              <c:numCache>
                <c:formatCode>#,##0</c:formatCode>
                <c:ptCount val="29"/>
                <c:pt idx="0">
                  <c:v>0</c:v>
                </c:pt>
                <c:pt idx="1">
                  <c:v>0</c:v>
                </c:pt>
                <c:pt idx="2">
                  <c:v>0</c:v>
                </c:pt>
                <c:pt idx="3">
                  <c:v>0</c:v>
                </c:pt>
                <c:pt idx="4">
                  <c:v>1000</c:v>
                </c:pt>
                <c:pt idx="5">
                  <c:v>4000</c:v>
                </c:pt>
                <c:pt idx="6">
                  <c:v>10000</c:v>
                </c:pt>
                <c:pt idx="7">
                  <c:v>16000</c:v>
                </c:pt>
                <c:pt idx="8">
                  <c:v>22000</c:v>
                </c:pt>
                <c:pt idx="9">
                  <c:v>28000</c:v>
                </c:pt>
                <c:pt idx="10">
                  <c:v>34000</c:v>
                </c:pt>
                <c:pt idx="11">
                  <c:v>40000</c:v>
                </c:pt>
                <c:pt idx="12">
                  <c:v>42058</c:v>
                </c:pt>
                <c:pt idx="13">
                  <c:v>44116</c:v>
                </c:pt>
                <c:pt idx="14">
                  <c:v>46174</c:v>
                </c:pt>
                <c:pt idx="15">
                  <c:v>48232</c:v>
                </c:pt>
                <c:pt idx="16">
                  <c:v>50290</c:v>
                </c:pt>
                <c:pt idx="17">
                  <c:v>52348</c:v>
                </c:pt>
                <c:pt idx="18">
                  <c:v>54406</c:v>
                </c:pt>
                <c:pt idx="19">
                  <c:v>56464</c:v>
                </c:pt>
                <c:pt idx="20">
                  <c:v>58522</c:v>
                </c:pt>
                <c:pt idx="21">
                  <c:v>60580</c:v>
                </c:pt>
                <c:pt idx="22">
                  <c:v>62638</c:v>
                </c:pt>
                <c:pt idx="23">
                  <c:v>64696</c:v>
                </c:pt>
                <c:pt idx="24">
                  <c:v>66754</c:v>
                </c:pt>
                <c:pt idx="25">
                  <c:v>68812</c:v>
                </c:pt>
                <c:pt idx="26">
                  <c:v>70870</c:v>
                </c:pt>
                <c:pt idx="27">
                  <c:v>72928</c:v>
                </c:pt>
                <c:pt idx="28">
                  <c:v>75000</c:v>
                </c:pt>
              </c:numCache>
            </c:numRef>
          </c:val>
        </c:ser>
        <c:dLbls>
          <c:showLegendKey val="0"/>
          <c:showVal val="0"/>
          <c:showCatName val="0"/>
          <c:showSerName val="0"/>
          <c:showPercent val="0"/>
          <c:showBubbleSize val="0"/>
        </c:dLbls>
        <c:gapWidth val="150"/>
        <c:axId val="154101248"/>
        <c:axId val="154102784"/>
      </c:barChart>
      <c:dateAx>
        <c:axId val="154101248"/>
        <c:scaling>
          <c:orientation val="minMax"/>
        </c:scaling>
        <c:delete val="0"/>
        <c:axPos val="b"/>
        <c:numFmt formatCode="mmm\-yy" sourceLinked="1"/>
        <c:majorTickMark val="out"/>
        <c:minorTickMark val="none"/>
        <c:tickLblPos val="nextTo"/>
        <c:txPr>
          <a:bodyPr/>
          <a:lstStyle/>
          <a:p>
            <a:pPr>
              <a:defRPr sz="1400"/>
            </a:pPr>
            <a:endParaRPr lang="ru-RU"/>
          </a:p>
        </c:txPr>
        <c:crossAx val="154102784"/>
        <c:crosses val="autoZero"/>
        <c:auto val="1"/>
        <c:lblOffset val="100"/>
        <c:baseTimeUnit val="months"/>
      </c:dateAx>
      <c:valAx>
        <c:axId val="154102784"/>
        <c:scaling>
          <c:orientation val="minMax"/>
        </c:scaling>
        <c:delete val="0"/>
        <c:axPos val="l"/>
        <c:majorGridlines/>
        <c:numFmt formatCode="#,##0" sourceLinked="1"/>
        <c:majorTickMark val="out"/>
        <c:minorTickMark val="none"/>
        <c:tickLblPos val="nextTo"/>
        <c:txPr>
          <a:bodyPr/>
          <a:lstStyle/>
          <a:p>
            <a:pPr>
              <a:defRPr sz="1800"/>
            </a:pPr>
            <a:endParaRPr lang="ru-RU"/>
          </a:p>
        </c:txPr>
        <c:crossAx val="154101248"/>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7FF61-5E95-4649-98B0-7DDF86C94D76}" type="datetimeFigureOut">
              <a:rPr lang="en-US" smtClean="0"/>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EA3D0-A404-472A-A6AD-66B903B0C4D5}" type="slidenum">
              <a:rPr lang="en-US" smtClean="0"/>
              <a:t>‹#›</a:t>
            </a:fld>
            <a:endParaRPr lang="en-US"/>
          </a:p>
        </p:txBody>
      </p:sp>
    </p:spTree>
    <p:extLst>
      <p:ext uri="{BB962C8B-B14F-4D97-AF65-F5344CB8AC3E}">
        <p14:creationId xmlns:p14="http://schemas.microsoft.com/office/powerpoint/2010/main" val="319197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ADBE8BF-4F74-4D2C-979E-3A56B34008FF}" type="slidenum">
              <a:rPr lang="en-US" sz="1200">
                <a:solidFill>
                  <a:srgbClr val="000000"/>
                </a:solidFill>
              </a:rPr>
              <a:pPr algn="r" eaLnBrk="1" hangingPunct="1"/>
              <a:t>6</a:t>
            </a:fld>
            <a:endParaRPr lang="en-US" sz="1200">
              <a:solidFill>
                <a:srgbClr val="000000"/>
              </a:solidFill>
            </a:endParaRPr>
          </a:p>
        </p:txBody>
      </p:sp>
      <p:sp>
        <p:nvSpPr>
          <p:cNvPr id="60419" name="Rectangle 2"/>
          <p:cNvSpPr>
            <a:spLocks noGrp="1" noRot="1" noChangeAspect="1" noTextEdit="1"/>
          </p:cNvSpPr>
          <p:nvPr>
            <p:ph type="sldImg"/>
          </p:nvPr>
        </p:nvSpPr>
        <p:spPr>
          <a:ln/>
        </p:spPr>
      </p:sp>
      <p:sp>
        <p:nvSpPr>
          <p:cNvPr id="6042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pPr eaLnBrk="1" hangingPunct="1"/>
            <a:r>
              <a:rPr smtClean="0">
                <a:latin typeface="Arial" charset="0"/>
              </a:rPr>
              <a:t>KITAP CESITLERINI VE OZELLIKLE REFERANS KAYNAKLARINI DA VURGULAMAK DA YARAR VAR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a:xfrm>
            <a:off x="1147763" y="685800"/>
            <a:ext cx="4572000" cy="3429000"/>
          </a:xfrm>
          <a:ln/>
        </p:spPr>
      </p:sp>
      <p:sp>
        <p:nvSpPr>
          <p:cNvPr id="28675" name="Rectangle 3"/>
          <p:cNvSpPr txBox="1">
            <a:spLocks noGrp="1"/>
          </p:cNvSpPr>
          <p:nvPr>
            <p:ph type="body" sz="quarter" idx="1"/>
          </p:nvPr>
        </p:nvSpPr>
        <p:spPr bwMode="auto">
          <a:xfrm>
            <a:off x="912814" y="4341814"/>
            <a:ext cx="5032375" cy="4116387"/>
          </a:xfrm>
          <a:noFill/>
        </p:spPr>
        <p:txBody>
          <a:bodyPr numCol="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latin typeface="+mn-lt"/>
                <a:ea typeface="ＭＳ Ｐゴシック" pitchFamily="34" charset="-128"/>
                <a:cs typeface="ＭＳ Ｐゴシック" pitchFamily="34" charset="-128"/>
              </a:rPr>
              <a:t>ScienceDirect covers about 24.4% of the world’s full-text scientific, technical and medical (STM) information across 24 fields of science.</a:t>
            </a:r>
            <a:endParaRPr lang="en-US" sz="1200" kern="1200" dirty="0" smtClean="0">
              <a:solidFill>
                <a:schemeClr val="tx1"/>
              </a:solidFill>
              <a:latin typeface="+mn-lt"/>
              <a:ea typeface="ＭＳ Ｐゴシック" pitchFamily="34" charset="-128"/>
              <a:cs typeface="ＭＳ Ｐゴシック" pitchFamily="34" charset="-128"/>
            </a:endParaRPr>
          </a:p>
          <a:p>
            <a:pPr eaLnBrk="1" hangingPunct="1"/>
            <a:endParaRPr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sz="1200">
                <a:solidFill>
                  <a:srgbClr val="000000"/>
                </a:solidFill>
                <a:latin typeface="Calibri" pitchFamily="34" charset="0"/>
              </a:defRPr>
            </a:lvl1pPr>
            <a:lvl2pPr marL="742950" indent="-285750">
              <a:defRPr sz="1200">
                <a:solidFill>
                  <a:srgbClr val="000000"/>
                </a:solidFill>
                <a:latin typeface="Calibri" pitchFamily="34" charset="0"/>
              </a:defRPr>
            </a:lvl2pPr>
            <a:lvl3pPr marL="1143000" indent="-228600">
              <a:defRPr sz="1200">
                <a:solidFill>
                  <a:srgbClr val="000000"/>
                </a:solidFill>
                <a:latin typeface="Calibri" pitchFamily="34" charset="0"/>
              </a:defRPr>
            </a:lvl3pPr>
            <a:lvl4pPr marL="1600200" indent="-228600">
              <a:defRPr sz="1200">
                <a:solidFill>
                  <a:srgbClr val="000000"/>
                </a:solidFill>
                <a:latin typeface="Calibri" pitchFamily="34" charset="0"/>
              </a:defRPr>
            </a:lvl4pPr>
            <a:lvl5pPr marL="2057400" indent="-228600">
              <a:defRPr sz="1200">
                <a:solidFill>
                  <a:srgbClr val="000000"/>
                </a:solidFill>
                <a:latin typeface="Calibri" pitchFamily="34" charset="0"/>
              </a:defRPr>
            </a:lvl5pPr>
            <a:lvl6pPr marL="2514600" indent="-228600" eaLnBrk="0" fontAlgn="base" hangingPunct="0">
              <a:spcBef>
                <a:spcPct val="0"/>
              </a:spcBef>
              <a:spcAft>
                <a:spcPct val="0"/>
              </a:spcAft>
              <a:defRPr sz="1200">
                <a:solidFill>
                  <a:srgbClr val="000000"/>
                </a:solidFill>
                <a:latin typeface="Calibri" pitchFamily="34" charset="0"/>
              </a:defRPr>
            </a:lvl6pPr>
            <a:lvl7pPr marL="2971800" indent="-228600" eaLnBrk="0" fontAlgn="base" hangingPunct="0">
              <a:spcBef>
                <a:spcPct val="0"/>
              </a:spcBef>
              <a:spcAft>
                <a:spcPct val="0"/>
              </a:spcAft>
              <a:defRPr sz="1200">
                <a:solidFill>
                  <a:srgbClr val="000000"/>
                </a:solidFill>
                <a:latin typeface="Calibri" pitchFamily="34" charset="0"/>
              </a:defRPr>
            </a:lvl7pPr>
            <a:lvl8pPr marL="3429000" indent="-228600" eaLnBrk="0" fontAlgn="base" hangingPunct="0">
              <a:spcBef>
                <a:spcPct val="0"/>
              </a:spcBef>
              <a:spcAft>
                <a:spcPct val="0"/>
              </a:spcAft>
              <a:defRPr sz="1200">
                <a:solidFill>
                  <a:srgbClr val="000000"/>
                </a:solidFill>
                <a:latin typeface="Calibri" pitchFamily="34" charset="0"/>
              </a:defRPr>
            </a:lvl8pPr>
            <a:lvl9pPr marL="3886200" indent="-228600" eaLnBrk="0" fontAlgn="base" hangingPunct="0">
              <a:spcBef>
                <a:spcPct val="0"/>
              </a:spcBef>
              <a:spcAft>
                <a:spcPct val="0"/>
              </a:spcAft>
              <a:defRPr sz="1200">
                <a:solidFill>
                  <a:srgbClr val="000000"/>
                </a:solidFill>
                <a:latin typeface="Calibri" pitchFamily="34" charset="0"/>
              </a:defRPr>
            </a:lvl9pPr>
          </a:lstStyle>
          <a:p>
            <a:r>
              <a:rPr lang="en-GB" smtClean="0"/>
              <a:t>WORLD’S LARGEST ABSTRACT &amp; CITATION DATABASE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ABD67C1-0412-48A0-9427-A1401A2F1A0F}" type="slidenum">
              <a:rPr smtClean="0">
                <a:solidFill>
                  <a:srgbClr val="000000"/>
                </a:solidFill>
                <a:latin typeface="Calibri" pitchFamily="34" charset="0"/>
              </a:rPr>
              <a:pPr eaLnBrk="1" fontAlgn="base" hangingPunct="1">
                <a:spcBef>
                  <a:spcPct val="0"/>
                </a:spcBef>
                <a:spcAft>
                  <a:spcPct val="0"/>
                </a:spcAft>
              </a:pPr>
              <a:t>11</a:t>
            </a:fld>
            <a:endParaRPr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r>
              <a:rPr lang="en-GB" dirty="0" smtClean="0"/>
              <a:t>Scopus has a breadth of coverage across different subject areas. The database is divided in four major subject areas that all have a significant number of titles covered. Interesting to mention is that Scopus also covers 100% of Medline titles. For Arts &amp; Humanities the coverage has significantly increased in 2009 and 2011,meaning that for this subject area Scopus now also has comprehensive coverage of the most relevant and high quality titles.</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78FF6B7D-3D35-4B71-9ADB-EB4865867941}" type="slidenum">
              <a:rPr lang="en-GB" smtClean="0"/>
              <a:pPr/>
              <a:t>14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mtClean="0"/>
              <a:t>Scopus also has broader coverage than its nearest peer Web of Science. Here, a comparison of the content coverage of Scopus and WOS is shown. Title comparisons can be done by using the publically available Academic Database Assessment Tool from JISC (URL shown). The title lists of Scopus (19,000 titles) and WOS (11,500 titles) are compared resulting in 10,500 overlapping titles covered in both databases and almost 8,500 titles that are covered in Scopus but not in WOS. This is the Scopus added value, that gives you access to more titles and a more accurate view of the research landscape.</a:t>
            </a:r>
          </a:p>
          <a:p>
            <a:r>
              <a:rPr lang="en-GB" smtClean="0"/>
              <a:t>[Note: the 874 WOS-unique titles are mostly mismatches of the ISSN or title name, titles that have split or merged, or a result of time delay of the moment the title lists were provided and compared.]</a:t>
            </a: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BB33CBD4-B319-47FF-85E4-7EC7AC195C24}" type="slidenum">
              <a:rPr lang="en-GB" smtClean="0"/>
              <a:pPr/>
              <a:t>16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endParaRPr lang="en-GB" dirty="0" smtClean="0"/>
          </a:p>
        </p:txBody>
      </p:sp>
      <p:sp>
        <p:nvSpPr>
          <p:cNvPr id="50180" name="Slide Number Placeholder 3"/>
          <p:cNvSpPr>
            <a:spLocks noGrp="1"/>
          </p:cNvSpPr>
          <p:nvPr>
            <p:ph type="sldNum" sz="quarter" idx="5"/>
          </p:nvPr>
        </p:nvSpPr>
        <p:spPr bwMode="auto">
          <a:noFill/>
          <a:ln>
            <a:miter lim="800000"/>
            <a:headEnd/>
            <a:tailEnd/>
          </a:ln>
        </p:spPr>
        <p:txBody>
          <a:bodyPr/>
          <a:lstStyle/>
          <a:p>
            <a:fld id="{CB6A13B0-959B-40B5-8FDB-78B57E210399}" type="slidenum">
              <a:rPr lang="en-GB" smtClean="0"/>
              <a:pPr/>
              <a:t>20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FF143CE-B2F2-4E10-8847-F2E300A111D7}" type="slidenum">
              <a:rPr lang="en-US" smtClean="0"/>
              <a:t>‹#›</a:t>
            </a:fld>
            <a:endParaRPr lang="en-US"/>
          </a:p>
        </p:txBody>
      </p:sp>
      <p:pic>
        <p:nvPicPr>
          <p:cNvPr id="7" name="Picture 3" descr="H:\SciScopus Elements\Title page\SC_Top left.png"/>
          <p:cNvPicPr>
            <a:picLocks noChangeAspect="1" noChangeArrowheads="1"/>
          </p:cNvPicPr>
          <p:nvPr/>
        </p:nvPicPr>
        <p:blipFill>
          <a:blip r:embed="rId2" cstate="print"/>
          <a:srcRect/>
          <a:stretch>
            <a:fillRect/>
          </a:stretch>
        </p:blipFill>
        <p:spPr bwMode="auto">
          <a:xfrm>
            <a:off x="0" y="0"/>
            <a:ext cx="2813050" cy="1146175"/>
          </a:xfrm>
          <a:prstGeom prst="rect">
            <a:avLst/>
          </a:prstGeom>
          <a:noFill/>
          <a:ln w="9525">
            <a:noFill/>
            <a:miter lim="800000"/>
            <a:headEnd/>
            <a:tailEnd/>
          </a:ln>
        </p:spPr>
      </p:pic>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4" name="Picture 2" descr="C:\Users\dyase\AppData\Local\Microsoft\Windows\Temporary Internet Files\Content.Outlook\K3Z5LGES\Scopus word Clear zone.JPG"/>
          <p:cNvPicPr>
            <a:picLocks noChangeAspect="1" noChangeArrowheads="1"/>
          </p:cNvPicPr>
          <p:nvPr/>
        </p:nvPicPr>
        <p:blipFill rotWithShape="1">
          <a:blip r:embed="rId3">
            <a:extLst>
              <a:ext uri="{28A0092B-C50C-407E-A947-70E740481C1C}">
                <a14:useLocalDpi xmlns:a14="http://schemas.microsoft.com/office/drawing/2010/main" val="0"/>
              </a:ext>
            </a:extLst>
          </a:blip>
          <a:srcRect r="54847" b="67888"/>
          <a:stretch/>
        </p:blipFill>
        <p:spPr bwMode="auto">
          <a:xfrm>
            <a:off x="7440564" y="260648"/>
            <a:ext cx="1451916" cy="5805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H:\SciScopus Elements\Title page\SC_Top left.png"/>
          <p:cNvPicPr>
            <a:picLocks noChangeAspect="1" noChangeArrowheads="1"/>
          </p:cNvPicPr>
          <p:nvPr/>
        </p:nvPicPr>
        <p:blipFill>
          <a:blip r:embed="rId2" cstate="print"/>
          <a:srcRect/>
          <a:stretch>
            <a:fillRect/>
          </a:stretch>
        </p:blipFill>
        <p:spPr bwMode="auto">
          <a:xfrm rot="10800000">
            <a:off x="6300193" y="5711825"/>
            <a:ext cx="2813050" cy="1146175"/>
          </a:xfrm>
          <a:prstGeom prst="rect">
            <a:avLst/>
          </a:prstGeom>
          <a:noFill/>
          <a:ln w="9525">
            <a:noFill/>
            <a:miter lim="800000"/>
            <a:headEnd/>
            <a:tailEnd/>
          </a:ln>
        </p:spPr>
      </p:pic>
      <p:pic>
        <p:nvPicPr>
          <p:cNvPr id="26" name="Picture 7" descr="ELS"/>
          <p:cNvPicPr>
            <a:picLocks noChangeAspect="1" noChangeArrowheads="1"/>
          </p:cNvPicPr>
          <p:nvPr/>
        </p:nvPicPr>
        <p:blipFill>
          <a:blip r:embed="rId4" cstate="print"/>
          <a:srcRect/>
          <a:stretch>
            <a:fillRect/>
          </a:stretch>
        </p:blipFill>
        <p:spPr bwMode="auto">
          <a:xfrm>
            <a:off x="228600" y="6242050"/>
            <a:ext cx="428625" cy="473075"/>
          </a:xfrm>
          <a:prstGeom prst="rect">
            <a:avLst/>
          </a:prstGeom>
          <a:noFill/>
          <a:ln w="9525">
            <a:noFill/>
            <a:miter lim="800000"/>
            <a:headEnd/>
            <a:tailEnd/>
          </a:ln>
        </p:spPr>
      </p:pic>
      <p:cxnSp>
        <p:nvCxnSpPr>
          <p:cNvPr id="27" name="Straight Connector 26"/>
          <p:cNvCxnSpPr/>
          <p:nvPr/>
        </p:nvCxnSpPr>
        <p:spPr>
          <a:xfrm>
            <a:off x="7308304" y="260648"/>
            <a:ext cx="0" cy="5760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38FE7-E2E5-483B-A801-41F956F4582B}"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t>‹#›</a:t>
            </a:fld>
            <a:endParaRPr lang="en-US"/>
          </a:p>
        </p:txBody>
      </p:sp>
      <p:pic>
        <p:nvPicPr>
          <p:cNvPr id="8" name="Picture 12" descr="ELS.png"/>
          <p:cNvPicPr>
            <a:picLocks noChangeAspect="1"/>
          </p:cNvPicPr>
          <p:nvPr/>
        </p:nvPicPr>
        <p:blipFill>
          <a:blip r:embed="rId2" cstate="print"/>
          <a:srcRect/>
          <a:stretch>
            <a:fillRect/>
          </a:stretch>
        </p:blipFill>
        <p:spPr bwMode="auto">
          <a:xfrm>
            <a:off x="357188" y="5857875"/>
            <a:ext cx="666750" cy="738188"/>
          </a:xfrm>
          <a:prstGeom prst="rect">
            <a:avLst/>
          </a:prstGeom>
          <a:noFill/>
          <a:ln w="9525">
            <a:noFill/>
            <a:miter lim="800000"/>
            <a:headEnd/>
            <a:tailEnd/>
          </a:ln>
        </p:spPr>
      </p:pic>
    </p:spTree>
    <p:extLst>
      <p:ext uri="{BB962C8B-B14F-4D97-AF65-F5344CB8AC3E}">
        <p14:creationId xmlns:p14="http://schemas.microsoft.com/office/powerpoint/2010/main" val="359218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t>‹#›</a:t>
            </a:fld>
            <a:endParaRPr lang="en-US"/>
          </a:p>
        </p:txBody>
      </p:sp>
    </p:spTree>
    <p:extLst>
      <p:ext uri="{BB962C8B-B14F-4D97-AF65-F5344CB8AC3E}">
        <p14:creationId xmlns:p14="http://schemas.microsoft.com/office/powerpoint/2010/main" val="375414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07334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t>‹#›</a:t>
            </a:fld>
            <a:endParaRPr lang="en-US"/>
          </a:p>
        </p:txBody>
      </p:sp>
      <p:pic>
        <p:nvPicPr>
          <p:cNvPr id="9" name="Picture 3" descr="H:\SciScopus Elements\Title page\SC_Top left.png"/>
          <p:cNvPicPr>
            <a:picLocks noChangeAspect="1" noChangeArrowheads="1"/>
          </p:cNvPicPr>
          <p:nvPr/>
        </p:nvPicPr>
        <p:blipFill>
          <a:blip r:embed="rId2" cstate="print"/>
          <a:srcRect/>
          <a:stretch>
            <a:fillRect/>
          </a:stretch>
        </p:blipFill>
        <p:spPr bwMode="auto">
          <a:xfrm rot="10800000">
            <a:off x="6300193" y="5711825"/>
            <a:ext cx="2813050" cy="1146175"/>
          </a:xfrm>
          <a:prstGeom prst="rect">
            <a:avLst/>
          </a:prstGeom>
          <a:noFill/>
          <a:ln w="9525">
            <a:noFill/>
            <a:miter lim="800000"/>
            <a:headEnd/>
            <a:tailEnd/>
          </a:ln>
        </p:spPr>
      </p:pic>
      <p:pic>
        <p:nvPicPr>
          <p:cNvPr id="10" name="Picture 2" descr="C:\Users\dyase\AppData\Local\Microsoft\Windows\Temporary Internet Files\Content.Outlook\K3Z5LGES\Scopus word Clear zone.JPG"/>
          <p:cNvPicPr>
            <a:picLocks noChangeAspect="1" noChangeArrowheads="1"/>
          </p:cNvPicPr>
          <p:nvPr/>
        </p:nvPicPr>
        <p:blipFill rotWithShape="1">
          <a:blip r:embed="rId3">
            <a:extLst>
              <a:ext uri="{28A0092B-C50C-407E-A947-70E740481C1C}">
                <a14:useLocalDpi xmlns:a14="http://schemas.microsoft.com/office/drawing/2010/main" val="0"/>
              </a:ext>
            </a:extLst>
          </a:blip>
          <a:srcRect r="54847" b="67888"/>
          <a:stretch/>
        </p:blipFill>
        <p:spPr bwMode="auto">
          <a:xfrm>
            <a:off x="7440564" y="260648"/>
            <a:ext cx="1451916" cy="580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ELS"/>
          <p:cNvPicPr>
            <a:picLocks noChangeAspect="1" noChangeArrowheads="1"/>
          </p:cNvPicPr>
          <p:nvPr/>
        </p:nvPicPr>
        <p:blipFill>
          <a:blip r:embed="rId4" cstate="print"/>
          <a:srcRect/>
          <a:stretch>
            <a:fillRect/>
          </a:stretch>
        </p:blipFill>
        <p:spPr bwMode="auto">
          <a:xfrm>
            <a:off x="228600" y="6242050"/>
            <a:ext cx="428625" cy="473075"/>
          </a:xfrm>
          <a:prstGeom prst="rect">
            <a:avLst/>
          </a:prstGeom>
          <a:noFill/>
          <a:ln w="9525">
            <a:noFill/>
            <a:miter lim="800000"/>
            <a:headEnd/>
            <a:tailEnd/>
          </a:ln>
        </p:spPr>
      </p:pic>
    </p:spTree>
    <p:extLst>
      <p:ext uri="{BB962C8B-B14F-4D97-AF65-F5344CB8AC3E}">
        <p14:creationId xmlns:p14="http://schemas.microsoft.com/office/powerpoint/2010/main" val="4179291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43CE-B2F2-4E10-8847-F2E300A111D7}" type="slidenum">
              <a:rPr lang="en-US" smtClean="0"/>
              <a:t>‹#›</a:t>
            </a:fld>
            <a:endParaRPr lang="en-US"/>
          </a:p>
        </p:txBody>
      </p:sp>
    </p:spTree>
    <p:extLst>
      <p:ext uri="{BB962C8B-B14F-4D97-AF65-F5344CB8AC3E}">
        <p14:creationId xmlns:p14="http://schemas.microsoft.com/office/powerpoint/2010/main" val="2169031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143CE-B2F2-4E10-8847-F2E300A111D7}" type="slidenum">
              <a:rPr lang="en-US" smtClean="0"/>
              <a:t>‹#›</a:t>
            </a:fld>
            <a:endParaRPr lang="en-US"/>
          </a:p>
        </p:txBody>
      </p:sp>
    </p:spTree>
    <p:extLst>
      <p:ext uri="{BB962C8B-B14F-4D97-AF65-F5344CB8AC3E}">
        <p14:creationId xmlns:p14="http://schemas.microsoft.com/office/powerpoint/2010/main" val="1141060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143CE-B2F2-4E10-8847-F2E300A111D7}" type="slidenum">
              <a:rPr lang="en-US" smtClean="0"/>
              <a:t>‹#›</a:t>
            </a:fld>
            <a:endParaRPr lang="en-US"/>
          </a:p>
        </p:txBody>
      </p:sp>
    </p:spTree>
    <p:extLst>
      <p:ext uri="{BB962C8B-B14F-4D97-AF65-F5344CB8AC3E}">
        <p14:creationId xmlns:p14="http://schemas.microsoft.com/office/powerpoint/2010/main" val="82372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143CE-B2F2-4E10-8847-F2E300A111D7}" type="slidenum">
              <a:rPr lang="en-US" smtClean="0"/>
              <a:t>‹#›</a:t>
            </a:fld>
            <a:endParaRPr lang="en-US"/>
          </a:p>
        </p:txBody>
      </p:sp>
    </p:spTree>
    <p:extLst>
      <p:ext uri="{BB962C8B-B14F-4D97-AF65-F5344CB8AC3E}">
        <p14:creationId xmlns:p14="http://schemas.microsoft.com/office/powerpoint/2010/main" val="1251383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43CE-B2F2-4E10-8847-F2E300A111D7}" type="slidenum">
              <a:rPr lang="en-US" smtClean="0"/>
              <a:t>‹#›</a:t>
            </a:fld>
            <a:endParaRPr lang="en-US"/>
          </a:p>
        </p:txBody>
      </p:sp>
      <p:sp>
        <p:nvSpPr>
          <p:cNvPr id="8" name="Title 1"/>
          <p:cNvSpPr>
            <a:spLocks noGrp="1"/>
          </p:cNvSpPr>
          <p:nvPr>
            <p:ph type="title"/>
          </p:nvPr>
        </p:nvSpPr>
        <p:spPr>
          <a:xfrm>
            <a:off x="446856" y="260648"/>
            <a:ext cx="8229600" cy="56207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6198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43CE-B2F2-4E10-8847-F2E300A111D7}" type="slidenum">
              <a:rPr lang="en-US" smtClean="0"/>
              <a:t>‹#›</a:t>
            </a:fld>
            <a:endParaRPr lang="en-US"/>
          </a:p>
        </p:txBody>
      </p:sp>
    </p:spTree>
    <p:extLst>
      <p:ext uri="{BB962C8B-B14F-4D97-AF65-F5344CB8AC3E}">
        <p14:creationId xmlns:p14="http://schemas.microsoft.com/office/powerpoint/2010/main" val="341138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3" descr="H:\SciScopus Elements\Title page\SC_Top left.png"/>
          <p:cNvPicPr>
            <a:picLocks noChangeAspect="1" noChangeArrowheads="1"/>
          </p:cNvPicPr>
          <p:nvPr/>
        </p:nvPicPr>
        <p:blipFill>
          <a:blip r:embed="rId13" cstate="print"/>
          <a:srcRect/>
          <a:stretch>
            <a:fillRect/>
          </a:stretch>
        </p:blipFill>
        <p:spPr bwMode="auto">
          <a:xfrm rot="10800000">
            <a:off x="6300193" y="5711825"/>
            <a:ext cx="2813050" cy="1146175"/>
          </a:xfrm>
          <a:prstGeom prst="rect">
            <a:avLst/>
          </a:prstGeom>
          <a:noFill/>
          <a:ln w="9525">
            <a:noFill/>
            <a:miter lim="800000"/>
            <a:headEnd/>
            <a:tailEnd/>
          </a:ln>
        </p:spPr>
      </p:pic>
      <p:sp>
        <p:nvSpPr>
          <p:cNvPr id="2" name="Title Placeholder 1"/>
          <p:cNvSpPr>
            <a:spLocks noGrp="1"/>
          </p:cNvSpPr>
          <p:nvPr>
            <p:ph type="title"/>
          </p:nvPr>
        </p:nvSpPr>
        <p:spPr>
          <a:xfrm>
            <a:off x="446856" y="26064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44408" y="6448251"/>
            <a:ext cx="941982"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fld id="{6FF143CE-B2F2-4E10-8847-F2E300A111D7}" type="slidenum">
              <a:rPr lang="en-US" smtClean="0"/>
              <a:t>‹#›</a:t>
            </a:fld>
            <a:endParaRPr lang="en-US"/>
          </a:p>
        </p:txBody>
      </p:sp>
      <p:pic>
        <p:nvPicPr>
          <p:cNvPr id="16" name="Picture 2" descr="C:\Users\dyase\AppData\Local\Microsoft\Windows\Temporary Internet Files\Content.Outlook\K3Z5LGES\Scopus word Clear zone.JPG"/>
          <p:cNvPicPr>
            <a:picLocks noChangeAspect="1" noChangeArrowheads="1"/>
          </p:cNvPicPr>
          <p:nvPr/>
        </p:nvPicPr>
        <p:blipFill rotWithShape="1">
          <a:blip r:embed="rId14">
            <a:extLst>
              <a:ext uri="{28A0092B-C50C-407E-A947-70E740481C1C}">
                <a14:useLocalDpi xmlns:a14="http://schemas.microsoft.com/office/drawing/2010/main" val="0"/>
              </a:ext>
            </a:extLst>
          </a:blip>
          <a:srcRect r="54847" b="67888"/>
          <a:stretch/>
        </p:blipFill>
        <p:spPr bwMode="auto">
          <a:xfrm>
            <a:off x="7440564" y="260648"/>
            <a:ext cx="1451916" cy="58053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7308304" y="260648"/>
            <a:ext cx="0" cy="5760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pic>
        <p:nvPicPr>
          <p:cNvPr id="22" name="Picture 7" descr="ELS"/>
          <p:cNvPicPr>
            <a:picLocks noChangeAspect="1" noChangeArrowheads="1"/>
          </p:cNvPicPr>
          <p:nvPr/>
        </p:nvPicPr>
        <p:blipFill>
          <a:blip r:embed="rId15" cstate="print"/>
          <a:srcRect/>
          <a:stretch>
            <a:fillRect/>
          </a:stretch>
        </p:blipFill>
        <p:spPr bwMode="auto">
          <a:xfrm>
            <a:off x="228600" y="6242050"/>
            <a:ext cx="428625" cy="473075"/>
          </a:xfrm>
          <a:prstGeom prst="rect">
            <a:avLst/>
          </a:prstGeom>
          <a:noFill/>
          <a:ln w="9525">
            <a:noFill/>
            <a:miter lim="800000"/>
            <a:headEnd/>
            <a:tailEnd/>
          </a:ln>
        </p:spPr>
      </p:pic>
      <p:cxnSp>
        <p:nvCxnSpPr>
          <p:cNvPr id="26" name="Straight Connector 25"/>
          <p:cNvCxnSpPr/>
          <p:nvPr/>
        </p:nvCxnSpPr>
        <p:spPr>
          <a:xfrm>
            <a:off x="467544" y="836712"/>
            <a:ext cx="6840760"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686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SzPct val="9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26262"/>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2626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2626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2626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2.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ru.wikipedia.org/wiki/%D0%98%D0%BD%D0%B4%D0%B5%D0%BA%D1%81_%D1%86%D0%B8%D1%82%D0%B8%D1%80%D0%BE%D0%B2%D0%B0%D0%BD%D0%B8%D1%8F_%D0%BD%D0%B0%D1%83%D1%87%D0%BD%D1%8B%D1%85_%D1%81%D1%82%D0%B0%D1%82%D0%B5%D0%B9" TargetMode="External"/><Relationship Id="rId4" Type="http://schemas.openxmlformats.org/officeDocument/2006/relationships/hyperlink" Target="http://ru.wikipedia.org/wiki/%D0%9D%D0%B0%D1%83%D1%87%D0%BD%D0%B0%D1%8F_%D0%BF%D1%83%D0%B1%D0%BB%D0%B8%D0%BA%D0%B0%D1%86%D0%B8%D1%8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nfo.scopus.com/researchtrends/archive/RT7/08126_rt7_6.html"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trainingdesk.elsevier.com/" TargetMode="External"/><Relationship Id="rId3" Type="http://schemas.openxmlformats.org/officeDocument/2006/relationships/hyperlink" Target="http://www.elsevierscience.ru/products/scopus/" TargetMode="External"/><Relationship Id="rId7" Type="http://schemas.openxmlformats.org/officeDocument/2006/relationships/hyperlink" Target="http://www.elsevier.com/wps/find/librarianshome.librarians" TargetMode="External"/><Relationship Id="rId2" Type="http://schemas.openxmlformats.org/officeDocument/2006/relationships/hyperlink" Target="http://www.elsevierscience.ru/products/science-direct/" TargetMode="External"/><Relationship Id="rId1" Type="http://schemas.openxmlformats.org/officeDocument/2006/relationships/slideLayout" Target="../slideLayouts/slideLayout6.xml"/><Relationship Id="rId6" Type="http://schemas.openxmlformats.org/officeDocument/2006/relationships/hyperlink" Target="https://admintool.elsevier.com/admintool/userAuthentication.url" TargetMode="External"/><Relationship Id="rId5" Type="http://schemas.openxmlformats.org/officeDocument/2006/relationships/hyperlink" Target="http://usagereports.elsevier.com/asp/main.aspx" TargetMode="External"/><Relationship Id="rId4" Type="http://schemas.openxmlformats.org/officeDocument/2006/relationships/hyperlink" Target="http://www.elsevierscience.ru/products" TargetMode="External"/><Relationship Id="rId9" Type="http://schemas.openxmlformats.org/officeDocument/2006/relationships/hyperlink" Target="http://www.elsevier.com/wps/find/librariansinfo.librarians/lc_hom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nfo.sciencedirect.com/" TargetMode="External"/><Relationship Id="rId7" Type="http://schemas.openxmlformats.org/officeDocument/2006/relationships/hyperlink" Target="http://trainingdesk.elsevier.com/products/Scopus" TargetMode="External"/><Relationship Id="rId2" Type="http://schemas.openxmlformats.org/officeDocument/2006/relationships/hyperlink" Target="http://info.scopus.com/" TargetMode="External"/><Relationship Id="rId1" Type="http://schemas.openxmlformats.org/officeDocument/2006/relationships/slideLayout" Target="../slideLayouts/slideLayout2.xml"/><Relationship Id="rId6" Type="http://schemas.openxmlformats.org/officeDocument/2006/relationships/hyperlink" Target="http://trainingdesk.elsevier.com/products/ScienceDirect" TargetMode="External"/><Relationship Id="rId5" Type="http://schemas.openxmlformats.org/officeDocument/2006/relationships/hyperlink" Target="http://elsevierscience.ru/files/pdf/SciVerse_Scopus_User_Guide_RUS.pdf" TargetMode="External"/><Relationship Id="rId4" Type="http://schemas.openxmlformats.org/officeDocument/2006/relationships/hyperlink" Target="http://elsevierscience.ru/files/pdf/ScienceDirect_User_Guide_RU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hyperlink" Target="mailto:g.keskin@elsevie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sciencedirect.com/science?_ob=RedirectURL&amp;_method=gejLink&amp;_linkType=general&amp;_cdi=4886&amp;_issn=01406736&amp;_targetURL=http://www.elsevier.com/locate/issn/01406736&amp;_acct=C000000593&amp;_version=1&amp;_userid=8303832&amp;md5=0411951930bf2cbc1608bedcc4ae17bc" TargetMode="External"/><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6.jpeg"/><Relationship Id="rId16" Type="http://schemas.openxmlformats.org/officeDocument/2006/relationships/image" Target="../media/image16.jpeg"/><Relationship Id="rId20"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sciencedirect.com/science?_ob=RedirectURL&amp;_method=gejLink&amp;_linkType=general&amp;_cdi=5289&amp;_issn=00404020&amp;_targetURL=http://www.elsevier.com/locate/issn/00404020&amp;_acct=C000000593&amp;_version=1&amp;_userid=8303832&amp;md5=19f9c8cce07ec6f654e09aab2d62e64e" TargetMode="Externa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5.jpeg"/><Relationship Id="rId10" Type="http://schemas.openxmlformats.org/officeDocument/2006/relationships/hyperlink" Target="http://www.sciencedirect.com/science?_ob=HomePageURL&amp;_method=userHomePage&amp;_lg=Y&amp;_acct=C000000593&amp;_version=1&amp;_urlVersion=0&amp;_userid=8303832&amp;md5=f8b58d2aa23495dc8ad9786b2b2f8a54" TargetMode="External"/><Relationship Id="rId19" Type="http://schemas.openxmlformats.org/officeDocument/2006/relationships/image" Target="../media/image19.jpeg"/><Relationship Id="rId4" Type="http://schemas.openxmlformats.org/officeDocument/2006/relationships/hyperlink" Target="http://www.sciencedirect.com/science?_ob=RedirectURL&amp;_method=gejLink&amp;_linkType=general&amp;_cdi=7051&amp;_issn=00928674&amp;_targetURL=http://www.cell.com&amp;_acct=C000000593&amp;_version=1&amp;_userid=8303832&amp;md5=da1c1a99039c471feb2bd41cedb43f74" TargetMode="External"/><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hyperlink" Target="http://www.cell.com/" TargetMode="External"/><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www.elsevier.com/wps/find/bookdescription.cws_home/675492/description" TargetMode="External"/><Relationship Id="rId5" Type="http://schemas.openxmlformats.org/officeDocument/2006/relationships/hyperlink" Target="http://www.elsevier.com/locate/issn/01406736" TargetMode="External"/><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www.elsevier.com/wps/find/bookdescription.cws_home/673248/descrip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757808" y="1600200"/>
            <a:ext cx="7772400" cy="2971800"/>
          </a:xfrm>
        </p:spPr>
        <p:txBody>
          <a:bodyPr>
            <a:noAutofit/>
          </a:bodyPr>
          <a:lstStyle/>
          <a:p>
            <a:pPr>
              <a:defRPr/>
            </a:pPr>
            <a:r>
              <a:rPr lang="ru-RU" sz="2000" dirty="0" smtClean="0"/>
              <a:t>Как полнотекстовые и </a:t>
            </a:r>
            <a:r>
              <a:rPr lang="ru-RU" sz="2000" dirty="0" smtClean="0"/>
              <a:t>реферативные </a:t>
            </a:r>
            <a:r>
              <a:rPr lang="ru-RU" sz="2000" dirty="0" smtClean="0"/>
              <a:t>аналитические базы данных улучшают работу исследователей и библиотекарей</a:t>
            </a:r>
            <a:br>
              <a:rPr lang="ru-RU" sz="2000" dirty="0" smtClean="0"/>
            </a:br>
            <a:r>
              <a:rPr lang="en-US" sz="2000" dirty="0" smtClean="0"/>
              <a:t/>
            </a:r>
            <a:br>
              <a:rPr lang="en-US" sz="2000" dirty="0" smtClean="0"/>
            </a:br>
            <a:r>
              <a:rPr lang="en-US" sz="2000" dirty="0" smtClean="0"/>
              <a:t>How </a:t>
            </a:r>
            <a:r>
              <a:rPr lang="en-US" sz="2000" dirty="0"/>
              <a:t>full text article databases and abstract </a:t>
            </a:r>
            <a:r>
              <a:rPr lang="en-US" sz="2000" dirty="0" smtClean="0"/>
              <a:t>&amp; </a:t>
            </a:r>
            <a:r>
              <a:rPr lang="en-US" sz="2000" dirty="0"/>
              <a:t>citation databases help researchers and librarians</a:t>
            </a:r>
            <a:r>
              <a:rPr lang="en-US" sz="2400" dirty="0">
                <a:latin typeface="+mj-lt"/>
              </a:rPr>
              <a:t/>
            </a:r>
            <a:br>
              <a:rPr lang="en-US" sz="2400" dirty="0">
                <a:latin typeface="+mj-lt"/>
              </a:rPr>
            </a:br>
            <a:endParaRPr lang="en-GB" sz="2400" dirty="0" smtClean="0">
              <a:latin typeface="+mj-lt"/>
            </a:endParaRPr>
          </a:p>
        </p:txBody>
      </p:sp>
      <p:pic>
        <p:nvPicPr>
          <p:cNvPr id="8" name="3 Resim" descr="http://www.elsevier.com/framework_newsroom/images/Elsevierlogo360.jpg"/>
          <p:cNvPicPr>
            <a:picLocks noChangeAspect="1"/>
          </p:cNvPicPr>
          <p:nvPr/>
        </p:nvPicPr>
        <p:blipFill>
          <a:blip r:embed="rId2" cstate="print"/>
          <a:srcRect/>
          <a:stretch>
            <a:fillRect/>
          </a:stretch>
        </p:blipFill>
        <p:spPr bwMode="auto">
          <a:xfrm>
            <a:off x="3707904" y="0"/>
            <a:ext cx="1872208" cy="1928781"/>
          </a:xfrm>
          <a:prstGeom prst="rect">
            <a:avLst/>
          </a:prstGeom>
          <a:noFill/>
          <a:ln w="9525">
            <a:noFill/>
            <a:miter lim="800000"/>
            <a:headEnd/>
            <a:tailEnd/>
          </a:ln>
        </p:spPr>
      </p:pic>
      <p:sp>
        <p:nvSpPr>
          <p:cNvPr id="9" name="Subtitle 1"/>
          <p:cNvSpPr>
            <a:spLocks noGrp="1"/>
          </p:cNvSpPr>
          <p:nvPr>
            <p:ph type="subTitle" idx="1"/>
          </p:nvPr>
        </p:nvSpPr>
        <p:spPr>
          <a:xfrm>
            <a:off x="507504" y="4572000"/>
            <a:ext cx="6400800" cy="1752600"/>
          </a:xfrm>
        </p:spPr>
        <p:txBody>
          <a:bodyPr>
            <a:normAutofit/>
          </a:bodyPr>
          <a:lstStyle/>
          <a:p>
            <a:r>
              <a:rPr lang="en-US" sz="1800" b="1" dirty="0" smtClean="0"/>
              <a:t>YILDIZ KYDYRALIEVA</a:t>
            </a:r>
            <a:endParaRPr lang="en-US" sz="1800" b="1" dirty="0"/>
          </a:p>
          <a:p>
            <a:r>
              <a:rPr lang="en-US" sz="1800" dirty="0"/>
              <a:t>ELSEVIER BV</a:t>
            </a:r>
          </a:p>
          <a:p>
            <a:r>
              <a:rPr lang="en-US" sz="1800" dirty="0" smtClean="0"/>
              <a:t>ACCOUNT MANAGER</a:t>
            </a:r>
            <a:endParaRPr lang="en-US" sz="1800" dirty="0"/>
          </a:p>
          <a:p>
            <a:r>
              <a:rPr lang="en-US" sz="1800" dirty="0" smtClean="0"/>
              <a:t>TURKEY AND CENTRAL ASIA</a:t>
            </a:r>
            <a:endParaRPr lang="en-US" sz="1800" dirty="0"/>
          </a:p>
        </p:txBody>
      </p:sp>
    </p:spTree>
    <p:extLst>
      <p:ext uri="{BB962C8B-B14F-4D97-AF65-F5344CB8AC3E}">
        <p14:creationId xmlns:p14="http://schemas.microsoft.com/office/powerpoint/2010/main" val="17568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5237"/>
            <a:ext cx="8229600" cy="4525963"/>
          </a:xfrm>
        </p:spPr>
        <p:txBody>
          <a:bodyPr>
            <a:normAutofit fontScale="70000" lnSpcReduction="20000"/>
          </a:bodyPr>
          <a:lstStyle/>
          <a:p>
            <a:endParaRPr lang="ru-RU" b="1" dirty="0" smtClean="0"/>
          </a:p>
          <a:p>
            <a:r>
              <a:rPr lang="ru-RU" b="1" dirty="0"/>
              <a:t>Крупнейшая </a:t>
            </a:r>
            <a:r>
              <a:rPr lang="ru-RU" b="1" dirty="0" smtClean="0"/>
              <a:t>в мире база </a:t>
            </a:r>
            <a:r>
              <a:rPr lang="ru-RU" b="1" dirty="0"/>
              <a:t>данных </a:t>
            </a:r>
            <a:r>
              <a:rPr lang="ru-RU" b="1" dirty="0" smtClean="0"/>
              <a:t>Рефератов </a:t>
            </a:r>
            <a:r>
              <a:rPr lang="ru-RU" b="1" dirty="0"/>
              <a:t>и </a:t>
            </a:r>
            <a:r>
              <a:rPr lang="ru-RU" b="1" dirty="0" smtClean="0"/>
              <a:t>Цитирования</a:t>
            </a:r>
          </a:p>
          <a:p>
            <a:r>
              <a:rPr lang="ru-RU" b="1" dirty="0" smtClean="0"/>
              <a:t> </a:t>
            </a:r>
            <a:r>
              <a:rPr lang="en-GB" i="1" dirty="0" smtClean="0"/>
              <a:t>Scopus</a:t>
            </a:r>
            <a:r>
              <a:rPr lang="ru-RU" dirty="0" smtClean="0"/>
              <a:t> </a:t>
            </a:r>
            <a:r>
              <a:rPr lang="ru-RU" dirty="0"/>
              <a:t>– самая содержательная база данных в области научно-технической и медицинской информации в мире. </a:t>
            </a:r>
            <a:r>
              <a:rPr lang="en-GB" i="1" dirty="0"/>
              <a:t>Scopus</a:t>
            </a:r>
            <a:r>
              <a:rPr lang="ru-RU" dirty="0"/>
              <a:t> была разработана издательством «Эльзевир» (</a:t>
            </a:r>
            <a:r>
              <a:rPr lang="en-GB" dirty="0"/>
              <a:t>Elsevier</a:t>
            </a:r>
            <a:r>
              <a:rPr lang="ru-RU" dirty="0"/>
              <a:t>) в сотрудничестве с 21 исследовательским институтом и 300 ведущими учеными из разных стран мира. Ежедневно обновляющаяся база данных </a:t>
            </a:r>
            <a:r>
              <a:rPr lang="en-GB" i="1" dirty="0"/>
              <a:t>Scopus</a:t>
            </a:r>
            <a:r>
              <a:rPr lang="ru-RU" dirty="0"/>
              <a:t> охватывает более 20 тысяч научных журналов, от 5000 крупнейших научных издательств, 50 миллионов рефератов научных статей, и позволяет пользователям быть в курсе самой актуальной научной информации. Ведь некоторые рефераты появляются в базе данных до выхода печатной версии.</a:t>
            </a:r>
            <a:endParaRPr lang="en-US" dirty="0"/>
          </a:p>
          <a:p>
            <a:pPr marL="0" indent="0">
              <a:buNone/>
            </a:pPr>
            <a:r>
              <a:rPr lang="ru-RU" dirty="0"/>
              <a:t>  </a:t>
            </a:r>
            <a:endParaRPr lang="en-US" dirty="0"/>
          </a:p>
          <a:p>
            <a:r>
              <a:rPr lang="ru-RU" dirty="0"/>
              <a:t>Пользователи </a:t>
            </a:r>
            <a:r>
              <a:rPr lang="en-GB" i="1" dirty="0"/>
              <a:t>Scopus </a:t>
            </a:r>
            <a:r>
              <a:rPr lang="ru-RU" dirty="0"/>
              <a:t>могут ознакомиться с патентами, материалами научно-технических конференций, а также оценить качество научной работы, научной деятельности отдельного автора или института, сравнить журналы, основываясь на цитировании научных работ и анализе авторских профилей, и профилей организаций</a:t>
            </a:r>
            <a:endParaRPr lang="en-US" dirty="0"/>
          </a:p>
          <a:p>
            <a:endParaRPr lang="ru-RU" b="1" dirty="0" smtClean="0"/>
          </a:p>
          <a:p>
            <a:pPr marL="0" indent="0">
              <a:buNone/>
            </a:pPr>
            <a:endParaRPr lang="en-US" b="1" dirty="0"/>
          </a:p>
          <a:p>
            <a:endParaRPr lang="en-US" dirty="0"/>
          </a:p>
        </p:txBody>
      </p:sp>
      <p:sp>
        <p:nvSpPr>
          <p:cNvPr id="3" name="Title 2"/>
          <p:cNvSpPr>
            <a:spLocks noGrp="1"/>
          </p:cNvSpPr>
          <p:nvPr>
            <p:ph type="title"/>
          </p:nvPr>
        </p:nvSpPr>
        <p:spPr/>
        <p:txBody>
          <a:bodyPr/>
          <a:lstStyle/>
          <a:p>
            <a:r>
              <a:rPr lang="ru-RU" b="1" dirty="0" smtClean="0"/>
              <a:t>Что такое</a:t>
            </a:r>
            <a:r>
              <a:rPr lang="en-US" b="1" dirty="0" smtClean="0"/>
              <a:t> Scopus?</a:t>
            </a:r>
            <a:endParaRPr lang="en-US" b="1" dirty="0"/>
          </a:p>
        </p:txBody>
      </p:sp>
    </p:spTree>
    <p:extLst>
      <p:ext uri="{BB962C8B-B14F-4D97-AF65-F5344CB8AC3E}">
        <p14:creationId xmlns:p14="http://schemas.microsoft.com/office/powerpoint/2010/main" val="3402315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txBox="1">
            <a:spLocks noGrp="1"/>
          </p:cNvSpPr>
          <p:nvPr>
            <p:ph type="title"/>
          </p:nvPr>
        </p:nvSpPr>
        <p:spPr>
          <a:xfrm>
            <a:off x="1042988" y="188913"/>
            <a:ext cx="6481762" cy="649287"/>
          </a:xfrm>
        </p:spPr>
        <p:txBody>
          <a:bodyPr/>
          <a:lstStyle/>
          <a:p>
            <a:pPr algn="ctr">
              <a:defRPr/>
            </a:pPr>
            <a:r>
              <a:rPr lang="ru-RU" dirty="0" smtClean="0">
                <a:solidFill>
                  <a:srgbClr val="FFC000"/>
                </a:solidFill>
                <a:effectLst>
                  <a:outerShdw blurRad="38100" dist="38100" dir="2700000" algn="tl">
                    <a:srgbClr val="000000">
                      <a:alpha val="43137"/>
                    </a:srgbClr>
                  </a:outerShdw>
                </a:effectLst>
              </a:rPr>
              <a:t>СОДЕРЖАНИЕ </a:t>
            </a:r>
            <a:r>
              <a:rPr lang="en-US" dirty="0" smtClean="0">
                <a:solidFill>
                  <a:srgbClr val="FFC000"/>
                </a:solidFill>
                <a:effectLst>
                  <a:outerShdw blurRad="38100" dist="38100" dir="2700000" algn="tl">
                    <a:srgbClr val="000000">
                      <a:alpha val="43137"/>
                    </a:srgbClr>
                  </a:outerShdw>
                </a:effectLst>
              </a:rPr>
              <a:t>SCOPUS</a:t>
            </a:r>
            <a:endParaRPr lang="tr-TR"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35843" name="2 İçerik Yer Tutucusu"/>
          <p:cNvSpPr txBox="1">
            <a:spLocks noGrp="1"/>
          </p:cNvSpPr>
          <p:nvPr>
            <p:ph idx="1"/>
          </p:nvPr>
        </p:nvSpPr>
        <p:spPr>
          <a:xfrm>
            <a:off x="684213" y="1125538"/>
            <a:ext cx="8229600" cy="5399087"/>
          </a:xfrm>
        </p:spPr>
        <p:txBody>
          <a:bodyPr>
            <a:normAutofit lnSpcReduction="10000"/>
          </a:bodyPr>
          <a:lstStyle/>
          <a:p>
            <a:pPr algn="ctr">
              <a:buNone/>
            </a:pPr>
            <a:r>
              <a:rPr lang="ru-RU" sz="2400" dirty="0"/>
              <a:t>Широчайший источник для </a:t>
            </a:r>
            <a:r>
              <a:rPr lang="ru-RU" sz="2400" dirty="0" smtClean="0"/>
              <a:t>научных ответов</a:t>
            </a:r>
            <a:endParaRPr lang="en-GB" sz="2400" b="1" dirty="0" smtClean="0">
              <a:solidFill>
                <a:srgbClr val="FF0000"/>
              </a:solidFill>
              <a:latin typeface="Calibri" pitchFamily="34" charset="0"/>
              <a:cs typeface="Arial" charset="0"/>
            </a:endParaRPr>
          </a:p>
          <a:p>
            <a:pPr eaLnBrk="1" hangingPunct="1">
              <a:buFont typeface="Arial" charset="0"/>
              <a:buNone/>
            </a:pPr>
            <a:r>
              <a:rPr sz="1800" dirty="0" smtClean="0">
                <a:latin typeface="Arial" charset="0"/>
                <a:cs typeface="Arial" charset="0"/>
              </a:rPr>
              <a:t> </a:t>
            </a:r>
            <a:r>
              <a:rPr lang="tr-TR" sz="1800" dirty="0" smtClean="0">
                <a:latin typeface="Arial" charset="0"/>
                <a:cs typeface="Arial" charset="0"/>
              </a:rPr>
              <a:t/>
            </a:r>
            <a:br>
              <a:rPr lang="tr-TR" sz="1800" dirty="0" smtClean="0">
                <a:latin typeface="Arial" charset="0"/>
                <a:cs typeface="Arial" charset="0"/>
              </a:rPr>
            </a:br>
            <a:r>
              <a:rPr lang="tr-TR" sz="1800" dirty="0" smtClean="0">
                <a:latin typeface="Arial" charset="0"/>
                <a:cs typeface="Arial" charset="0"/>
              </a:rPr>
              <a:t> </a:t>
            </a:r>
            <a:br>
              <a:rPr lang="tr-TR" sz="1800" dirty="0" smtClean="0">
                <a:latin typeface="Arial" charset="0"/>
                <a:cs typeface="Arial" charset="0"/>
              </a:rPr>
            </a:br>
            <a:r>
              <a:rPr lang="ru-RU" sz="1800" b="1" dirty="0" smtClean="0">
                <a:solidFill>
                  <a:srgbClr val="FF0000"/>
                </a:solidFill>
                <a:latin typeface="Arial" charset="0"/>
                <a:cs typeface="Arial" charset="0"/>
              </a:rPr>
              <a:t>Индексирует более чем </a:t>
            </a:r>
            <a:r>
              <a:rPr lang="tr-TR" sz="1800" b="1" dirty="0" smtClean="0">
                <a:solidFill>
                  <a:srgbClr val="FF0000"/>
                </a:solidFill>
                <a:latin typeface="Arial" charset="0"/>
                <a:cs typeface="Arial" charset="0"/>
              </a:rPr>
              <a:t> </a:t>
            </a:r>
            <a:r>
              <a:rPr lang="en-GB" sz="1800" b="1" dirty="0" smtClean="0">
                <a:solidFill>
                  <a:srgbClr val="FF0000"/>
                </a:solidFill>
                <a:latin typeface="Arial" charset="0"/>
                <a:cs typeface="Arial" charset="0"/>
              </a:rPr>
              <a:t>20</a:t>
            </a:r>
            <a:r>
              <a:rPr lang="tr-TR" sz="1800" b="1" dirty="0" smtClean="0">
                <a:solidFill>
                  <a:srgbClr val="FF0000"/>
                </a:solidFill>
                <a:latin typeface="Arial" charset="0"/>
                <a:cs typeface="Arial" charset="0"/>
              </a:rPr>
              <a:t>,</a:t>
            </a:r>
            <a:r>
              <a:rPr lang="en-GB" sz="1800" b="1" dirty="0" smtClean="0">
                <a:solidFill>
                  <a:srgbClr val="FF0000"/>
                </a:solidFill>
                <a:latin typeface="Arial" charset="0"/>
                <a:cs typeface="Arial" charset="0"/>
              </a:rPr>
              <a:t>5</a:t>
            </a:r>
            <a:r>
              <a:rPr lang="tr-TR" sz="1800" b="1" dirty="0" smtClean="0">
                <a:solidFill>
                  <a:srgbClr val="FF0000"/>
                </a:solidFill>
                <a:latin typeface="Arial" charset="0"/>
                <a:cs typeface="Arial" charset="0"/>
              </a:rPr>
              <a:t>00 </a:t>
            </a:r>
            <a:r>
              <a:rPr lang="ru-RU" sz="1800" b="1" dirty="0" smtClean="0">
                <a:solidFill>
                  <a:srgbClr val="FF0000"/>
                </a:solidFill>
                <a:latin typeface="Arial" charset="0"/>
                <a:cs typeface="Arial" charset="0"/>
              </a:rPr>
              <a:t>названий</a:t>
            </a:r>
            <a:r>
              <a:rPr lang="tr-TR" sz="1800" dirty="0" smtClean="0">
                <a:solidFill>
                  <a:srgbClr val="FF0000"/>
                </a:solidFill>
                <a:latin typeface="Arial" charset="0"/>
                <a:cs typeface="Arial" charset="0"/>
              </a:rPr>
              <a:t>:</a:t>
            </a:r>
          </a:p>
          <a:p>
            <a:pPr eaLnBrk="1" hangingPunct="1"/>
            <a:r>
              <a:rPr lang="en-GB" sz="1800" dirty="0" smtClean="0">
                <a:latin typeface="Arial" charset="0"/>
                <a:cs typeface="Arial" charset="0"/>
              </a:rPr>
              <a:t>20</a:t>
            </a:r>
            <a:r>
              <a:rPr lang="tr-TR" sz="1800" dirty="0" smtClean="0">
                <a:latin typeface="Arial" charset="0"/>
                <a:cs typeface="Arial" charset="0"/>
              </a:rPr>
              <a:t>,</a:t>
            </a:r>
            <a:r>
              <a:rPr lang="en-GB" sz="1800" dirty="0" smtClean="0">
                <a:latin typeface="Arial" charset="0"/>
                <a:cs typeface="Arial" charset="0"/>
              </a:rPr>
              <a:t>5</a:t>
            </a:r>
            <a:r>
              <a:rPr lang="tr-TR" sz="1800" dirty="0" smtClean="0">
                <a:latin typeface="Arial" charset="0"/>
                <a:cs typeface="Arial" charset="0"/>
              </a:rPr>
              <a:t>00 </a:t>
            </a:r>
            <a:r>
              <a:rPr lang="ru-RU" sz="1800" dirty="0" smtClean="0">
                <a:latin typeface="Arial" charset="0"/>
                <a:cs typeface="Arial" charset="0"/>
              </a:rPr>
              <a:t> рецензируемых журналов</a:t>
            </a:r>
            <a:r>
              <a:rPr lang="tr-TR" sz="1800" dirty="0" smtClean="0">
                <a:latin typeface="Arial" charset="0"/>
                <a:cs typeface="Arial" charset="0"/>
              </a:rPr>
              <a:t> (</a:t>
            </a:r>
            <a:r>
              <a:rPr lang="ru-RU" sz="1800" dirty="0" smtClean="0">
                <a:latin typeface="Arial" charset="0"/>
                <a:cs typeface="Arial" charset="0"/>
              </a:rPr>
              <a:t>включая </a:t>
            </a:r>
            <a:r>
              <a:rPr lang="tr-TR" sz="1800" dirty="0" smtClean="0">
                <a:latin typeface="Arial" charset="0"/>
                <a:cs typeface="Arial" charset="0"/>
              </a:rPr>
              <a:t>1,200 </a:t>
            </a:r>
            <a:r>
              <a:rPr lang="ru-RU" sz="1800" dirty="0" smtClean="0">
                <a:latin typeface="Arial" charset="0"/>
                <a:cs typeface="Arial" charset="0"/>
              </a:rPr>
              <a:t>Журналов </a:t>
            </a:r>
            <a:r>
              <a:rPr lang="tr-TR" sz="1800" dirty="0" smtClean="0">
                <a:latin typeface="Arial" charset="0"/>
                <a:cs typeface="Arial" charset="0"/>
              </a:rPr>
              <a:t>Open Access ).</a:t>
            </a:r>
          </a:p>
          <a:p>
            <a:pPr eaLnBrk="1" hangingPunct="1"/>
            <a:r>
              <a:rPr lang="tr-TR" sz="1800" dirty="0" smtClean="0">
                <a:latin typeface="Arial" charset="0"/>
                <a:cs typeface="Arial" charset="0"/>
              </a:rPr>
              <a:t>600 </a:t>
            </a:r>
            <a:r>
              <a:rPr lang="ru-RU" sz="1800" dirty="0" smtClean="0">
                <a:latin typeface="Arial" charset="0"/>
                <a:cs typeface="Arial" charset="0"/>
              </a:rPr>
              <a:t>торговые публикации</a:t>
            </a:r>
            <a:r>
              <a:rPr lang="tr-TR" sz="1800" dirty="0" smtClean="0">
                <a:latin typeface="Arial" charset="0"/>
                <a:cs typeface="Arial" charset="0"/>
              </a:rPr>
              <a:t>.</a:t>
            </a:r>
          </a:p>
          <a:p>
            <a:pPr eaLnBrk="1" hangingPunct="1"/>
            <a:r>
              <a:rPr lang="tr-TR" sz="1800" dirty="0" smtClean="0">
                <a:latin typeface="Arial" charset="0"/>
                <a:cs typeface="Arial" charset="0"/>
              </a:rPr>
              <a:t>3</a:t>
            </a:r>
            <a:r>
              <a:rPr lang="en-GB" sz="1800" dirty="0" smtClean="0">
                <a:latin typeface="Arial" charset="0"/>
                <a:cs typeface="Arial" charset="0"/>
              </a:rPr>
              <a:t>6</a:t>
            </a:r>
            <a:r>
              <a:rPr lang="tr-TR" sz="1800" dirty="0" smtClean="0">
                <a:latin typeface="Arial" charset="0"/>
                <a:cs typeface="Arial" charset="0"/>
              </a:rPr>
              <a:t>0 </a:t>
            </a:r>
            <a:r>
              <a:rPr lang="ru-RU" sz="1800" dirty="0" smtClean="0">
                <a:latin typeface="Arial" charset="0"/>
                <a:cs typeface="Arial" charset="0"/>
              </a:rPr>
              <a:t>книжных серий</a:t>
            </a:r>
            <a:endParaRPr lang="tr-TR" sz="1800" dirty="0" smtClean="0">
              <a:latin typeface="Arial" charset="0"/>
              <a:cs typeface="Arial" charset="0"/>
            </a:endParaRPr>
          </a:p>
          <a:p>
            <a:pPr eaLnBrk="1" hangingPunct="1"/>
            <a:r>
              <a:rPr lang="en-GB" sz="1800" b="1" dirty="0" smtClean="0">
                <a:solidFill>
                  <a:srgbClr val="FF0000"/>
                </a:solidFill>
                <a:latin typeface="Arial" charset="0"/>
                <a:cs typeface="Arial" charset="0"/>
              </a:rPr>
              <a:t>5</a:t>
            </a:r>
            <a:r>
              <a:rPr lang="tr-TR" sz="1800" b="1" dirty="0" smtClean="0">
                <a:solidFill>
                  <a:srgbClr val="FF0000"/>
                </a:solidFill>
                <a:latin typeface="Arial" charset="0"/>
                <a:cs typeface="Arial" charset="0"/>
              </a:rPr>
              <a:t>.</a:t>
            </a:r>
            <a:r>
              <a:rPr lang="en-GB" sz="1800" b="1" dirty="0" smtClean="0">
                <a:solidFill>
                  <a:srgbClr val="FF0000"/>
                </a:solidFill>
                <a:latin typeface="Arial" charset="0"/>
                <a:cs typeface="Arial" charset="0"/>
              </a:rPr>
              <a:t>3</a:t>
            </a:r>
            <a:r>
              <a:rPr lang="tr-TR" sz="1800" b="1" dirty="0" smtClean="0">
                <a:solidFill>
                  <a:srgbClr val="FF0000"/>
                </a:solidFill>
                <a:latin typeface="Arial" charset="0"/>
                <a:cs typeface="Arial" charset="0"/>
              </a:rPr>
              <a:t> </a:t>
            </a:r>
            <a:r>
              <a:rPr lang="ru-RU" sz="1800" b="1" dirty="0" smtClean="0">
                <a:solidFill>
                  <a:srgbClr val="FF0000"/>
                </a:solidFill>
                <a:latin typeface="Arial" charset="0"/>
                <a:cs typeface="Arial" charset="0"/>
              </a:rPr>
              <a:t>миллионов </a:t>
            </a:r>
            <a:r>
              <a:rPr lang="ru-RU" sz="1800" dirty="0" smtClean="0">
                <a:solidFill>
                  <a:schemeClr val="tx1"/>
                </a:solidFill>
                <a:latin typeface="Arial" charset="0"/>
                <a:cs typeface="Arial" charset="0"/>
              </a:rPr>
              <a:t>докладов с конференций и журналов</a:t>
            </a:r>
            <a:r>
              <a:rPr lang="tr-TR" sz="1800" dirty="0" smtClean="0">
                <a:solidFill>
                  <a:schemeClr val="tx1"/>
                </a:solidFill>
                <a:latin typeface="Arial" charset="0"/>
                <a:cs typeface="Arial" charset="0"/>
              </a:rPr>
              <a:t>.</a:t>
            </a:r>
          </a:p>
          <a:p>
            <a:pPr eaLnBrk="1" hangingPunct="1"/>
            <a:r>
              <a:rPr lang="tr-TR" sz="1800" b="1" dirty="0" smtClean="0">
                <a:solidFill>
                  <a:srgbClr val="FF0000"/>
                </a:solidFill>
                <a:latin typeface="Arial" charset="0"/>
                <a:cs typeface="Arial" charset="0"/>
              </a:rPr>
              <a:t>4</a:t>
            </a:r>
            <a:r>
              <a:rPr lang="en-GB" sz="1800" b="1" dirty="0" smtClean="0">
                <a:solidFill>
                  <a:srgbClr val="FF0000"/>
                </a:solidFill>
                <a:latin typeface="Arial" charset="0"/>
                <a:cs typeface="Arial" charset="0"/>
              </a:rPr>
              <a:t>9</a:t>
            </a:r>
            <a:r>
              <a:rPr lang="tr-TR" sz="1800" b="1" dirty="0" smtClean="0">
                <a:solidFill>
                  <a:srgbClr val="FF0000"/>
                </a:solidFill>
                <a:latin typeface="Arial" charset="0"/>
                <a:cs typeface="Arial" charset="0"/>
              </a:rPr>
              <a:t> </a:t>
            </a:r>
            <a:r>
              <a:rPr lang="ru-RU" sz="1800" b="1" dirty="0" smtClean="0">
                <a:solidFill>
                  <a:srgbClr val="FF0000"/>
                </a:solidFill>
                <a:latin typeface="Arial" charset="0"/>
                <a:cs typeface="Arial" charset="0"/>
              </a:rPr>
              <a:t>миллионов записей</a:t>
            </a:r>
            <a:r>
              <a:rPr lang="tr-TR" sz="1800" b="1" dirty="0" smtClean="0">
                <a:solidFill>
                  <a:srgbClr val="FF0000"/>
                </a:solidFill>
                <a:latin typeface="Arial" charset="0"/>
                <a:cs typeface="Arial" charset="0"/>
              </a:rPr>
              <a:t>:</a:t>
            </a:r>
          </a:p>
          <a:p>
            <a:pPr eaLnBrk="1" hangingPunct="1"/>
            <a:r>
              <a:rPr lang="tr-TR" sz="1800" dirty="0" smtClean="0">
                <a:latin typeface="Arial" charset="0"/>
                <a:cs typeface="Arial" charset="0"/>
              </a:rPr>
              <a:t>22 </a:t>
            </a:r>
            <a:r>
              <a:rPr lang="ru-RU" sz="1800" dirty="0" smtClean="0">
                <a:latin typeface="Arial" charset="0"/>
                <a:cs typeface="Arial" charset="0"/>
              </a:rPr>
              <a:t>миллилнов записей с сылками с</a:t>
            </a:r>
            <a:r>
              <a:rPr lang="tr-TR" sz="1800" dirty="0" smtClean="0">
                <a:latin typeface="Arial" charset="0"/>
                <a:cs typeface="Arial" charset="0"/>
              </a:rPr>
              <a:t>  1996 (</a:t>
            </a:r>
            <a:r>
              <a:rPr lang="ru-RU" sz="1800" dirty="0" smtClean="0">
                <a:latin typeface="Arial" charset="0"/>
                <a:cs typeface="Arial" charset="0"/>
              </a:rPr>
              <a:t>из которых </a:t>
            </a:r>
            <a:r>
              <a:rPr lang="tr-TR" sz="1800" dirty="0" smtClean="0">
                <a:latin typeface="Arial" charset="0"/>
                <a:cs typeface="Arial" charset="0"/>
              </a:rPr>
              <a:t> 78%</a:t>
            </a:r>
            <a:r>
              <a:rPr lang="ru-RU" sz="1800" dirty="0" smtClean="0">
                <a:latin typeface="Arial" charset="0"/>
                <a:cs typeface="Arial" charset="0"/>
              </a:rPr>
              <a:t> включают </a:t>
            </a:r>
            <a:r>
              <a:rPr lang="tr-TR" sz="1800" dirty="0" smtClean="0">
                <a:latin typeface="Arial" charset="0"/>
                <a:cs typeface="Arial" charset="0"/>
              </a:rPr>
              <a:t> </a:t>
            </a:r>
            <a:r>
              <a:rPr lang="ru-RU" sz="1800" dirty="0" smtClean="0">
                <a:latin typeface="Arial" charset="0"/>
                <a:cs typeface="Arial" charset="0"/>
              </a:rPr>
              <a:t>пристатейную литературу</a:t>
            </a:r>
            <a:r>
              <a:rPr lang="tr-TR" sz="1800" dirty="0" smtClean="0">
                <a:latin typeface="Arial" charset="0"/>
                <a:cs typeface="Arial" charset="0"/>
              </a:rPr>
              <a:t>).</a:t>
            </a:r>
          </a:p>
          <a:p>
            <a:pPr eaLnBrk="1" hangingPunct="1"/>
            <a:r>
              <a:rPr lang="tr-TR" sz="1800" dirty="0" smtClean="0">
                <a:latin typeface="Arial" charset="0"/>
                <a:cs typeface="Arial" charset="0"/>
              </a:rPr>
              <a:t>20.5 </a:t>
            </a:r>
            <a:r>
              <a:rPr lang="ru-RU" sz="1800" dirty="0" smtClean="0">
                <a:latin typeface="Arial" charset="0"/>
                <a:cs typeface="Arial" charset="0"/>
              </a:rPr>
              <a:t>миллионов записей с</a:t>
            </a:r>
            <a:r>
              <a:rPr lang="tr-TR" sz="1800" dirty="0" smtClean="0">
                <a:latin typeface="Arial" charset="0"/>
                <a:cs typeface="Arial" charset="0"/>
              </a:rPr>
              <a:t>1996 </a:t>
            </a:r>
            <a:r>
              <a:rPr lang="ru-RU" sz="1800" dirty="0" smtClean="0">
                <a:latin typeface="Arial" charset="0"/>
                <a:cs typeface="Arial" charset="0"/>
              </a:rPr>
              <a:t>до</a:t>
            </a:r>
            <a:r>
              <a:rPr lang="tr-TR" sz="1800" dirty="0" smtClean="0">
                <a:latin typeface="Arial" charset="0"/>
                <a:cs typeface="Arial" charset="0"/>
              </a:rPr>
              <a:t> 1823</a:t>
            </a:r>
            <a:r>
              <a:rPr lang="ru-RU" sz="1800" dirty="0" smtClean="0">
                <a:latin typeface="Arial" charset="0"/>
                <a:cs typeface="Arial" charset="0"/>
              </a:rPr>
              <a:t> г</a:t>
            </a:r>
            <a:r>
              <a:rPr lang="tr-TR" sz="1800" dirty="0" smtClean="0">
                <a:latin typeface="Arial" charset="0"/>
                <a:cs typeface="Arial" charset="0"/>
              </a:rPr>
              <a:t>.</a:t>
            </a:r>
          </a:p>
          <a:p>
            <a:pPr eaLnBrk="1" hangingPunct="1"/>
            <a:r>
              <a:rPr lang="tr-TR" sz="1800" b="1" dirty="0" smtClean="0">
                <a:solidFill>
                  <a:srgbClr val="FF0000"/>
                </a:solidFill>
                <a:latin typeface="Arial" charset="0"/>
                <a:cs typeface="Arial" charset="0"/>
              </a:rPr>
              <a:t>359</a:t>
            </a:r>
            <a:r>
              <a:rPr lang="ru-RU" sz="1800" b="1" dirty="0" smtClean="0">
                <a:solidFill>
                  <a:srgbClr val="FF0000"/>
                </a:solidFill>
                <a:latin typeface="Arial" charset="0"/>
                <a:cs typeface="Arial" charset="0"/>
              </a:rPr>
              <a:t>миллионов научных веб-страниц индексируемых через</a:t>
            </a:r>
            <a:r>
              <a:rPr lang="tr-TR" sz="1800" b="1" dirty="0" smtClean="0">
                <a:solidFill>
                  <a:srgbClr val="FF0000"/>
                </a:solidFill>
                <a:latin typeface="Arial" charset="0"/>
                <a:cs typeface="Arial" charset="0"/>
              </a:rPr>
              <a:t> Scirus</a:t>
            </a:r>
            <a:r>
              <a:rPr lang="tr-TR" sz="1800" b="1" dirty="0" smtClean="0">
                <a:latin typeface="Arial" charset="0"/>
                <a:cs typeface="Arial" charset="0"/>
              </a:rPr>
              <a:t>.</a:t>
            </a:r>
            <a:endParaRPr sz="1800" b="1" dirty="0" smtClean="0">
              <a:latin typeface="Arial" charset="0"/>
              <a:cs typeface="Arial" charset="0"/>
            </a:endParaRPr>
          </a:p>
          <a:p>
            <a:pPr eaLnBrk="1" hangingPunct="1"/>
            <a:r>
              <a:rPr lang="tr-TR" sz="1800" b="1" dirty="0" smtClean="0">
                <a:solidFill>
                  <a:srgbClr val="FF0000"/>
                </a:solidFill>
                <a:latin typeface="Arial" charset="0"/>
                <a:cs typeface="Arial" charset="0"/>
              </a:rPr>
              <a:t>24 </a:t>
            </a:r>
            <a:r>
              <a:rPr lang="ru-RU" sz="1800" b="1" dirty="0" smtClean="0">
                <a:solidFill>
                  <a:srgbClr val="FF0000"/>
                </a:solidFill>
                <a:latin typeface="Arial" charset="0"/>
                <a:cs typeface="Arial" charset="0"/>
              </a:rPr>
              <a:t>миллионов патентных записей от пяти патентных офисов</a:t>
            </a:r>
            <a:r>
              <a:rPr lang="tr-TR" dirty="0" smtClean="0">
                <a:latin typeface="Arial" charset="0"/>
                <a:cs typeface="Arial" charset="0"/>
              </a:rPr>
              <a:t/>
            </a:r>
            <a:br>
              <a:rPr lang="tr-TR" dirty="0" smtClean="0">
                <a:latin typeface="Arial" charset="0"/>
                <a:cs typeface="Arial" charset="0"/>
              </a:rPr>
            </a:br>
            <a:endParaRPr lang="tr-TR" dirty="0" smtClean="0">
              <a:latin typeface="Arial" charset="0"/>
              <a:cs typeface="Arial" charset="0"/>
            </a:endParaRPr>
          </a:p>
        </p:txBody>
      </p:sp>
    </p:spTree>
    <p:extLst>
      <p:ext uri="{BB962C8B-B14F-4D97-AF65-F5344CB8AC3E}">
        <p14:creationId xmlns:p14="http://schemas.microsoft.com/office/powerpoint/2010/main" val="84335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ru-RU" dirty="0" smtClean="0"/>
              <a:t>• </a:t>
            </a:r>
            <a:r>
              <a:rPr lang="ru-RU" dirty="0"/>
              <a:t>П</a:t>
            </a:r>
            <a:r>
              <a:rPr lang="ru-RU" dirty="0" smtClean="0"/>
              <a:t>олучение </a:t>
            </a:r>
            <a:r>
              <a:rPr lang="ru-RU" dirty="0"/>
              <a:t>новейшей информации по любому направлению научных исследований</a:t>
            </a:r>
            <a:endParaRPr lang="en-US" dirty="0"/>
          </a:p>
          <a:p>
            <a:pPr marL="0" indent="0">
              <a:buNone/>
            </a:pPr>
            <a:r>
              <a:rPr lang="ru-RU" dirty="0"/>
              <a:t>• </a:t>
            </a:r>
            <a:r>
              <a:rPr lang="ru-RU" dirty="0" smtClean="0"/>
              <a:t>Получение </a:t>
            </a:r>
            <a:r>
              <a:rPr lang="ru-RU" dirty="0"/>
              <a:t>полных данных по всем авторам и организациям, публикующимся в интересующей области</a:t>
            </a:r>
            <a:endParaRPr lang="en-US" dirty="0"/>
          </a:p>
          <a:p>
            <a:pPr marL="0" indent="0">
              <a:buNone/>
            </a:pPr>
            <a:r>
              <a:rPr lang="ru-RU" dirty="0"/>
              <a:t>• </a:t>
            </a:r>
            <a:r>
              <a:rPr lang="ru-RU" dirty="0" smtClean="0"/>
              <a:t>Обзор </a:t>
            </a:r>
            <a:r>
              <a:rPr lang="ru-RU" dirty="0"/>
              <a:t>цитируемости научных статей, с помощью которого можно проводить анализ работ отдельного автора или отдельной организации</a:t>
            </a:r>
            <a:endParaRPr lang="en-US" dirty="0"/>
          </a:p>
          <a:p>
            <a:pPr marL="0" indent="0">
              <a:buNone/>
            </a:pPr>
            <a:r>
              <a:rPr lang="ru-RU" dirty="0"/>
              <a:t>• </a:t>
            </a:r>
            <a:r>
              <a:rPr lang="ru-RU" dirty="0" smtClean="0"/>
              <a:t>Анализ </a:t>
            </a:r>
            <a:r>
              <a:rPr lang="ru-RU" dirty="0"/>
              <a:t>научной производительности ученого и организации</a:t>
            </a:r>
            <a:endParaRPr lang="en-US" dirty="0"/>
          </a:p>
          <a:p>
            <a:pPr marL="0" indent="0">
              <a:buNone/>
            </a:pPr>
            <a:r>
              <a:rPr lang="ru-RU" dirty="0"/>
              <a:t>• </a:t>
            </a:r>
            <a:r>
              <a:rPr lang="ru-RU" dirty="0" smtClean="0"/>
              <a:t>Анализ </a:t>
            </a:r>
            <a:r>
              <a:rPr lang="ru-RU" dirty="0"/>
              <a:t>и сравнение качества научных журналов</a:t>
            </a:r>
            <a:endParaRPr lang="en-US" dirty="0"/>
          </a:p>
          <a:p>
            <a:pPr marL="0" indent="0">
              <a:buNone/>
            </a:pPr>
            <a:r>
              <a:rPr lang="ru-RU" dirty="0"/>
              <a:t>• </a:t>
            </a:r>
            <a:r>
              <a:rPr lang="ru-RU" dirty="0" smtClean="0"/>
              <a:t>Объективное </a:t>
            </a:r>
            <a:r>
              <a:rPr lang="ru-RU" dirty="0"/>
              <a:t>представление о том, в каких изданиях лучше публиковаться</a:t>
            </a:r>
            <a:endParaRPr lang="en-US" dirty="0"/>
          </a:p>
          <a:p>
            <a:endParaRPr lang="en-US" dirty="0"/>
          </a:p>
        </p:txBody>
      </p:sp>
      <p:sp>
        <p:nvSpPr>
          <p:cNvPr id="3" name="Title 2"/>
          <p:cNvSpPr>
            <a:spLocks noGrp="1"/>
          </p:cNvSpPr>
          <p:nvPr>
            <p:ph type="title"/>
          </p:nvPr>
        </p:nvSpPr>
        <p:spPr/>
        <p:txBody>
          <a:bodyPr>
            <a:normAutofit fontScale="90000"/>
          </a:bodyPr>
          <a:lstStyle/>
          <a:p>
            <a:r>
              <a:rPr lang="ru-RU" b="1" dirty="0"/>
              <a:t>Области применения </a:t>
            </a:r>
            <a:r>
              <a:rPr lang="en-GB" b="1" dirty="0"/>
              <a:t>Scopus</a:t>
            </a:r>
            <a:r>
              <a:rPr lang="en-US" dirty="0"/>
              <a:t/>
            </a:r>
            <a:br>
              <a:rPr lang="en-US" dirty="0"/>
            </a:br>
            <a:endParaRPr lang="en-US" dirty="0"/>
          </a:p>
        </p:txBody>
      </p:sp>
    </p:spTree>
    <p:extLst>
      <p:ext uri="{BB962C8B-B14F-4D97-AF65-F5344CB8AC3E}">
        <p14:creationId xmlns:p14="http://schemas.microsoft.com/office/powerpoint/2010/main" val="2788150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0" y="6172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kzidenz Grotesk BE MdCn"/>
                <a:cs typeface="Arial" pitchFamily="34" charset="0"/>
              </a:defRPr>
            </a:lvl1pPr>
            <a:lvl2pPr marL="742950" indent="-285750" eaLnBrk="0" hangingPunct="0">
              <a:defRPr>
                <a:solidFill>
                  <a:schemeClr val="tx1"/>
                </a:solidFill>
                <a:latin typeface="Akzidenz Grotesk BE MdCn"/>
                <a:cs typeface="Arial" pitchFamily="34" charset="0"/>
              </a:defRPr>
            </a:lvl2pPr>
            <a:lvl3pPr marL="1143000" indent="-228600" eaLnBrk="0" hangingPunct="0">
              <a:defRPr>
                <a:solidFill>
                  <a:schemeClr val="tx1"/>
                </a:solidFill>
                <a:latin typeface="Akzidenz Grotesk BE MdCn"/>
                <a:cs typeface="Arial" pitchFamily="34" charset="0"/>
              </a:defRPr>
            </a:lvl3pPr>
            <a:lvl4pPr marL="1600200" indent="-228600" eaLnBrk="0" hangingPunct="0">
              <a:defRPr>
                <a:solidFill>
                  <a:schemeClr val="tx1"/>
                </a:solidFill>
                <a:latin typeface="Akzidenz Grotesk BE MdCn"/>
                <a:cs typeface="Arial" pitchFamily="34" charset="0"/>
              </a:defRPr>
            </a:lvl4pPr>
            <a:lvl5pPr marL="2057400" indent="-228600" eaLnBrk="0" hangingPunct="0">
              <a:defRPr>
                <a:solidFill>
                  <a:schemeClr val="tx1"/>
                </a:solidFill>
                <a:latin typeface="Akzidenz Grotesk BE MdCn"/>
                <a:cs typeface="Arial" pitchFamily="34" charset="0"/>
              </a:defRPr>
            </a:lvl5pPr>
            <a:lvl6pPr marL="2514600" indent="-228600" eaLnBrk="0" fontAlgn="base" hangingPunct="0">
              <a:spcBef>
                <a:spcPct val="0"/>
              </a:spcBef>
              <a:spcAft>
                <a:spcPct val="0"/>
              </a:spcAft>
              <a:defRPr>
                <a:solidFill>
                  <a:schemeClr val="tx1"/>
                </a:solidFill>
                <a:latin typeface="Akzidenz Grotesk BE MdCn"/>
                <a:cs typeface="Arial" pitchFamily="34" charset="0"/>
              </a:defRPr>
            </a:lvl6pPr>
            <a:lvl7pPr marL="2971800" indent="-228600" eaLnBrk="0" fontAlgn="base" hangingPunct="0">
              <a:spcBef>
                <a:spcPct val="0"/>
              </a:spcBef>
              <a:spcAft>
                <a:spcPct val="0"/>
              </a:spcAft>
              <a:defRPr>
                <a:solidFill>
                  <a:schemeClr val="tx1"/>
                </a:solidFill>
                <a:latin typeface="Akzidenz Grotesk BE MdCn"/>
                <a:cs typeface="Arial" pitchFamily="34" charset="0"/>
              </a:defRPr>
            </a:lvl7pPr>
            <a:lvl8pPr marL="3429000" indent="-228600" eaLnBrk="0" fontAlgn="base" hangingPunct="0">
              <a:spcBef>
                <a:spcPct val="0"/>
              </a:spcBef>
              <a:spcAft>
                <a:spcPct val="0"/>
              </a:spcAft>
              <a:defRPr>
                <a:solidFill>
                  <a:schemeClr val="tx1"/>
                </a:solidFill>
                <a:latin typeface="Akzidenz Grotesk BE MdCn"/>
                <a:cs typeface="Arial" pitchFamily="34" charset="0"/>
              </a:defRPr>
            </a:lvl8pPr>
            <a:lvl9pPr marL="3886200" indent="-228600" eaLnBrk="0" fontAlgn="base" hangingPunct="0">
              <a:spcBef>
                <a:spcPct val="0"/>
              </a:spcBef>
              <a:spcAft>
                <a:spcPct val="0"/>
              </a:spcAft>
              <a:defRPr>
                <a:solidFill>
                  <a:schemeClr val="tx1"/>
                </a:solidFill>
                <a:latin typeface="Akzidenz Grotesk BE MdCn"/>
                <a:cs typeface="Arial" pitchFamily="34" charset="0"/>
              </a:defRPr>
            </a:lvl9pPr>
          </a:lstStyle>
          <a:p>
            <a:pPr algn="ctr" eaLnBrk="1" hangingPunct="1"/>
            <a:r>
              <a:rPr lang="en-US" sz="2400">
                <a:latin typeface="Arial" pitchFamily="34" charset="0"/>
              </a:rPr>
              <a:t>We will have </a:t>
            </a:r>
            <a:r>
              <a:rPr lang="en-US" sz="2400" b="1">
                <a:latin typeface="Arial" pitchFamily="34" charset="0"/>
              </a:rPr>
              <a:t>40,000</a:t>
            </a:r>
            <a:r>
              <a:rPr lang="en-US" sz="2400">
                <a:latin typeface="Arial" pitchFamily="34" charset="0"/>
              </a:rPr>
              <a:t> books by January 2014 </a:t>
            </a:r>
            <a:endParaRPr lang="en-GB" sz="2400">
              <a:latin typeface="Arial" pitchFamily="34" charset="0"/>
            </a:endParaRPr>
          </a:p>
        </p:txBody>
      </p:sp>
      <p:graphicFrame>
        <p:nvGraphicFramePr>
          <p:cNvPr id="6" name="Chart 5"/>
          <p:cNvGraphicFramePr>
            <a:graphicFrameLocks/>
          </p:cNvGraphicFramePr>
          <p:nvPr/>
        </p:nvGraphicFramePr>
        <p:xfrm>
          <a:off x="381000" y="10668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8"/>
          <p:cNvSpPr txBox="1">
            <a:spLocks/>
          </p:cNvSpPr>
          <p:nvPr/>
        </p:nvSpPr>
        <p:spPr bwMode="auto">
          <a:xfrm>
            <a:off x="0" y="223838"/>
            <a:ext cx="9161463" cy="709612"/>
          </a:xfrm>
          <a:prstGeom prst="rect">
            <a:avLst/>
          </a:prstGeom>
          <a:noFill/>
          <a:ln w="9525">
            <a:noFill/>
            <a:miter lim="800000"/>
            <a:headEnd/>
            <a:tailEnd/>
          </a:ln>
          <a:effectLst/>
        </p:spPr>
        <p:txBody>
          <a:bodyPr lIns="0" tIns="0" rIns="0" bIns="0" anchor="ctr"/>
          <a:lstStyle>
            <a:lvl1pPr algn="l" rtl="0" eaLnBrk="0" fontAlgn="base" hangingPunct="0">
              <a:spcBef>
                <a:spcPct val="0"/>
              </a:spcBef>
              <a:spcAft>
                <a:spcPct val="0"/>
              </a:spcAft>
              <a:defRPr sz="2800" spc="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kzidenz Grotesk BE XBdCn" pitchFamily="34" charset="0"/>
                <a:cs typeface="Arial" charset="0"/>
              </a:defRPr>
            </a:lvl2pPr>
            <a:lvl3pPr algn="l" rtl="0" eaLnBrk="0" fontAlgn="base" hangingPunct="0">
              <a:spcBef>
                <a:spcPct val="0"/>
              </a:spcBef>
              <a:spcAft>
                <a:spcPct val="0"/>
              </a:spcAft>
              <a:defRPr sz="2800">
                <a:solidFill>
                  <a:schemeClr val="tx2"/>
                </a:solidFill>
                <a:latin typeface="Akzidenz Grotesk BE XBdCn" pitchFamily="34" charset="0"/>
                <a:cs typeface="Arial" charset="0"/>
              </a:defRPr>
            </a:lvl3pPr>
            <a:lvl4pPr algn="l" rtl="0" eaLnBrk="0" fontAlgn="base" hangingPunct="0">
              <a:spcBef>
                <a:spcPct val="0"/>
              </a:spcBef>
              <a:spcAft>
                <a:spcPct val="0"/>
              </a:spcAft>
              <a:defRPr sz="2800">
                <a:solidFill>
                  <a:schemeClr val="tx2"/>
                </a:solidFill>
                <a:latin typeface="Akzidenz Grotesk BE XBdCn" pitchFamily="34" charset="0"/>
                <a:cs typeface="Arial" charset="0"/>
              </a:defRPr>
            </a:lvl4pPr>
            <a:lvl5pPr algn="l" rtl="0" eaLnBrk="0" fontAlgn="base" hangingPunct="0">
              <a:spcBef>
                <a:spcPct val="0"/>
              </a:spcBef>
              <a:spcAft>
                <a:spcPct val="0"/>
              </a:spcAft>
              <a:defRPr sz="2800">
                <a:solidFill>
                  <a:schemeClr val="tx2"/>
                </a:solidFill>
                <a:latin typeface="Akzidenz Grotesk BE XBdCn" pitchFamily="34" charset="0"/>
                <a:cs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pPr marL="342900" indent="-228600" eaLnBrk="1" hangingPunct="1">
              <a:spcBef>
                <a:spcPts val="600"/>
              </a:spcBef>
              <a:buClr>
                <a:schemeClr val="accent1"/>
              </a:buClr>
              <a:defRPr/>
            </a:pPr>
            <a:r>
              <a:rPr lang="ru-RU" sz="4400" b="1" dirty="0" smtClean="0">
                <a:solidFill>
                  <a:srgbClr val="006366"/>
                </a:solidFill>
                <a:ea typeface="+mn-ea"/>
                <a:cs typeface="Arial" pitchFamily="34" charset="0"/>
              </a:rPr>
              <a:t>Книги</a:t>
            </a:r>
            <a:r>
              <a:rPr lang="en-US" sz="4400" b="1" dirty="0" smtClean="0">
                <a:solidFill>
                  <a:srgbClr val="006366"/>
                </a:solidFill>
                <a:ea typeface="+mn-ea"/>
                <a:cs typeface="Arial" pitchFamily="34" charset="0"/>
              </a:rPr>
              <a:t>: </a:t>
            </a:r>
            <a:r>
              <a:rPr lang="ru-RU" sz="4400" b="1" dirty="0" smtClean="0">
                <a:solidFill>
                  <a:srgbClr val="006366"/>
                </a:solidFill>
                <a:ea typeface="+mn-ea"/>
                <a:cs typeface="Arial" pitchFamily="34" charset="0"/>
              </a:rPr>
              <a:t>обнавление</a:t>
            </a:r>
            <a:endParaRPr lang="en-US" sz="4400" b="1" dirty="0">
              <a:solidFill>
                <a:srgbClr val="006366"/>
              </a:solidFill>
              <a:ea typeface="+mn-ea"/>
              <a:cs typeface="Arial" pitchFamily="34" charset="0"/>
            </a:endParaRPr>
          </a:p>
        </p:txBody>
      </p:sp>
      <p:sp>
        <p:nvSpPr>
          <p:cNvPr id="29701" name="Line Callout 1 7"/>
          <p:cNvSpPr>
            <a:spLocks/>
          </p:cNvSpPr>
          <p:nvPr/>
        </p:nvSpPr>
        <p:spPr bwMode="auto">
          <a:xfrm>
            <a:off x="1828800" y="1828800"/>
            <a:ext cx="1524000" cy="1219200"/>
          </a:xfrm>
          <a:prstGeom prst="borderCallout1">
            <a:avLst>
              <a:gd name="adj1" fmla="val 114583"/>
              <a:gd name="adj2" fmla="val 46931"/>
              <a:gd name="adj3" fmla="val 181611"/>
              <a:gd name="adj4" fmla="val 87106"/>
            </a:avLst>
          </a:prstGeom>
          <a:solidFill>
            <a:srgbClr val="FF0000"/>
          </a:solidFill>
          <a:ln w="9525" algn="ctr">
            <a:solidFill>
              <a:srgbClr val="FF0000"/>
            </a:solidFill>
            <a:round/>
            <a:headEnd/>
            <a:tailEnd/>
          </a:ln>
        </p:spPr>
        <p:txBody>
          <a:bodyPr/>
          <a:lstStyle/>
          <a:p>
            <a:r>
              <a:rPr lang="en-US" dirty="0">
                <a:solidFill>
                  <a:schemeClr val="bg1"/>
                </a:solidFill>
                <a:latin typeface="Arial" pitchFamily="34" charset="0"/>
              </a:rPr>
              <a:t>20,000 </a:t>
            </a:r>
            <a:r>
              <a:rPr lang="ru-RU" dirty="0">
                <a:solidFill>
                  <a:schemeClr val="bg1"/>
                </a:solidFill>
                <a:latin typeface="Arial" pitchFamily="34" charset="0"/>
              </a:rPr>
              <a:t> </a:t>
            </a:r>
            <a:r>
              <a:rPr lang="ru-RU" dirty="0" smtClean="0">
                <a:solidFill>
                  <a:schemeClr val="bg1"/>
                </a:solidFill>
                <a:latin typeface="Arial" pitchFamily="34" charset="0"/>
              </a:rPr>
              <a:t>к Августу </a:t>
            </a:r>
            <a:r>
              <a:rPr lang="en-US" dirty="0" smtClean="0">
                <a:solidFill>
                  <a:schemeClr val="bg1"/>
                </a:solidFill>
                <a:latin typeface="Arial" pitchFamily="34" charset="0"/>
              </a:rPr>
              <a:t>2013</a:t>
            </a:r>
            <a:r>
              <a:rPr lang="en-US" dirty="0">
                <a:solidFill>
                  <a:schemeClr val="bg1"/>
                </a:solidFill>
                <a:latin typeface="Arial" pitchFamily="34" charset="0"/>
              </a:rPr>
              <a:t>!</a:t>
            </a:r>
          </a:p>
        </p:txBody>
      </p:sp>
      <p:sp>
        <p:nvSpPr>
          <p:cNvPr id="29702" name="Line Callout 1 7"/>
          <p:cNvSpPr>
            <a:spLocks/>
          </p:cNvSpPr>
          <p:nvPr/>
        </p:nvSpPr>
        <p:spPr bwMode="auto">
          <a:xfrm>
            <a:off x="3352800" y="920750"/>
            <a:ext cx="1524000" cy="1219200"/>
          </a:xfrm>
          <a:prstGeom prst="borderCallout1">
            <a:avLst>
              <a:gd name="adj1" fmla="val 114583"/>
              <a:gd name="adj2" fmla="val 46931"/>
              <a:gd name="adj3" fmla="val 183356"/>
              <a:gd name="adj4" fmla="val 46639"/>
            </a:avLst>
          </a:prstGeom>
          <a:solidFill>
            <a:srgbClr val="FF0000"/>
          </a:solidFill>
          <a:ln w="9525" algn="ctr">
            <a:solidFill>
              <a:srgbClr val="FF0000"/>
            </a:solidFill>
            <a:round/>
            <a:headEnd/>
            <a:tailEnd/>
          </a:ln>
        </p:spPr>
        <p:txBody>
          <a:bodyPr/>
          <a:lstStyle/>
          <a:p>
            <a:r>
              <a:rPr lang="en-US" dirty="0">
                <a:solidFill>
                  <a:schemeClr val="bg1"/>
                </a:solidFill>
                <a:latin typeface="Arial" pitchFamily="34" charset="0"/>
              </a:rPr>
              <a:t>40,000 </a:t>
            </a:r>
            <a:r>
              <a:rPr lang="ru-RU" dirty="0" smtClean="0">
                <a:solidFill>
                  <a:schemeClr val="bg1"/>
                </a:solidFill>
                <a:latin typeface="Arial" pitchFamily="34" charset="0"/>
              </a:rPr>
              <a:t>к концу </a:t>
            </a:r>
          </a:p>
          <a:p>
            <a:r>
              <a:rPr lang="en-US" dirty="0" smtClean="0">
                <a:solidFill>
                  <a:schemeClr val="bg1"/>
                </a:solidFill>
                <a:latin typeface="Arial" pitchFamily="34" charset="0"/>
              </a:rPr>
              <a:t>2013</a:t>
            </a:r>
            <a:r>
              <a:rPr lang="en-US" dirty="0">
                <a:solidFill>
                  <a:schemeClr val="bg1"/>
                </a:solidFill>
                <a:latin typeface="Arial" pitchFamily="34" charset="0"/>
              </a:rPr>
              <a:t>!</a:t>
            </a:r>
          </a:p>
        </p:txBody>
      </p:sp>
    </p:spTree>
    <p:extLst>
      <p:ext uri="{BB962C8B-B14F-4D97-AF65-F5344CB8AC3E}">
        <p14:creationId xmlns:p14="http://schemas.microsoft.com/office/powerpoint/2010/main" val="102498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pPr eaLnBrk="1" hangingPunct="1"/>
            <a:r>
              <a:rPr lang="ru-RU" dirty="0" smtClean="0"/>
              <a:t>Широта охата по предметным областям</a:t>
            </a:r>
            <a:endParaRPr lang="en-GB" dirty="0" smtClean="0"/>
          </a:p>
        </p:txBody>
      </p:sp>
      <p:grpSp>
        <p:nvGrpSpPr>
          <p:cNvPr id="12" name="Group 28"/>
          <p:cNvGrpSpPr>
            <a:grpSpLocks/>
          </p:cNvGrpSpPr>
          <p:nvPr/>
        </p:nvGrpSpPr>
        <p:grpSpPr bwMode="auto">
          <a:xfrm>
            <a:off x="76197" y="4737100"/>
            <a:ext cx="9067807" cy="492125"/>
            <a:chOff x="48" y="2984"/>
            <a:chExt cx="5712" cy="310"/>
          </a:xfrm>
        </p:grpSpPr>
        <p:sp>
          <p:nvSpPr>
            <p:cNvPr id="13" name="AutoShape 6"/>
            <p:cNvSpPr>
              <a:spLocks noChangeArrowheads="1"/>
            </p:cNvSpPr>
            <p:nvPr/>
          </p:nvSpPr>
          <p:spPr bwMode="auto">
            <a:xfrm>
              <a:off x="48" y="2984"/>
              <a:ext cx="5712" cy="310"/>
            </a:xfrm>
            <a:prstGeom prst="roundRect">
              <a:avLst>
                <a:gd name="adj" fmla="val 0"/>
              </a:avLst>
            </a:prstGeom>
            <a:solidFill>
              <a:schemeClr val="tx2"/>
            </a:solidFill>
            <a:ln w="28575">
              <a:noFill/>
              <a:round/>
              <a:headEnd/>
              <a:tailEnd/>
            </a:ln>
          </p:spPr>
          <p:txBody>
            <a:bodyPr wrap="none" anchor="ctr"/>
            <a:lstStyle/>
            <a:p>
              <a:endParaRPr lang="en-US">
                <a:solidFill>
                  <a:srgbClr val="000000"/>
                </a:solidFill>
              </a:endParaRPr>
            </a:p>
          </p:txBody>
        </p:sp>
        <p:sp>
          <p:nvSpPr>
            <p:cNvPr id="14" name="Text Placeholder 2"/>
            <p:cNvSpPr>
              <a:spLocks/>
            </p:cNvSpPr>
            <p:nvPr/>
          </p:nvSpPr>
          <p:spPr bwMode="auto">
            <a:xfrm>
              <a:off x="125" y="3072"/>
              <a:ext cx="5587" cy="136"/>
            </a:xfrm>
            <a:prstGeom prst="rect">
              <a:avLst/>
            </a:prstGeom>
            <a:noFill/>
            <a:ln w="9525">
              <a:noFill/>
              <a:miter lim="800000"/>
              <a:headEnd/>
              <a:tailEnd/>
            </a:ln>
          </p:spPr>
          <p:txBody>
            <a:bodyPr wrap="none" lIns="0" tIns="0" rIns="0" bIns="0">
              <a:spAutoFit/>
            </a:bodyPr>
            <a:lstStyle/>
            <a:p>
              <a:pPr algn="ctr">
                <a:buClr>
                  <a:srgbClr val="036635"/>
                </a:buClr>
                <a:buSzPct val="140000"/>
                <a:buFont typeface="Arial" charset="0"/>
                <a:buNone/>
              </a:pPr>
              <a:r>
                <a:rPr lang="ru-RU" sz="1400" b="1" dirty="0" smtClean="0">
                  <a:solidFill>
                    <a:srgbClr val="FFFFFF"/>
                  </a:solidFill>
                </a:rPr>
                <a:t>Более</a:t>
              </a:r>
              <a:r>
                <a:rPr lang="en-US" sz="1400" b="1" dirty="0" smtClean="0">
                  <a:solidFill>
                    <a:srgbClr val="FFFFFF"/>
                  </a:solidFill>
                </a:rPr>
                <a:t> 20,500 </a:t>
              </a:r>
              <a:r>
                <a:rPr lang="ru-RU" sz="1400" b="1" dirty="0" smtClean="0">
                  <a:solidFill>
                    <a:srgbClr val="FFFFFF"/>
                  </a:solidFill>
                </a:rPr>
                <a:t>журналов индексированных в</a:t>
              </a:r>
              <a:r>
                <a:rPr lang="en-US" sz="1400" b="1" dirty="0" smtClean="0">
                  <a:solidFill>
                    <a:srgbClr val="FFFFFF"/>
                  </a:solidFill>
                </a:rPr>
                <a:t> </a:t>
              </a:r>
              <a:r>
                <a:rPr lang="en-US" sz="1400" b="1" dirty="0">
                  <a:solidFill>
                    <a:srgbClr val="FFFFFF"/>
                  </a:solidFill>
                </a:rPr>
                <a:t>Scopus, </a:t>
              </a:r>
              <a:r>
                <a:rPr lang="ru-RU" sz="1400" b="1" dirty="0" smtClean="0">
                  <a:solidFill>
                    <a:srgbClr val="FFFFFF"/>
                  </a:solidFill>
                </a:rPr>
                <a:t> журналы могут освещять более  одной  предметной области</a:t>
              </a:r>
              <a:endParaRPr lang="en-US" sz="1400" b="1" dirty="0">
                <a:solidFill>
                  <a:srgbClr val="FFFFFF"/>
                </a:solidFill>
              </a:endParaRPr>
            </a:p>
          </p:txBody>
        </p:sp>
      </p:grpSp>
      <p:sp>
        <p:nvSpPr>
          <p:cNvPr id="15" name="AutoShape 8"/>
          <p:cNvSpPr>
            <a:spLocks noChangeArrowheads="1"/>
          </p:cNvSpPr>
          <p:nvPr>
            <p:custDataLst>
              <p:tags r:id="rId1"/>
            </p:custDataLst>
          </p:nvPr>
        </p:nvSpPr>
        <p:spPr bwMode="auto">
          <a:xfrm flipV="1">
            <a:off x="2581275" y="4222750"/>
            <a:ext cx="4114800" cy="379413"/>
          </a:xfrm>
          <a:prstGeom prst="triangle">
            <a:avLst>
              <a:gd name="adj" fmla="val 50000"/>
            </a:avLst>
          </a:prstGeom>
          <a:solidFill>
            <a:srgbClr val="7030A0">
              <a:alpha val="50980"/>
            </a:srgbClr>
          </a:solidFill>
          <a:ln w="9525">
            <a:noFill/>
            <a:miter lim="800000"/>
            <a:headEnd/>
            <a:tailEnd/>
          </a:ln>
        </p:spPr>
        <p:txBody>
          <a:bodyPr wrap="none" anchor="ctr"/>
          <a:lstStyle/>
          <a:p>
            <a:endParaRPr lang="en-US">
              <a:solidFill>
                <a:srgbClr val="000000"/>
              </a:solidFill>
            </a:endParaRPr>
          </a:p>
        </p:txBody>
      </p:sp>
      <p:sp>
        <p:nvSpPr>
          <p:cNvPr id="16" name="Text Placeholder 2"/>
          <p:cNvSpPr>
            <a:spLocks/>
          </p:cNvSpPr>
          <p:nvPr/>
        </p:nvSpPr>
        <p:spPr bwMode="auto">
          <a:xfrm>
            <a:off x="574675" y="1927225"/>
            <a:ext cx="1944688" cy="2162175"/>
          </a:xfrm>
          <a:prstGeom prst="rect">
            <a:avLst/>
          </a:prstGeom>
          <a:solidFill>
            <a:schemeClr val="accent1">
              <a:alpha val="50195"/>
            </a:schemeClr>
          </a:solidFill>
          <a:ln w="28575">
            <a:solidFill>
              <a:schemeClr val="tx2"/>
            </a:solidFill>
            <a:miter lim="800000"/>
            <a:headEnd/>
            <a:tailEnd/>
          </a:ln>
        </p:spPr>
        <p:txBody>
          <a:bodyPr lIns="72009" tIns="72009" rIns="72009" bIns="72009"/>
          <a:lstStyle/>
          <a:p>
            <a:pPr>
              <a:spcBef>
                <a:spcPct val="50000"/>
              </a:spcBef>
              <a:buClr>
                <a:srgbClr val="036635"/>
              </a:buClr>
              <a:buSzPct val="140000"/>
              <a:buFont typeface="Arial" charset="0"/>
              <a:buNone/>
            </a:pPr>
            <a:endParaRPr lang="en-US" sz="1400">
              <a:solidFill>
                <a:srgbClr val="1F497D"/>
              </a:solidFill>
            </a:endParaRPr>
          </a:p>
        </p:txBody>
      </p:sp>
      <p:sp>
        <p:nvSpPr>
          <p:cNvPr id="17" name="Text Placeholder 2"/>
          <p:cNvSpPr>
            <a:spLocks/>
          </p:cNvSpPr>
          <p:nvPr/>
        </p:nvSpPr>
        <p:spPr bwMode="auto">
          <a:xfrm>
            <a:off x="2635250" y="1927225"/>
            <a:ext cx="1944688" cy="2162175"/>
          </a:xfrm>
          <a:prstGeom prst="rect">
            <a:avLst/>
          </a:prstGeom>
          <a:solidFill>
            <a:srgbClr val="FF9933">
              <a:alpha val="49000"/>
            </a:srgbClr>
          </a:solidFill>
          <a:ln w="28575">
            <a:solidFill>
              <a:schemeClr val="bg2">
                <a:lumMod val="25000"/>
              </a:schemeClr>
            </a:solidFill>
            <a:miter lim="800000"/>
            <a:headEnd/>
            <a:tailEnd/>
          </a:ln>
        </p:spPr>
        <p:txBody>
          <a:bodyPr lIns="72009" tIns="72009" rIns="72009" bIns="72009"/>
          <a:lstStyle/>
          <a:p>
            <a:pPr>
              <a:spcBef>
                <a:spcPct val="50000"/>
              </a:spcBef>
              <a:buClr>
                <a:srgbClr val="036635"/>
              </a:buClr>
              <a:buSzPct val="140000"/>
              <a:buFont typeface="Arial" charset="0"/>
              <a:buNone/>
              <a:defRPr/>
            </a:pPr>
            <a:r>
              <a:rPr lang="en-US" sz="1400" b="1" dirty="0">
                <a:solidFill>
                  <a:srgbClr val="EEECE1">
                    <a:lumMod val="25000"/>
                  </a:srgbClr>
                </a:solidFill>
              </a:rPr>
              <a:t>Health Sciences 6,300</a:t>
            </a:r>
            <a:endParaRPr lang="en-US" sz="1400" dirty="0">
              <a:solidFill>
                <a:srgbClr val="EEECE1">
                  <a:lumMod val="25000"/>
                </a:srgbClr>
              </a:solidFill>
            </a:endParaRPr>
          </a:p>
          <a:p>
            <a:pPr marL="220663" lvl="1" indent="-219075">
              <a:spcBef>
                <a:spcPct val="50000"/>
              </a:spcBef>
              <a:buClr>
                <a:srgbClr val="036635"/>
              </a:buClr>
              <a:buFontTx/>
              <a:buChar char="•"/>
              <a:defRPr/>
            </a:pPr>
            <a:r>
              <a:rPr lang="en-US" sz="1400" dirty="0">
                <a:solidFill>
                  <a:srgbClr val="EEECE1">
                    <a:lumMod val="25000"/>
                  </a:srgbClr>
                </a:solidFill>
              </a:rPr>
              <a:t>(100% Medline)</a:t>
            </a:r>
          </a:p>
          <a:p>
            <a:pPr marL="220663" lvl="1" indent="-219075">
              <a:spcBef>
                <a:spcPct val="50000"/>
              </a:spcBef>
              <a:buClr>
                <a:srgbClr val="036635"/>
              </a:buClr>
              <a:buFontTx/>
              <a:buChar char="•"/>
              <a:defRPr/>
            </a:pPr>
            <a:r>
              <a:rPr lang="en-US" sz="1400" dirty="0">
                <a:solidFill>
                  <a:srgbClr val="EEECE1">
                    <a:lumMod val="25000"/>
                  </a:srgbClr>
                </a:solidFill>
              </a:rPr>
              <a:t>Nursing</a:t>
            </a:r>
          </a:p>
          <a:p>
            <a:pPr marL="220663" lvl="1" indent="-219075">
              <a:spcBef>
                <a:spcPct val="50000"/>
              </a:spcBef>
              <a:buClr>
                <a:srgbClr val="036635"/>
              </a:buClr>
              <a:buFontTx/>
              <a:buChar char="•"/>
              <a:defRPr/>
            </a:pPr>
            <a:r>
              <a:rPr lang="en-US" sz="1400" dirty="0">
                <a:solidFill>
                  <a:srgbClr val="EEECE1">
                    <a:lumMod val="25000"/>
                  </a:srgbClr>
                </a:solidFill>
              </a:rPr>
              <a:t>Dentistry </a:t>
            </a:r>
          </a:p>
          <a:p>
            <a:pPr marL="220663" lvl="1" indent="-219075">
              <a:spcBef>
                <a:spcPct val="50000"/>
              </a:spcBef>
              <a:buClr>
                <a:srgbClr val="036635"/>
              </a:buClr>
              <a:buFontTx/>
              <a:buChar char="•"/>
              <a:defRPr/>
            </a:pPr>
            <a:r>
              <a:rPr lang="en-US" sz="1400" dirty="0">
                <a:solidFill>
                  <a:srgbClr val="EEECE1">
                    <a:lumMod val="25000"/>
                  </a:srgbClr>
                </a:solidFill>
              </a:rPr>
              <a:t>etc.,</a:t>
            </a:r>
          </a:p>
        </p:txBody>
      </p:sp>
      <p:sp>
        <p:nvSpPr>
          <p:cNvPr id="18" name="Text Placeholder 2"/>
          <p:cNvSpPr>
            <a:spLocks/>
          </p:cNvSpPr>
          <p:nvPr/>
        </p:nvSpPr>
        <p:spPr bwMode="auto">
          <a:xfrm>
            <a:off x="4695825" y="1927225"/>
            <a:ext cx="1944688" cy="2162175"/>
          </a:xfrm>
          <a:prstGeom prst="rect">
            <a:avLst/>
          </a:prstGeom>
          <a:solidFill>
            <a:srgbClr val="92D050">
              <a:alpha val="50195"/>
            </a:srgbClr>
          </a:solidFill>
          <a:ln w="28575">
            <a:solidFill>
              <a:srgbClr val="006600"/>
            </a:solidFill>
            <a:miter lim="800000"/>
            <a:headEnd/>
            <a:tailEnd/>
          </a:ln>
        </p:spPr>
        <p:txBody>
          <a:bodyPr lIns="72009" tIns="72009" rIns="72009" bIns="72009"/>
          <a:lstStyle/>
          <a:p>
            <a:pPr>
              <a:spcBef>
                <a:spcPct val="50000"/>
              </a:spcBef>
              <a:buClr>
                <a:srgbClr val="036635"/>
              </a:buClr>
              <a:buSzPct val="140000"/>
              <a:buFont typeface="Arial" charset="0"/>
              <a:buNone/>
            </a:pPr>
            <a:r>
              <a:rPr lang="en-US" sz="1400" b="1">
                <a:solidFill>
                  <a:srgbClr val="006600"/>
                </a:solidFill>
              </a:rPr>
              <a:t>Social Sciences </a:t>
            </a:r>
            <a:br>
              <a:rPr lang="en-US" sz="1400" b="1">
                <a:solidFill>
                  <a:srgbClr val="006600"/>
                </a:solidFill>
              </a:rPr>
            </a:br>
            <a:r>
              <a:rPr lang="en-US" sz="1400" b="1">
                <a:solidFill>
                  <a:srgbClr val="006600"/>
                </a:solidFill>
              </a:rPr>
              <a:t>6,350</a:t>
            </a:r>
          </a:p>
          <a:p>
            <a:pPr marL="220663" lvl="1" indent="-219075">
              <a:spcBef>
                <a:spcPct val="50000"/>
              </a:spcBef>
              <a:buClr>
                <a:srgbClr val="036635"/>
              </a:buClr>
              <a:buFontTx/>
              <a:buChar char="•"/>
            </a:pPr>
            <a:r>
              <a:rPr lang="en-US" sz="1400">
                <a:solidFill>
                  <a:srgbClr val="006600"/>
                </a:solidFill>
              </a:rPr>
              <a:t>Psychology</a:t>
            </a:r>
          </a:p>
          <a:p>
            <a:pPr marL="220663" lvl="1" indent="-219075">
              <a:spcBef>
                <a:spcPct val="50000"/>
              </a:spcBef>
              <a:buClr>
                <a:srgbClr val="036635"/>
              </a:buClr>
              <a:buFontTx/>
              <a:buChar char="•"/>
            </a:pPr>
            <a:r>
              <a:rPr lang="en-US" sz="1400">
                <a:solidFill>
                  <a:srgbClr val="006600"/>
                </a:solidFill>
              </a:rPr>
              <a:t>Economics</a:t>
            </a:r>
          </a:p>
          <a:p>
            <a:pPr marL="220663" lvl="1" indent="-219075">
              <a:spcBef>
                <a:spcPct val="50000"/>
              </a:spcBef>
              <a:buClr>
                <a:srgbClr val="036635"/>
              </a:buClr>
              <a:buFontTx/>
              <a:buChar char="•"/>
            </a:pPr>
            <a:r>
              <a:rPr lang="en-US" sz="1400">
                <a:solidFill>
                  <a:srgbClr val="006600"/>
                </a:solidFill>
              </a:rPr>
              <a:t>Business</a:t>
            </a:r>
          </a:p>
          <a:p>
            <a:pPr marL="220663" lvl="1" indent="-219075">
              <a:spcBef>
                <a:spcPct val="50000"/>
              </a:spcBef>
              <a:buClr>
                <a:srgbClr val="036635"/>
              </a:buClr>
              <a:buFontTx/>
              <a:buChar char="•"/>
            </a:pPr>
            <a:r>
              <a:rPr lang="en-US" sz="1400">
                <a:solidFill>
                  <a:srgbClr val="006600"/>
                </a:solidFill>
              </a:rPr>
              <a:t>A&amp;H </a:t>
            </a:r>
          </a:p>
          <a:p>
            <a:pPr marL="220663" lvl="1" indent="-219075">
              <a:spcBef>
                <a:spcPct val="50000"/>
              </a:spcBef>
              <a:buClr>
                <a:srgbClr val="036635"/>
              </a:buClr>
              <a:buFontTx/>
              <a:buChar char="•"/>
            </a:pPr>
            <a:r>
              <a:rPr lang="en-US" sz="1400">
                <a:solidFill>
                  <a:srgbClr val="006600"/>
                </a:solidFill>
              </a:rPr>
              <a:t>etc.,</a:t>
            </a:r>
          </a:p>
        </p:txBody>
      </p:sp>
      <p:sp>
        <p:nvSpPr>
          <p:cNvPr id="19" name="Text Placeholder 2"/>
          <p:cNvSpPr>
            <a:spLocks/>
          </p:cNvSpPr>
          <p:nvPr/>
        </p:nvSpPr>
        <p:spPr bwMode="auto">
          <a:xfrm>
            <a:off x="6757988" y="1927225"/>
            <a:ext cx="1944687" cy="2162175"/>
          </a:xfrm>
          <a:prstGeom prst="rect">
            <a:avLst/>
          </a:prstGeom>
          <a:solidFill>
            <a:srgbClr val="E6B9B8"/>
          </a:solidFill>
          <a:ln w="28575">
            <a:solidFill>
              <a:schemeClr val="accent2"/>
            </a:solidFill>
            <a:miter lim="800000"/>
            <a:headEnd/>
            <a:tailEnd/>
          </a:ln>
        </p:spPr>
        <p:txBody>
          <a:bodyPr lIns="72009" tIns="72009" rIns="72009" bIns="72009"/>
          <a:lstStyle/>
          <a:p>
            <a:pPr>
              <a:spcBef>
                <a:spcPct val="50000"/>
              </a:spcBef>
              <a:buClr>
                <a:srgbClr val="036635"/>
              </a:buClr>
              <a:buSzPct val="140000"/>
              <a:buFont typeface="Arial" charset="0"/>
              <a:buNone/>
            </a:pPr>
            <a:r>
              <a:rPr lang="en-US" sz="1400" b="1">
                <a:solidFill>
                  <a:srgbClr val="632523"/>
                </a:solidFill>
              </a:rPr>
              <a:t>Life Sciences </a:t>
            </a:r>
            <a:br>
              <a:rPr lang="en-US" sz="1400" b="1">
                <a:solidFill>
                  <a:srgbClr val="632523"/>
                </a:solidFill>
              </a:rPr>
            </a:br>
            <a:r>
              <a:rPr lang="en-US" sz="1400" b="1">
                <a:solidFill>
                  <a:srgbClr val="632523"/>
                </a:solidFill>
              </a:rPr>
              <a:t>4,050</a:t>
            </a:r>
          </a:p>
          <a:p>
            <a:pPr marL="220663" lvl="1" indent="-219075">
              <a:spcBef>
                <a:spcPct val="50000"/>
              </a:spcBef>
              <a:buClr>
                <a:srgbClr val="036635"/>
              </a:buClr>
              <a:buFontTx/>
              <a:buChar char="•"/>
            </a:pPr>
            <a:r>
              <a:rPr lang="en-US" sz="1400">
                <a:solidFill>
                  <a:srgbClr val="632523"/>
                </a:solidFill>
              </a:rPr>
              <a:t>Neuroscience</a:t>
            </a:r>
          </a:p>
          <a:p>
            <a:pPr marL="220663" lvl="1" indent="-219075">
              <a:spcBef>
                <a:spcPct val="50000"/>
              </a:spcBef>
              <a:buClr>
                <a:srgbClr val="036635"/>
              </a:buClr>
              <a:buFontTx/>
              <a:buChar char="•"/>
            </a:pPr>
            <a:r>
              <a:rPr lang="en-US" sz="1400">
                <a:solidFill>
                  <a:srgbClr val="632523"/>
                </a:solidFill>
              </a:rPr>
              <a:t>Pharmacology</a:t>
            </a:r>
          </a:p>
          <a:p>
            <a:pPr marL="220663" lvl="1" indent="-219075">
              <a:spcBef>
                <a:spcPct val="50000"/>
              </a:spcBef>
              <a:buClr>
                <a:srgbClr val="036635"/>
              </a:buClr>
              <a:buFontTx/>
              <a:buChar char="•"/>
            </a:pPr>
            <a:r>
              <a:rPr lang="en-US" sz="1400">
                <a:solidFill>
                  <a:srgbClr val="632523"/>
                </a:solidFill>
              </a:rPr>
              <a:t>Biology </a:t>
            </a:r>
          </a:p>
          <a:p>
            <a:pPr marL="220663" lvl="1" indent="-219075">
              <a:spcBef>
                <a:spcPct val="50000"/>
              </a:spcBef>
              <a:buClr>
                <a:srgbClr val="036635"/>
              </a:buClr>
              <a:buFontTx/>
              <a:buChar char="•"/>
            </a:pPr>
            <a:r>
              <a:rPr lang="en-US" sz="1400">
                <a:solidFill>
                  <a:srgbClr val="632523"/>
                </a:solidFill>
              </a:rPr>
              <a:t>etc.,</a:t>
            </a:r>
          </a:p>
        </p:txBody>
      </p:sp>
      <p:sp>
        <p:nvSpPr>
          <p:cNvPr id="20" name="Rectangle 11"/>
          <p:cNvSpPr>
            <a:spLocks noChangeArrowheads="1"/>
          </p:cNvSpPr>
          <p:nvPr/>
        </p:nvSpPr>
        <p:spPr bwMode="auto">
          <a:xfrm>
            <a:off x="681038" y="1974850"/>
            <a:ext cx="1730375" cy="1816100"/>
          </a:xfrm>
          <a:prstGeom prst="rect">
            <a:avLst/>
          </a:prstGeom>
          <a:noFill/>
          <a:ln w="9525">
            <a:noFill/>
            <a:miter lim="800000"/>
            <a:headEnd/>
            <a:tailEnd/>
          </a:ln>
        </p:spPr>
        <p:txBody>
          <a:bodyPr>
            <a:spAutoFit/>
          </a:bodyPr>
          <a:lstStyle/>
          <a:p>
            <a:pPr>
              <a:spcBef>
                <a:spcPct val="50000"/>
              </a:spcBef>
              <a:buClr>
                <a:srgbClr val="036635"/>
              </a:buClr>
              <a:buSzPct val="140000"/>
              <a:buFont typeface="Arial" charset="0"/>
              <a:buNone/>
            </a:pPr>
            <a:r>
              <a:rPr lang="en-US" sz="1400" b="1" dirty="0">
                <a:solidFill>
                  <a:srgbClr val="1F497D"/>
                </a:solidFill>
              </a:rPr>
              <a:t>Physical Sciences 6,600</a:t>
            </a:r>
          </a:p>
          <a:p>
            <a:pPr marL="220663" lvl="1" indent="-219075">
              <a:spcBef>
                <a:spcPct val="50000"/>
              </a:spcBef>
              <a:buClr>
                <a:srgbClr val="036635"/>
              </a:buClr>
              <a:buFontTx/>
              <a:buChar char="•"/>
            </a:pPr>
            <a:r>
              <a:rPr lang="en-US" sz="1400" dirty="0">
                <a:solidFill>
                  <a:srgbClr val="1F497D"/>
                </a:solidFill>
              </a:rPr>
              <a:t>Chemistry</a:t>
            </a:r>
          </a:p>
          <a:p>
            <a:pPr marL="220663" lvl="1" indent="-219075">
              <a:spcBef>
                <a:spcPct val="50000"/>
              </a:spcBef>
              <a:buClr>
                <a:srgbClr val="036635"/>
              </a:buClr>
              <a:buFontTx/>
              <a:buChar char="•"/>
            </a:pPr>
            <a:r>
              <a:rPr lang="en-US" sz="1400" dirty="0">
                <a:solidFill>
                  <a:srgbClr val="1F497D"/>
                </a:solidFill>
              </a:rPr>
              <a:t>Physics </a:t>
            </a:r>
          </a:p>
          <a:p>
            <a:pPr marL="220663" lvl="1" indent="-219075">
              <a:spcBef>
                <a:spcPct val="50000"/>
              </a:spcBef>
              <a:buClr>
                <a:srgbClr val="036635"/>
              </a:buClr>
              <a:buFontTx/>
              <a:buChar char="•"/>
            </a:pPr>
            <a:r>
              <a:rPr lang="en-US" sz="1400" dirty="0">
                <a:solidFill>
                  <a:srgbClr val="1F497D"/>
                </a:solidFill>
              </a:rPr>
              <a:t>Engineering</a:t>
            </a:r>
          </a:p>
          <a:p>
            <a:pPr marL="220663" lvl="1" indent="-219075">
              <a:spcBef>
                <a:spcPct val="50000"/>
              </a:spcBef>
              <a:buClr>
                <a:srgbClr val="036635"/>
              </a:buClr>
              <a:buFontTx/>
              <a:buChar char="•"/>
            </a:pPr>
            <a:r>
              <a:rPr lang="en-US" sz="1400" dirty="0">
                <a:solidFill>
                  <a:srgbClr val="1F497D"/>
                </a:solidFill>
              </a:rPr>
              <a:t>etc.,</a:t>
            </a:r>
          </a:p>
        </p:txBody>
      </p:sp>
    </p:spTree>
    <p:extLst>
      <p:ext uri="{BB962C8B-B14F-4D97-AF65-F5344CB8AC3E}">
        <p14:creationId xmlns:p14="http://schemas.microsoft.com/office/powerpoint/2010/main" val="1490764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Поиск информации в</a:t>
            </a:r>
            <a:r>
              <a:rPr lang="en-GB" dirty="0" smtClean="0"/>
              <a:t> Scopus</a:t>
            </a:r>
            <a:endParaRPr lang="en-US" dirty="0"/>
          </a:p>
        </p:txBody>
      </p:sp>
      <p:sp>
        <p:nvSpPr>
          <p:cNvPr id="5" name="Content Placeholder 4"/>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186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Oval 16"/>
          <p:cNvSpPr/>
          <p:nvPr/>
        </p:nvSpPr>
        <p:spPr>
          <a:xfrm>
            <a:off x="2566988" y="1514475"/>
            <a:ext cx="3575050" cy="357505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3074" name="Rectangle 2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589" name="think-cell Slide" r:id="rId13" imgW="0" imgH="0" progId="">
                  <p:embed/>
                </p:oleObj>
              </mc:Choice>
              <mc:Fallback>
                <p:oleObj name="think-cell Slide" r:id="rId1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2"/>
          <p:cNvSpPr>
            <a:spLocks noGrp="1"/>
          </p:cNvSpPr>
          <p:nvPr>
            <p:ph type="title"/>
            <p:custDataLst>
              <p:tags r:id="rId3"/>
            </p:custDataLst>
          </p:nvPr>
        </p:nvSpPr>
        <p:spPr>
          <a:xfrm>
            <a:off x="446856" y="274638"/>
            <a:ext cx="7173144" cy="562074"/>
          </a:xfrm>
        </p:spPr>
        <p:txBody>
          <a:bodyPr>
            <a:normAutofit fontScale="90000"/>
          </a:bodyPr>
          <a:lstStyle/>
          <a:p>
            <a:pPr eaLnBrk="1" hangingPunct="1"/>
            <a:r>
              <a:rPr lang="ru-RU" dirty="0" smtClean="0"/>
              <a:t>Более широкий охват чем у ближайшего конкурента</a:t>
            </a:r>
            <a:endParaRPr lang="en-GB" dirty="0" smtClean="0"/>
          </a:p>
        </p:txBody>
      </p:sp>
      <p:sp>
        <p:nvSpPr>
          <p:cNvPr id="3077" name="Oval 5"/>
          <p:cNvSpPr>
            <a:spLocks noChangeArrowheads="1"/>
          </p:cNvSpPr>
          <p:nvPr>
            <p:custDataLst>
              <p:tags r:id="rId4"/>
            </p:custDataLst>
          </p:nvPr>
        </p:nvSpPr>
        <p:spPr bwMode="auto">
          <a:xfrm>
            <a:off x="3486150" y="2309813"/>
            <a:ext cx="2779713" cy="2779712"/>
          </a:xfrm>
          <a:prstGeom prst="ellipse">
            <a:avLst/>
          </a:prstGeom>
          <a:solidFill>
            <a:srgbClr val="9BBB59">
              <a:alpha val="49803"/>
            </a:srgbClr>
          </a:solidFill>
          <a:ln w="9525">
            <a:solidFill>
              <a:schemeClr val="tx2"/>
            </a:solidFill>
            <a:round/>
            <a:headEnd/>
            <a:tailEnd/>
          </a:ln>
        </p:spPr>
        <p:txBody>
          <a:bodyPr wrap="none" anchor="ctr"/>
          <a:lstStyle/>
          <a:p>
            <a:endParaRPr lang="en-US">
              <a:solidFill>
                <a:srgbClr val="000000"/>
              </a:solidFill>
            </a:endParaRPr>
          </a:p>
        </p:txBody>
      </p:sp>
      <p:grpSp>
        <p:nvGrpSpPr>
          <p:cNvPr id="2" name="Group 37"/>
          <p:cNvGrpSpPr>
            <a:grpSpLocks/>
          </p:cNvGrpSpPr>
          <p:nvPr/>
        </p:nvGrpSpPr>
        <p:grpSpPr bwMode="auto">
          <a:xfrm>
            <a:off x="2830513" y="1743075"/>
            <a:ext cx="3689350" cy="2701925"/>
            <a:chOff x="1375" y="1424"/>
            <a:chExt cx="2324" cy="1702"/>
          </a:xfrm>
        </p:grpSpPr>
        <p:sp>
          <p:nvSpPr>
            <p:cNvPr id="3083" name="Text Placeholder 2"/>
            <p:cNvSpPr>
              <a:spLocks/>
            </p:cNvSpPr>
            <p:nvPr>
              <p:custDataLst>
                <p:tags r:id="rId6"/>
              </p:custDataLst>
            </p:nvPr>
          </p:nvSpPr>
          <p:spPr bwMode="auto">
            <a:xfrm>
              <a:off x="1713" y="1424"/>
              <a:ext cx="1352" cy="288"/>
            </a:xfrm>
            <a:prstGeom prst="rect">
              <a:avLst/>
            </a:prstGeom>
            <a:noFill/>
            <a:ln w="9525">
              <a:noFill/>
              <a:miter lim="800000"/>
              <a:headEnd/>
              <a:tailEnd/>
            </a:ln>
          </p:spPr>
          <p:txBody>
            <a:bodyPr lIns="72009" tIns="72009" rIns="72009" bIns="72009" anchor="ctr"/>
            <a:lstStyle/>
            <a:p>
              <a:pPr>
                <a:spcBef>
                  <a:spcPct val="50000"/>
                </a:spcBef>
                <a:buClr>
                  <a:srgbClr val="036635"/>
                </a:buClr>
                <a:buSzPct val="140000"/>
                <a:buFont typeface="Arial" charset="0"/>
                <a:buNone/>
              </a:pPr>
              <a:r>
                <a:rPr lang="en-US" sz="1400" b="1">
                  <a:solidFill>
                    <a:srgbClr val="1F497D"/>
                  </a:solidFill>
                </a:rPr>
                <a:t>Scopus (Total: 19,809)</a:t>
              </a:r>
              <a:endParaRPr lang="en-US" sz="1400">
                <a:solidFill>
                  <a:srgbClr val="1F497D"/>
                </a:solidFill>
              </a:endParaRPr>
            </a:p>
          </p:txBody>
        </p:sp>
        <p:sp>
          <p:nvSpPr>
            <p:cNvPr id="3084" name="Text Placeholder 2"/>
            <p:cNvSpPr>
              <a:spLocks/>
            </p:cNvSpPr>
            <p:nvPr>
              <p:custDataLst>
                <p:tags r:id="rId7"/>
              </p:custDataLst>
            </p:nvPr>
          </p:nvSpPr>
          <p:spPr bwMode="auto">
            <a:xfrm>
              <a:off x="2077" y="2029"/>
              <a:ext cx="1144" cy="288"/>
            </a:xfrm>
            <a:prstGeom prst="rect">
              <a:avLst/>
            </a:prstGeom>
            <a:noFill/>
            <a:ln w="9525">
              <a:noFill/>
              <a:miter lim="800000"/>
              <a:headEnd/>
              <a:tailEnd/>
            </a:ln>
          </p:spPr>
          <p:txBody>
            <a:bodyPr lIns="72009" tIns="72009" rIns="72009" bIns="72009" anchor="ctr"/>
            <a:lstStyle/>
            <a:p>
              <a:pPr algn="ctr">
                <a:spcBef>
                  <a:spcPct val="50000"/>
                </a:spcBef>
                <a:buClr>
                  <a:srgbClr val="036635"/>
                </a:buClr>
                <a:buSzPct val="140000"/>
                <a:buFont typeface="Arial" charset="0"/>
                <a:buNone/>
              </a:pPr>
              <a:r>
                <a:rPr lang="en-US" sz="1400" b="1" dirty="0">
                  <a:solidFill>
                    <a:srgbClr val="4A6228"/>
                  </a:solidFill>
                </a:rPr>
                <a:t>Web of Science</a:t>
              </a:r>
              <a:br>
                <a:rPr lang="en-US" sz="1400" b="1" dirty="0">
                  <a:solidFill>
                    <a:srgbClr val="4A6228"/>
                  </a:solidFill>
                </a:rPr>
              </a:br>
              <a:r>
                <a:rPr lang="en-US" sz="1400" b="1" dirty="0">
                  <a:solidFill>
                    <a:srgbClr val="4A6228"/>
                  </a:solidFill>
                </a:rPr>
                <a:t>(Total: </a:t>
              </a:r>
              <a:r>
                <a:rPr lang="en-US" sz="1400" b="1" dirty="0" smtClean="0">
                  <a:solidFill>
                    <a:srgbClr val="4A6228"/>
                  </a:solidFill>
                </a:rPr>
                <a:t>12,311)</a:t>
              </a:r>
              <a:endParaRPr lang="en-US" sz="1400" dirty="0">
                <a:solidFill>
                  <a:srgbClr val="4A6228"/>
                </a:solidFill>
              </a:endParaRPr>
            </a:p>
          </p:txBody>
        </p:sp>
        <p:grpSp>
          <p:nvGrpSpPr>
            <p:cNvPr id="3" name="Group 36"/>
            <p:cNvGrpSpPr>
              <a:grpSpLocks/>
            </p:cNvGrpSpPr>
            <p:nvPr/>
          </p:nvGrpSpPr>
          <p:grpSpPr bwMode="auto">
            <a:xfrm>
              <a:off x="1375" y="2283"/>
              <a:ext cx="2324" cy="843"/>
              <a:chOff x="1375" y="2283"/>
              <a:chExt cx="2324" cy="843"/>
            </a:xfrm>
          </p:grpSpPr>
          <p:sp>
            <p:nvSpPr>
              <p:cNvPr id="3086" name="Text Placeholder 2"/>
              <p:cNvSpPr>
                <a:spLocks/>
              </p:cNvSpPr>
              <p:nvPr>
                <p:custDataLst>
                  <p:tags r:id="rId8"/>
                </p:custDataLst>
              </p:nvPr>
            </p:nvSpPr>
            <p:spPr bwMode="auto">
              <a:xfrm>
                <a:off x="1375" y="2283"/>
                <a:ext cx="457" cy="180"/>
              </a:xfrm>
              <a:prstGeom prst="rect">
                <a:avLst/>
              </a:prstGeom>
              <a:noFill/>
              <a:ln w="9525">
                <a:noFill/>
                <a:miter lim="800000"/>
                <a:headEnd/>
                <a:tailEnd/>
              </a:ln>
            </p:spPr>
            <p:txBody>
              <a:bodyPr lIns="72009" tIns="72009" rIns="72009" bIns="72009" anchor="ctr"/>
              <a:lstStyle/>
              <a:p>
                <a:pPr>
                  <a:spcBef>
                    <a:spcPct val="50000"/>
                  </a:spcBef>
                  <a:buClr>
                    <a:srgbClr val="036635"/>
                  </a:buClr>
                  <a:buSzPct val="140000"/>
                  <a:buFont typeface="Arial" charset="0"/>
                  <a:buNone/>
                </a:pPr>
                <a:r>
                  <a:rPr lang="en-US" sz="1400" b="1" dirty="0" smtClean="0">
                    <a:solidFill>
                      <a:srgbClr val="262626"/>
                    </a:solidFill>
                  </a:rPr>
                  <a:t>8,432</a:t>
                </a:r>
                <a:endParaRPr lang="en-US" sz="1400" dirty="0">
                  <a:solidFill>
                    <a:srgbClr val="262626"/>
                  </a:solidFill>
                </a:endParaRPr>
              </a:p>
            </p:txBody>
          </p:sp>
          <p:sp>
            <p:nvSpPr>
              <p:cNvPr id="3087" name="Text Placeholder 2"/>
              <p:cNvSpPr>
                <a:spLocks/>
              </p:cNvSpPr>
              <p:nvPr>
                <p:custDataLst>
                  <p:tags r:id="rId9"/>
                </p:custDataLst>
              </p:nvPr>
            </p:nvSpPr>
            <p:spPr bwMode="auto">
              <a:xfrm>
                <a:off x="3293" y="2946"/>
                <a:ext cx="406" cy="180"/>
              </a:xfrm>
              <a:prstGeom prst="rect">
                <a:avLst/>
              </a:prstGeom>
              <a:noFill/>
              <a:ln w="9525">
                <a:noFill/>
                <a:miter lim="800000"/>
                <a:headEnd/>
                <a:tailEnd/>
              </a:ln>
            </p:spPr>
            <p:txBody>
              <a:bodyPr lIns="72009" tIns="72009" rIns="72009" bIns="72009" anchor="ctr"/>
              <a:lstStyle/>
              <a:p>
                <a:pPr algn="ctr">
                  <a:spcBef>
                    <a:spcPct val="50000"/>
                  </a:spcBef>
                  <a:buClr>
                    <a:srgbClr val="036635"/>
                  </a:buClr>
                  <a:buSzPct val="140000"/>
                  <a:buFont typeface="Arial" charset="0"/>
                  <a:buNone/>
                </a:pPr>
                <a:r>
                  <a:rPr lang="en-US" sz="1400" b="1" dirty="0" smtClean="0">
                    <a:solidFill>
                      <a:srgbClr val="262626"/>
                    </a:solidFill>
                  </a:rPr>
                  <a:t>934</a:t>
                </a:r>
                <a:endParaRPr lang="en-US" sz="1400" dirty="0">
                  <a:solidFill>
                    <a:srgbClr val="262626"/>
                  </a:solidFill>
                </a:endParaRPr>
              </a:p>
            </p:txBody>
          </p:sp>
          <p:sp>
            <p:nvSpPr>
              <p:cNvPr id="3088" name="Text Placeholder 2"/>
              <p:cNvSpPr>
                <a:spLocks/>
              </p:cNvSpPr>
              <p:nvPr>
                <p:custDataLst>
                  <p:tags r:id="rId10"/>
                </p:custDataLst>
              </p:nvPr>
            </p:nvSpPr>
            <p:spPr bwMode="auto">
              <a:xfrm>
                <a:off x="2445" y="2609"/>
                <a:ext cx="586" cy="180"/>
              </a:xfrm>
              <a:prstGeom prst="rect">
                <a:avLst/>
              </a:prstGeom>
              <a:noFill/>
              <a:ln w="9525">
                <a:noFill/>
                <a:miter lim="800000"/>
                <a:headEnd/>
                <a:tailEnd/>
              </a:ln>
            </p:spPr>
            <p:txBody>
              <a:bodyPr lIns="72009" tIns="72009" rIns="72009" bIns="72009" anchor="ctr"/>
              <a:lstStyle/>
              <a:p>
                <a:pPr>
                  <a:spcBef>
                    <a:spcPct val="50000"/>
                  </a:spcBef>
                  <a:buClr>
                    <a:srgbClr val="036635"/>
                  </a:buClr>
                  <a:buSzPct val="140000"/>
                  <a:buFont typeface="Arial" charset="0"/>
                  <a:buNone/>
                </a:pPr>
                <a:r>
                  <a:rPr lang="en-US" sz="1400" b="1" dirty="0" smtClean="0">
                    <a:solidFill>
                      <a:srgbClr val="262626"/>
                    </a:solidFill>
                  </a:rPr>
                  <a:t>11,377</a:t>
                </a:r>
                <a:endParaRPr lang="en-US" sz="1400" dirty="0">
                  <a:solidFill>
                    <a:srgbClr val="262626"/>
                  </a:solidFill>
                </a:endParaRPr>
              </a:p>
            </p:txBody>
          </p:sp>
        </p:grpSp>
      </p:grpSp>
      <p:grpSp>
        <p:nvGrpSpPr>
          <p:cNvPr id="4" name="Group 39"/>
          <p:cNvGrpSpPr>
            <a:grpSpLocks/>
          </p:cNvGrpSpPr>
          <p:nvPr/>
        </p:nvGrpSpPr>
        <p:grpSpPr bwMode="auto">
          <a:xfrm>
            <a:off x="3465513" y="5621338"/>
            <a:ext cx="2009775" cy="403225"/>
            <a:chOff x="2247" y="3413"/>
            <a:chExt cx="1266" cy="254"/>
          </a:xfrm>
        </p:grpSpPr>
        <p:sp>
          <p:nvSpPr>
            <p:cNvPr id="3081" name="AutoShape 33"/>
            <p:cNvSpPr>
              <a:spLocks noChangeArrowheads="1"/>
            </p:cNvSpPr>
            <p:nvPr/>
          </p:nvSpPr>
          <p:spPr bwMode="auto">
            <a:xfrm>
              <a:off x="2247" y="3413"/>
              <a:ext cx="1266" cy="254"/>
            </a:xfrm>
            <a:prstGeom prst="roundRect">
              <a:avLst>
                <a:gd name="adj" fmla="val 14514"/>
              </a:avLst>
            </a:prstGeom>
            <a:noFill/>
            <a:ln w="28575" algn="ctr">
              <a:solidFill>
                <a:schemeClr val="tx2"/>
              </a:solidFill>
              <a:round/>
              <a:headEnd/>
              <a:tailEnd/>
            </a:ln>
          </p:spPr>
          <p:txBody>
            <a:bodyPr wrap="none" anchor="ctr"/>
            <a:lstStyle/>
            <a:p>
              <a:endParaRPr lang="en-US">
                <a:solidFill>
                  <a:srgbClr val="000000"/>
                </a:solidFill>
              </a:endParaRPr>
            </a:p>
          </p:txBody>
        </p:sp>
        <p:sp>
          <p:nvSpPr>
            <p:cNvPr id="3082" name="Text Placeholder 2"/>
            <p:cNvSpPr>
              <a:spLocks/>
            </p:cNvSpPr>
            <p:nvPr/>
          </p:nvSpPr>
          <p:spPr bwMode="auto">
            <a:xfrm>
              <a:off x="2362" y="3473"/>
              <a:ext cx="1036" cy="134"/>
            </a:xfrm>
            <a:prstGeom prst="rect">
              <a:avLst/>
            </a:prstGeom>
            <a:noFill/>
            <a:ln w="28575" algn="ctr">
              <a:noFill/>
              <a:miter lim="800000"/>
              <a:headEnd/>
              <a:tailEnd/>
            </a:ln>
          </p:spPr>
          <p:txBody>
            <a:bodyPr wrap="none" anchor="ctr"/>
            <a:lstStyle/>
            <a:p>
              <a:pPr algn="ctr">
                <a:buClr>
                  <a:srgbClr val="036635"/>
                </a:buClr>
                <a:buSzPct val="140000"/>
                <a:buFont typeface="Arial" charset="0"/>
                <a:buNone/>
              </a:pPr>
              <a:r>
                <a:rPr lang="en-US" sz="1400" b="1" dirty="0" smtClean="0">
                  <a:solidFill>
                    <a:srgbClr val="376092"/>
                  </a:solidFill>
                </a:rPr>
                <a:t>http://adat.crl.edu/</a:t>
              </a:r>
              <a:endParaRPr lang="en-US" sz="1400" b="1" dirty="0">
                <a:solidFill>
                  <a:srgbClr val="376092"/>
                </a:solidFill>
              </a:endParaRPr>
            </a:p>
          </p:txBody>
        </p:sp>
      </p:grpSp>
      <p:sp>
        <p:nvSpPr>
          <p:cNvPr id="3080" name="AutoShape 6"/>
          <p:cNvSpPr>
            <a:spLocks noChangeArrowheads="1"/>
          </p:cNvSpPr>
          <p:nvPr>
            <p:custDataLst>
              <p:tags r:id="rId5"/>
            </p:custDataLst>
          </p:nvPr>
        </p:nvSpPr>
        <p:spPr bwMode="auto">
          <a:xfrm>
            <a:off x="1147763" y="4597400"/>
            <a:ext cx="1189037" cy="560388"/>
          </a:xfrm>
          <a:prstGeom prst="wedgeRoundRectCallout">
            <a:avLst>
              <a:gd name="adj1" fmla="val 111204"/>
              <a:gd name="adj2" fmla="val -253861"/>
              <a:gd name="adj3" fmla="val 16667"/>
            </a:avLst>
          </a:prstGeom>
          <a:solidFill>
            <a:schemeClr val="bg2"/>
          </a:solidFill>
          <a:ln w="9525" algn="ctr">
            <a:solidFill>
              <a:schemeClr val="accent1"/>
            </a:solidFill>
            <a:miter lim="800000"/>
            <a:headEnd/>
            <a:tailEnd/>
          </a:ln>
        </p:spPr>
        <p:txBody>
          <a:bodyPr lIns="73152" tIns="73152" rIns="73152" bIns="73152" anchor="ctr"/>
          <a:lstStyle/>
          <a:p>
            <a:pPr eaLnBrk="0" hangingPunct="0">
              <a:buClr>
                <a:srgbClr val="000000"/>
              </a:buClr>
            </a:pPr>
            <a:r>
              <a:rPr lang="en-GB" sz="1200" b="1">
                <a:solidFill>
                  <a:srgbClr val="000000"/>
                </a:solidFill>
              </a:rPr>
              <a:t>Scopus added value</a:t>
            </a:r>
          </a:p>
        </p:txBody>
      </p:sp>
    </p:spTree>
    <p:extLst>
      <p:ext uri="{BB962C8B-B14F-4D97-AF65-F5344CB8AC3E}">
        <p14:creationId xmlns:p14="http://schemas.microsoft.com/office/powerpoint/2010/main" val="104893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ru-RU" dirty="0"/>
              <a:t>Более широкий охват не </a:t>
            </a:r>
            <a:r>
              <a:rPr lang="ru-RU" dirty="0" smtClean="0"/>
              <a:t>значит более </a:t>
            </a:r>
            <a:r>
              <a:rPr lang="ru-RU" dirty="0"/>
              <a:t>низкие стандарты</a:t>
            </a:r>
            <a:endParaRPr lang="en-US" dirty="0"/>
          </a:p>
        </p:txBody>
      </p:sp>
      <p:sp>
        <p:nvSpPr>
          <p:cNvPr id="12" name="TextBox 17"/>
          <p:cNvSpPr txBox="1">
            <a:spLocks noChangeArrowheads="1"/>
          </p:cNvSpPr>
          <p:nvPr/>
        </p:nvSpPr>
        <p:spPr bwMode="auto">
          <a:xfrm>
            <a:off x="76200" y="1970782"/>
            <a:ext cx="2590800" cy="1569660"/>
          </a:xfrm>
          <a:prstGeom prst="rect">
            <a:avLst/>
          </a:prstGeom>
          <a:noFill/>
          <a:ln w="9525">
            <a:noFill/>
            <a:miter lim="800000"/>
            <a:headEnd/>
            <a:tailEnd/>
          </a:ln>
        </p:spPr>
        <p:txBody>
          <a:bodyPr wrap="square">
            <a:spAutoFit/>
          </a:bodyPr>
          <a:lstStyle/>
          <a:p>
            <a:pPr algn="ctr"/>
            <a:r>
              <a:rPr lang="ru-RU" sz="1600" b="1" dirty="0" smtClean="0">
                <a:solidFill>
                  <a:schemeClr val="tx2"/>
                </a:solidFill>
                <a:latin typeface="Arial Rounded MT Bold" pitchFamily="34" charset="0"/>
              </a:rPr>
              <a:t>Журналы </a:t>
            </a:r>
            <a:r>
              <a:rPr lang="ru-RU" sz="1600" b="1" dirty="0">
                <a:solidFill>
                  <a:schemeClr val="tx2"/>
                </a:solidFill>
                <a:latin typeface="Arial Rounded MT Bold" pitchFamily="34" charset="0"/>
              </a:rPr>
              <a:t>выбираются </a:t>
            </a:r>
            <a:r>
              <a:rPr lang="ru-RU" sz="1600" b="1" u="sng" dirty="0" smtClean="0">
                <a:solidFill>
                  <a:schemeClr val="tx2"/>
                </a:solidFill>
                <a:latin typeface="Arial Rounded MT Bold" pitchFamily="34" charset="0"/>
              </a:rPr>
              <a:t>независимым </a:t>
            </a:r>
            <a:r>
              <a:rPr lang="ru-RU" sz="1600" b="1" dirty="0" smtClean="0">
                <a:solidFill>
                  <a:schemeClr val="tx2"/>
                </a:solidFill>
                <a:latin typeface="Arial Rounded MT Bold" pitchFamily="34" charset="0"/>
              </a:rPr>
              <a:t>Консультативным комитетом</a:t>
            </a:r>
            <a:r>
              <a:rPr lang="ru-RU" sz="1600" b="1" dirty="0">
                <a:solidFill>
                  <a:schemeClr val="tx2"/>
                </a:solidFill>
                <a:latin typeface="Arial Rounded MT Bold" pitchFamily="34" charset="0"/>
              </a:rPr>
              <a:t> по</a:t>
            </a:r>
          </a:p>
          <a:p>
            <a:pPr algn="ctr"/>
            <a:r>
              <a:rPr lang="ru-RU" sz="1600" b="1" dirty="0">
                <a:solidFill>
                  <a:schemeClr val="tx2"/>
                </a:solidFill>
                <a:latin typeface="Arial Rounded MT Bold" pitchFamily="34" charset="0"/>
              </a:rPr>
              <a:t>Выбору содержания</a:t>
            </a:r>
            <a:r>
              <a:rPr lang="ru-RU" sz="1600" b="1" dirty="0" smtClean="0">
                <a:solidFill>
                  <a:schemeClr val="tx2"/>
                </a:solidFill>
                <a:latin typeface="Arial Rounded MT Bold" pitchFamily="34" charset="0"/>
              </a:rPr>
              <a:t>   </a:t>
            </a:r>
            <a:r>
              <a:rPr lang="en-GB" sz="1600" dirty="0" smtClean="0">
                <a:solidFill>
                  <a:schemeClr val="tx2"/>
                </a:solidFill>
                <a:latin typeface="Arial Rounded MT Bold" pitchFamily="34" charset="0"/>
              </a:rPr>
              <a:t>(</a:t>
            </a:r>
            <a:r>
              <a:rPr lang="en-GB" sz="1600" dirty="0">
                <a:solidFill>
                  <a:schemeClr val="tx2"/>
                </a:solidFill>
                <a:latin typeface="Arial Rounded MT Bold" pitchFamily="34" charset="0"/>
              </a:rPr>
              <a:t>CSAB)</a:t>
            </a:r>
            <a:endParaRPr lang="en-US" sz="1600" dirty="0">
              <a:solidFill>
                <a:schemeClr val="tx2"/>
              </a:solidFill>
              <a:latin typeface="Arial Rounded MT Bold" pitchFamily="34" charset="0"/>
            </a:endParaRPr>
          </a:p>
        </p:txBody>
      </p:sp>
      <p:sp>
        <p:nvSpPr>
          <p:cNvPr id="21" name="Rectangle 213"/>
          <p:cNvSpPr>
            <a:spLocks noChangeArrowheads="1"/>
          </p:cNvSpPr>
          <p:nvPr/>
        </p:nvSpPr>
        <p:spPr bwMode="auto">
          <a:xfrm>
            <a:off x="53975" y="4446068"/>
            <a:ext cx="6456363" cy="686320"/>
          </a:xfrm>
          <a:prstGeom prst="rect">
            <a:avLst/>
          </a:prstGeom>
          <a:solidFill>
            <a:schemeClr val="accent5">
              <a:lumMod val="75000"/>
            </a:schemeClr>
          </a:solidFill>
          <a:ln w="9525">
            <a:noFill/>
            <a:miter lim="800000"/>
            <a:headEnd/>
            <a:tailEnd/>
          </a:ln>
        </p:spPr>
        <p:txBody>
          <a:bodyPr wrap="none" anchor="ctr"/>
          <a:lstStyle/>
          <a:p>
            <a:pPr>
              <a:defRPr/>
            </a:pPr>
            <a:endParaRPr lang="en-US">
              <a:latin typeface="Arial" charset="0"/>
            </a:endParaRPr>
          </a:p>
        </p:txBody>
      </p:sp>
      <p:sp>
        <p:nvSpPr>
          <p:cNvPr id="22" name="Rectangle 214"/>
          <p:cNvSpPr>
            <a:spLocks noChangeArrowheads="1"/>
          </p:cNvSpPr>
          <p:nvPr/>
        </p:nvSpPr>
        <p:spPr bwMode="auto">
          <a:xfrm>
            <a:off x="58738" y="4560888"/>
            <a:ext cx="6432550" cy="2181225"/>
          </a:xfrm>
          <a:prstGeom prst="rect">
            <a:avLst/>
          </a:prstGeom>
          <a:solidFill>
            <a:schemeClr val="bg1"/>
          </a:solidFill>
          <a:ln w="9525">
            <a:solidFill>
              <a:srgbClr val="036635"/>
            </a:solidFill>
            <a:miter lim="800000"/>
            <a:headEnd/>
            <a:tailEnd/>
          </a:ln>
        </p:spPr>
        <p:txBody>
          <a:bodyPr wrap="none" anchor="ctr"/>
          <a:lstStyle/>
          <a:p>
            <a:endParaRPr lang="en-US"/>
          </a:p>
        </p:txBody>
      </p:sp>
      <p:sp>
        <p:nvSpPr>
          <p:cNvPr id="23" name="Text Placeholder 2"/>
          <p:cNvSpPr>
            <a:spLocks/>
          </p:cNvSpPr>
          <p:nvPr/>
        </p:nvSpPr>
        <p:spPr bwMode="auto">
          <a:xfrm>
            <a:off x="68263" y="4572000"/>
            <a:ext cx="6423025" cy="246221"/>
          </a:xfrm>
          <a:prstGeom prst="rect">
            <a:avLst/>
          </a:prstGeom>
          <a:solidFill>
            <a:schemeClr val="accent1">
              <a:lumMod val="40000"/>
              <a:lumOff val="60000"/>
            </a:schemeClr>
          </a:solidFill>
          <a:ln w="9525">
            <a:noFill/>
            <a:miter lim="800000"/>
            <a:headEnd/>
            <a:tailEnd/>
          </a:ln>
        </p:spPr>
        <p:txBody>
          <a:bodyPr lIns="0" tIns="0" rIns="0" bIns="0">
            <a:spAutoFit/>
          </a:bodyPr>
          <a:lstStyle/>
          <a:p>
            <a:pPr eaLnBrk="0" hangingPunct="0">
              <a:spcBef>
                <a:spcPct val="20000"/>
              </a:spcBef>
              <a:buClr>
                <a:srgbClr val="036635"/>
              </a:buClr>
              <a:buSzPct val="140000"/>
              <a:buFont typeface="Arial" charset="0"/>
              <a:buNone/>
              <a:defRPr/>
            </a:pPr>
            <a:r>
              <a:rPr lang="ru-RU" sz="1600" b="1" dirty="0">
                <a:solidFill>
                  <a:schemeClr val="tx2"/>
                </a:solidFill>
                <a:latin typeface="Arial" charset="0"/>
              </a:rPr>
              <a:t>Акцент на </a:t>
            </a:r>
            <a:r>
              <a:rPr lang="ru-RU" sz="1600" b="1" dirty="0" smtClean="0">
                <a:solidFill>
                  <a:schemeClr val="tx2"/>
                </a:solidFill>
                <a:latin typeface="Arial" charset="0"/>
              </a:rPr>
              <a:t>качество выбора :</a:t>
            </a:r>
            <a:endParaRPr lang="en-US" sz="1400" b="1" u="sng" dirty="0">
              <a:solidFill>
                <a:schemeClr val="tx2"/>
              </a:solidFill>
              <a:latin typeface="Arial" charset="0"/>
            </a:endParaRPr>
          </a:p>
        </p:txBody>
      </p:sp>
      <p:sp>
        <p:nvSpPr>
          <p:cNvPr id="24" name="Text Placeholder 2"/>
          <p:cNvSpPr>
            <a:spLocks/>
          </p:cNvSpPr>
          <p:nvPr/>
        </p:nvSpPr>
        <p:spPr bwMode="auto">
          <a:xfrm>
            <a:off x="146050" y="4953001"/>
            <a:ext cx="6364288" cy="1723549"/>
          </a:xfrm>
          <a:prstGeom prst="rect">
            <a:avLst/>
          </a:prstGeom>
          <a:noFill/>
          <a:ln w="9525">
            <a:noFill/>
            <a:miter lim="800000"/>
            <a:headEnd/>
            <a:tailEnd/>
          </a:ln>
        </p:spPr>
        <p:txBody>
          <a:bodyPr wrap="square" lIns="0" tIns="0" rIns="0" bIns="0">
            <a:spAutoFit/>
          </a:bodyPr>
          <a:lstStyle/>
          <a:p>
            <a:pPr marL="82550" indent="-82550" eaLnBrk="0" hangingPunct="0">
              <a:spcBef>
                <a:spcPct val="50000"/>
              </a:spcBef>
              <a:buClr>
                <a:srgbClr val="036635"/>
              </a:buClr>
              <a:buSzPct val="140000"/>
              <a:buFont typeface="Arial" pitchFamily="34" charset="0"/>
              <a:buChar char="•"/>
            </a:pPr>
            <a:r>
              <a:rPr lang="ru-RU" sz="1400" dirty="0">
                <a:solidFill>
                  <a:schemeClr val="tx2"/>
                </a:solidFill>
              </a:rPr>
              <a:t>Предоставлять точные и релевантные результаты поиска для пользователей</a:t>
            </a:r>
          </a:p>
          <a:p>
            <a:pPr marL="82550" indent="-82550" eaLnBrk="0" hangingPunct="0">
              <a:spcBef>
                <a:spcPct val="50000"/>
              </a:spcBef>
              <a:buClr>
                <a:srgbClr val="036635"/>
              </a:buClr>
              <a:buSzPct val="140000"/>
              <a:buFont typeface="Arial" pitchFamily="34" charset="0"/>
              <a:buChar char="•"/>
            </a:pPr>
            <a:r>
              <a:rPr lang="ru-RU" sz="1400" dirty="0" smtClean="0">
                <a:solidFill>
                  <a:schemeClr val="tx2"/>
                </a:solidFill>
              </a:rPr>
              <a:t>Не разбовлять результаты поиска содержанием низкого качества</a:t>
            </a:r>
          </a:p>
          <a:p>
            <a:pPr marL="82550" indent="-82550" eaLnBrk="0" hangingPunct="0">
              <a:spcBef>
                <a:spcPct val="50000"/>
              </a:spcBef>
              <a:buClr>
                <a:srgbClr val="036635"/>
              </a:buClr>
              <a:buSzPct val="140000"/>
              <a:buFont typeface="Arial" pitchFamily="34" charset="0"/>
              <a:buChar char="•"/>
            </a:pPr>
            <a:r>
              <a:rPr lang="ru-RU" sz="1400" dirty="0" smtClean="0">
                <a:solidFill>
                  <a:schemeClr val="tx2"/>
                </a:solidFill>
              </a:rPr>
              <a:t>Поддержание имеджа</a:t>
            </a:r>
            <a:r>
              <a:rPr lang="en-GB" sz="1400" dirty="0">
                <a:solidFill>
                  <a:schemeClr val="tx2"/>
                </a:solidFill>
              </a:rPr>
              <a:t> Scopus </a:t>
            </a:r>
            <a:r>
              <a:rPr lang="ru-RU" sz="1400" dirty="0" smtClean="0">
                <a:solidFill>
                  <a:schemeClr val="tx2"/>
                </a:solidFill>
              </a:rPr>
              <a:t> как признанного автаритета </a:t>
            </a:r>
            <a:endParaRPr lang="en-US" sz="1400" dirty="0">
              <a:solidFill>
                <a:schemeClr val="tx2"/>
              </a:solidFill>
            </a:endParaRPr>
          </a:p>
          <a:p>
            <a:pPr marL="82550" indent="-82550" eaLnBrk="0" hangingPunct="0">
              <a:spcBef>
                <a:spcPct val="50000"/>
              </a:spcBef>
              <a:buClr>
                <a:srgbClr val="036635"/>
              </a:buClr>
              <a:buSzPct val="140000"/>
              <a:buFont typeface="Arial" pitchFamily="34" charset="0"/>
              <a:buChar char="•"/>
            </a:pPr>
            <a:r>
              <a:rPr lang="ru-RU" sz="1400" dirty="0" smtClean="0">
                <a:solidFill>
                  <a:schemeClr val="tx2"/>
                </a:solidFill>
              </a:rPr>
              <a:t>Поддержка уверенности  что </a:t>
            </a:r>
            <a:r>
              <a:rPr lang="en-GB" sz="1400" dirty="0" smtClean="0">
                <a:solidFill>
                  <a:schemeClr val="tx2"/>
                </a:solidFill>
              </a:rPr>
              <a:t>Scopus  “</a:t>
            </a:r>
            <a:r>
              <a:rPr lang="ru-RU" sz="1400" dirty="0" smtClean="0">
                <a:solidFill>
                  <a:schemeClr val="tx2"/>
                </a:solidFill>
              </a:rPr>
              <a:t>отражает истину</a:t>
            </a:r>
            <a:r>
              <a:rPr lang="en-GB" sz="1400" dirty="0" smtClean="0">
                <a:solidFill>
                  <a:schemeClr val="tx2"/>
                </a:solidFill>
              </a:rPr>
              <a:t>”</a:t>
            </a:r>
          </a:p>
          <a:p>
            <a:pPr marL="82550" indent="-82550" eaLnBrk="0" hangingPunct="0">
              <a:spcBef>
                <a:spcPct val="50000"/>
              </a:spcBef>
              <a:buClr>
                <a:srgbClr val="036635"/>
              </a:buClr>
              <a:buSzPct val="140000"/>
              <a:buFont typeface="Arial" pitchFamily="34" charset="0"/>
              <a:buChar char="•"/>
            </a:pPr>
            <a:r>
              <a:rPr lang="ru-RU" sz="1400" dirty="0">
                <a:solidFill>
                  <a:schemeClr val="tx2"/>
                </a:solidFill>
              </a:rPr>
              <a:t>Гарантия того, что </a:t>
            </a:r>
            <a:r>
              <a:rPr lang="ru-RU" sz="1400" dirty="0" smtClean="0">
                <a:solidFill>
                  <a:schemeClr val="tx2"/>
                </a:solidFill>
              </a:rPr>
              <a:t>журналы выбранные в </a:t>
            </a:r>
            <a:r>
              <a:rPr lang="en-GB" sz="1400" dirty="0">
                <a:solidFill>
                  <a:schemeClr val="tx2"/>
                </a:solidFill>
              </a:rPr>
              <a:t>Scopus</a:t>
            </a:r>
            <a:r>
              <a:rPr lang="ru-RU" sz="1400" dirty="0" smtClean="0">
                <a:solidFill>
                  <a:schemeClr val="tx2"/>
                </a:solidFill>
              </a:rPr>
              <a:t>  отвечают </a:t>
            </a:r>
            <a:r>
              <a:rPr lang="ru-RU" sz="1400" dirty="0">
                <a:solidFill>
                  <a:schemeClr val="tx2"/>
                </a:solidFill>
              </a:rPr>
              <a:t>самым высоким этическим стандартам</a:t>
            </a:r>
            <a:endParaRPr lang="en-GB" sz="1400" dirty="0">
              <a:solidFill>
                <a:schemeClr val="tx2"/>
              </a:solidFill>
            </a:endParaRPr>
          </a:p>
        </p:txBody>
      </p:sp>
      <p:pic>
        <p:nvPicPr>
          <p:cNvPr id="267265" name="Picture 1"/>
          <p:cNvPicPr>
            <a:picLocks noChangeAspect="1" noChangeArrowheads="1"/>
          </p:cNvPicPr>
          <p:nvPr/>
        </p:nvPicPr>
        <p:blipFill>
          <a:blip r:embed="rId2" cstate="print"/>
          <a:srcRect/>
          <a:stretch>
            <a:fillRect/>
          </a:stretch>
        </p:blipFill>
        <p:spPr bwMode="auto">
          <a:xfrm>
            <a:off x="2743200" y="990600"/>
            <a:ext cx="6248400" cy="3455468"/>
          </a:xfrm>
          <a:prstGeom prst="rect">
            <a:avLst/>
          </a:prstGeom>
          <a:noFill/>
          <a:ln w="9525">
            <a:noFill/>
            <a:miter lim="800000"/>
            <a:headEnd/>
            <a:tailEnd/>
          </a:ln>
        </p:spPr>
      </p:pic>
    </p:spTree>
    <p:extLst>
      <p:ext uri="{BB962C8B-B14F-4D97-AF65-F5344CB8AC3E}">
        <p14:creationId xmlns:p14="http://schemas.microsoft.com/office/powerpoint/2010/main" val="297282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ru-RU" dirty="0"/>
              <a:t>Критерии </a:t>
            </a:r>
            <a:r>
              <a:rPr lang="ru-RU" dirty="0" smtClean="0"/>
              <a:t>выбора </a:t>
            </a:r>
            <a:r>
              <a:rPr lang="en-GB" dirty="0" smtClean="0"/>
              <a:t>Scopus </a:t>
            </a:r>
            <a:endParaRPr lang="en-US" dirty="0" smtClean="0"/>
          </a:p>
        </p:txBody>
      </p:sp>
      <p:graphicFrame>
        <p:nvGraphicFramePr>
          <p:cNvPr id="4" name="Group 266"/>
          <p:cNvGraphicFramePr>
            <a:graphicFrameLocks noGrp="1"/>
          </p:cNvGraphicFramePr>
          <p:nvPr>
            <p:extLst>
              <p:ext uri="{D42A27DB-BD31-4B8C-83A1-F6EECF244321}">
                <p14:modId xmlns:p14="http://schemas.microsoft.com/office/powerpoint/2010/main" val="4019129806"/>
              </p:ext>
            </p:extLst>
          </p:nvPr>
        </p:nvGraphicFramePr>
        <p:xfrm>
          <a:off x="3173413" y="1695450"/>
          <a:ext cx="5761037" cy="3909437"/>
        </p:xfrm>
        <a:graphic>
          <a:graphicData uri="http://schemas.openxmlformats.org/drawingml/2006/table">
            <a:tbl>
              <a:tblPr/>
              <a:tblGrid>
                <a:gridCol w="1523304"/>
                <a:gridCol w="4237733"/>
              </a:tblGrid>
              <a:tr h="1173204">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Journal</a:t>
                      </a:r>
                      <a:br>
                        <a:rPr kumimoji="0" lang="en-GB" sz="1400" b="1" i="0" u="none" strike="noStrike" cap="none" normalizeH="0" baseline="0" dirty="0" smtClean="0">
                          <a:ln>
                            <a:noFill/>
                          </a:ln>
                          <a:solidFill>
                            <a:schemeClr val="bg1"/>
                          </a:solidFill>
                          <a:effectLst/>
                          <a:latin typeface="Arial" charset="0"/>
                          <a:cs typeface="Times New Roman" pitchFamily="18" charset="0"/>
                        </a:rPr>
                      </a:br>
                      <a:r>
                        <a:rPr kumimoji="0" lang="en-GB" sz="1400" b="1" i="0" u="none" strike="noStrike" cap="none" normalizeH="0" baseline="0" dirty="0" smtClean="0">
                          <a:ln>
                            <a:noFill/>
                          </a:ln>
                          <a:solidFill>
                            <a:schemeClr val="bg1"/>
                          </a:solidFill>
                          <a:effectLst/>
                          <a:latin typeface="Arial" charset="0"/>
                          <a:cs typeface="Times New Roman" pitchFamily="18" charset="0"/>
                        </a:rPr>
                        <a:t>policy</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Convincing editorial concept/policy</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Level of peer-review</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Diversity in geographic distribution of editors</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Diversity in geographic distribution of authors</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109344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Quality of</a:t>
                      </a:r>
                      <a:br>
                        <a:rPr kumimoji="0" lang="en-GB" sz="1400" b="1" i="0" u="none" strike="noStrike" cap="none" normalizeH="0" baseline="0" dirty="0" smtClean="0">
                          <a:ln>
                            <a:noFill/>
                          </a:ln>
                          <a:solidFill>
                            <a:schemeClr val="bg1"/>
                          </a:solidFill>
                          <a:effectLst/>
                          <a:latin typeface="Arial" charset="0"/>
                          <a:cs typeface="Times New Roman" pitchFamily="18" charset="0"/>
                        </a:rPr>
                      </a:br>
                      <a:r>
                        <a:rPr kumimoji="0" lang="en-GB" sz="1400" b="1" i="0" u="none" strike="noStrike" cap="none" normalizeH="0" baseline="0" dirty="0" smtClean="0">
                          <a:ln>
                            <a:noFill/>
                          </a:ln>
                          <a:solidFill>
                            <a:schemeClr val="bg1"/>
                          </a:solidFill>
                          <a:effectLst/>
                          <a:latin typeface="Arial" charset="0"/>
                          <a:cs typeface="Times New Roman" pitchFamily="18" charset="0"/>
                        </a:rPr>
                        <a:t>content</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GB" sz="1400" b="0" i="0" u="none" strike="noStrike" cap="none" normalizeH="0" baseline="0" dirty="0" smtClean="0">
                          <a:ln>
                            <a:noFill/>
                          </a:ln>
                          <a:solidFill>
                            <a:schemeClr val="tx2"/>
                          </a:solidFill>
                          <a:effectLst/>
                          <a:latin typeface="Arial" charset="0"/>
                          <a:cs typeface="Times New Roman" pitchFamily="18" charset="0"/>
                        </a:rPr>
                        <a:t>Academic contribution to the field</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Clarity of abstracts</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Quality and conformity with stated aims &amp; scope</a:t>
                      </a:r>
                    </a:p>
                    <a:p>
                      <a:pPr marL="228600" marR="0" lvl="0" indent="-228600" algn="l" defTabSz="914400" rtl="0" eaLnBrk="1" fontAlgn="base" latinLnBrk="0" hangingPunct="1">
                        <a:lnSpc>
                          <a:spcPct val="100000"/>
                        </a:lnSpc>
                        <a:spcBef>
                          <a:spcPct val="25000"/>
                        </a:spcBef>
                        <a:spcAft>
                          <a:spcPct val="0"/>
                        </a:spcAft>
                        <a:buClr>
                          <a:srgbClr val="036635"/>
                        </a:buClr>
                        <a:buSzPct val="140000"/>
                        <a:buFont typeface="Arial" charset="0"/>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Readability of articles</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547502">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Journal standing</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GB" sz="1400" b="0" i="0" u="none" strike="noStrike" cap="none" normalizeH="0" baseline="0" dirty="0" err="1" smtClean="0">
                          <a:ln>
                            <a:noFill/>
                          </a:ln>
                          <a:solidFill>
                            <a:schemeClr val="tx2"/>
                          </a:solidFill>
                          <a:effectLst/>
                          <a:latin typeface="Arial" charset="0"/>
                          <a:cs typeface="Times New Roman" pitchFamily="18" charset="0"/>
                        </a:rPr>
                        <a:t>Citedness</a:t>
                      </a:r>
                      <a:r>
                        <a:rPr kumimoji="0" lang="en-GB" sz="1400" b="0" i="0" u="none" strike="noStrike" cap="none" normalizeH="0" baseline="0" dirty="0" smtClean="0">
                          <a:ln>
                            <a:noFill/>
                          </a:ln>
                          <a:solidFill>
                            <a:schemeClr val="tx2"/>
                          </a:solidFill>
                          <a:effectLst/>
                          <a:latin typeface="Arial" charset="0"/>
                          <a:cs typeface="Times New Roman" pitchFamily="18" charset="0"/>
                        </a:rPr>
                        <a:t> of journal articles in Scopus</a:t>
                      </a:r>
                    </a:p>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Editor standing</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274812">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Regularity</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GB" sz="1400" b="0" i="0" u="none" strike="noStrike" cap="none" normalizeH="0" baseline="0" dirty="0" smtClean="0">
                          <a:ln>
                            <a:noFill/>
                          </a:ln>
                          <a:solidFill>
                            <a:schemeClr val="tx2"/>
                          </a:solidFill>
                          <a:effectLst/>
                          <a:latin typeface="Arial" charset="0"/>
                          <a:cs typeface="Times New Roman" pitchFamily="18" charset="0"/>
                        </a:rPr>
                        <a:t>No delay in publication schedule</a:t>
                      </a:r>
                      <a:endParaRPr kumimoji="0" lang="en-US" sz="1400" b="0" i="0" u="none" strike="noStrike" cap="none" normalizeH="0" baseline="0" dirty="0" smtClean="0">
                        <a:ln>
                          <a:noFill/>
                        </a:ln>
                        <a:solidFill>
                          <a:schemeClr val="tx2"/>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r h="820474">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cs typeface="Times New Roman" pitchFamily="18" charset="0"/>
                        </a:rPr>
                        <a:t>Online availability</a:t>
                      </a:r>
                      <a:endParaRPr kumimoji="0" lang="en-US" sz="1400" b="1" i="0" u="none" strike="noStrike" cap="none" normalizeH="0" baseline="0" dirty="0" smtClean="0">
                        <a:ln>
                          <a:noFill/>
                        </a:ln>
                        <a:solidFill>
                          <a:schemeClr val="bg1"/>
                        </a:solidFill>
                        <a:effectLst/>
                        <a:latin typeface="Arial" charset="0"/>
                        <a:cs typeface="Times New Roman" pitchFamily="18" charset="0"/>
                      </a:endParaRP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GB" sz="1400" b="0" i="0" u="none" strike="noStrike" cap="none" normalizeH="0" baseline="0" dirty="0" smtClean="0">
                          <a:ln>
                            <a:noFill/>
                          </a:ln>
                          <a:solidFill>
                            <a:schemeClr val="tx2"/>
                          </a:solidFill>
                          <a:effectLst/>
                          <a:latin typeface="Arial" charset="0"/>
                          <a:cs typeface="Times New Roman" pitchFamily="18" charset="0"/>
                        </a:rPr>
                        <a:t>Content available online</a:t>
                      </a:r>
                    </a:p>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English-language journal home page</a:t>
                      </a:r>
                    </a:p>
                    <a:p>
                      <a:pPr marL="228600" marR="0" lvl="0" indent="-228600" algn="l" defTabSz="914400" rtl="0" eaLnBrk="1" fontAlgn="base" latinLnBrk="0" hangingPunct="1">
                        <a:lnSpc>
                          <a:spcPct val="100000"/>
                        </a:lnSpc>
                        <a:spcBef>
                          <a:spcPct val="25000"/>
                        </a:spcBef>
                        <a:spcAft>
                          <a:spcPct val="0"/>
                        </a:spcAft>
                        <a:buClr>
                          <a:srgbClr val="036635"/>
                        </a:buClr>
                        <a:buSzPct val="140000"/>
                        <a:buFontTx/>
                        <a:buChar char="•"/>
                        <a:tabLst/>
                      </a:pPr>
                      <a:r>
                        <a:rPr kumimoji="0" lang="en-US" sz="1400" b="0" i="0" u="none" strike="noStrike" cap="none" normalizeH="0" baseline="0" dirty="0" smtClean="0">
                          <a:ln>
                            <a:noFill/>
                          </a:ln>
                          <a:solidFill>
                            <a:schemeClr val="tx2"/>
                          </a:solidFill>
                          <a:effectLst/>
                          <a:latin typeface="Arial" charset="0"/>
                          <a:cs typeface="Times New Roman" pitchFamily="18" charset="0"/>
                        </a:rPr>
                        <a:t>Quality of home page</a:t>
                      </a:r>
                    </a:p>
                  </a:txBody>
                  <a:tcPr marL="73152" marR="73152" marT="27432" marB="27432" anchor="ctr" horzOverflow="overflow">
                    <a:lnL w="9525" cap="flat" cmpd="sng" algn="ctr">
                      <a:solidFill>
                        <a:srgbClr val="036635"/>
                      </a:solidFill>
                      <a:prstDash val="solid"/>
                      <a:round/>
                      <a:headEnd type="none" w="med" len="med"/>
                      <a:tailEnd type="none" w="med" len="med"/>
                    </a:lnL>
                    <a:lnR w="9525" cap="flat" cmpd="sng" algn="ctr">
                      <a:solidFill>
                        <a:srgbClr val="036635"/>
                      </a:solidFill>
                      <a:prstDash val="solid"/>
                      <a:round/>
                      <a:headEnd type="none" w="med" len="med"/>
                      <a:tailEnd type="none" w="med" len="med"/>
                    </a:lnR>
                    <a:lnT w="9525" cap="flat" cmpd="sng" algn="ctr">
                      <a:solidFill>
                        <a:srgbClr val="036635"/>
                      </a:solidFill>
                      <a:prstDash val="solid"/>
                      <a:round/>
                      <a:headEnd type="none" w="med" len="med"/>
                      <a:tailEnd type="none" w="med" len="med"/>
                    </a:lnT>
                    <a:lnB w="9525" cap="flat" cmpd="sng" algn="ctr">
                      <a:solidFill>
                        <a:srgbClr val="036635"/>
                      </a:solidFill>
                      <a:prstDash val="solid"/>
                      <a:round/>
                      <a:headEnd type="none" w="med" len="med"/>
                      <a:tailEnd type="none" w="med" len="med"/>
                    </a:lnB>
                    <a:lnTlToBr>
                      <a:noFill/>
                    </a:lnTlToBr>
                    <a:lnBlToTr>
                      <a:noFill/>
                    </a:lnBlToTr>
                    <a:noFill/>
                  </a:tcPr>
                </a:tc>
              </a:tr>
            </a:tbl>
          </a:graphicData>
        </a:graphic>
      </p:graphicFrame>
      <p:sp>
        <p:nvSpPr>
          <p:cNvPr id="5" name="Rectangle 213"/>
          <p:cNvSpPr>
            <a:spLocks noChangeArrowheads="1"/>
          </p:cNvSpPr>
          <p:nvPr/>
        </p:nvSpPr>
        <p:spPr bwMode="auto">
          <a:xfrm>
            <a:off x="157163" y="2776538"/>
            <a:ext cx="2825750" cy="317500"/>
          </a:xfrm>
          <a:prstGeom prst="rect">
            <a:avLst/>
          </a:prstGeom>
          <a:solidFill>
            <a:schemeClr val="accent1">
              <a:lumMod val="50000"/>
            </a:schemeClr>
          </a:solidFill>
          <a:ln w="9525">
            <a:noFill/>
            <a:miter lim="800000"/>
            <a:headEnd/>
            <a:tailEnd/>
          </a:ln>
        </p:spPr>
        <p:txBody>
          <a:bodyPr wrap="none" anchor="ctr"/>
          <a:lstStyle/>
          <a:p>
            <a:pPr>
              <a:defRPr/>
            </a:pPr>
            <a:endParaRPr lang="en-US"/>
          </a:p>
        </p:txBody>
      </p:sp>
      <p:sp>
        <p:nvSpPr>
          <p:cNvPr id="37916" name="Rectangle 214"/>
          <p:cNvSpPr>
            <a:spLocks noChangeArrowheads="1"/>
          </p:cNvSpPr>
          <p:nvPr/>
        </p:nvSpPr>
        <p:spPr bwMode="auto">
          <a:xfrm>
            <a:off x="157163" y="2776538"/>
            <a:ext cx="2820987" cy="1928812"/>
          </a:xfrm>
          <a:prstGeom prst="rect">
            <a:avLst/>
          </a:prstGeom>
          <a:noFill/>
          <a:ln w="9525">
            <a:solidFill>
              <a:srgbClr val="036635"/>
            </a:solidFill>
            <a:miter lim="800000"/>
            <a:headEnd/>
            <a:tailEnd/>
          </a:ln>
        </p:spPr>
        <p:txBody>
          <a:bodyPr wrap="none" anchor="ctr"/>
          <a:lstStyle/>
          <a:p>
            <a:endParaRPr lang="en-US"/>
          </a:p>
        </p:txBody>
      </p:sp>
      <p:sp>
        <p:nvSpPr>
          <p:cNvPr id="37917" name="Text Placeholder 2"/>
          <p:cNvSpPr>
            <a:spLocks/>
          </p:cNvSpPr>
          <p:nvPr/>
        </p:nvSpPr>
        <p:spPr bwMode="auto">
          <a:xfrm>
            <a:off x="222250" y="2828925"/>
            <a:ext cx="1935163" cy="214313"/>
          </a:xfrm>
          <a:prstGeom prst="rect">
            <a:avLst/>
          </a:prstGeom>
          <a:noFill/>
          <a:ln w="9525">
            <a:noFill/>
            <a:miter lim="800000"/>
            <a:headEnd/>
            <a:tailEnd/>
          </a:ln>
        </p:spPr>
        <p:txBody>
          <a:bodyPr lIns="0" tIns="0" rIns="0" bIns="0">
            <a:spAutoFit/>
          </a:bodyPr>
          <a:lstStyle/>
          <a:p>
            <a:pPr eaLnBrk="0" hangingPunct="0">
              <a:spcBef>
                <a:spcPct val="20000"/>
              </a:spcBef>
              <a:buClr>
                <a:srgbClr val="036635"/>
              </a:buClr>
              <a:buSzPct val="140000"/>
              <a:buFont typeface="Arial" charset="0"/>
              <a:buNone/>
            </a:pPr>
            <a:r>
              <a:rPr lang="en-US" sz="1400" b="1">
                <a:solidFill>
                  <a:schemeClr val="bg1"/>
                </a:solidFill>
              </a:rPr>
              <a:t>Minimum criteria</a:t>
            </a:r>
          </a:p>
        </p:txBody>
      </p:sp>
      <p:sp>
        <p:nvSpPr>
          <p:cNvPr id="37918" name="Text Placeholder 2"/>
          <p:cNvSpPr>
            <a:spLocks/>
          </p:cNvSpPr>
          <p:nvPr/>
        </p:nvSpPr>
        <p:spPr bwMode="auto">
          <a:xfrm>
            <a:off x="222250" y="3146425"/>
            <a:ext cx="2787650" cy="1508125"/>
          </a:xfrm>
          <a:prstGeom prst="rect">
            <a:avLst/>
          </a:prstGeom>
          <a:noFill/>
          <a:ln w="9525">
            <a:noFill/>
            <a:miter lim="800000"/>
            <a:headEnd/>
            <a:tailEnd/>
          </a:ln>
        </p:spPr>
        <p:txBody>
          <a:bodyPr lIns="0" tIns="0" rIns="0" bIns="0">
            <a:spAutoFit/>
          </a:bodyPr>
          <a:lstStyle/>
          <a:p>
            <a:pPr marL="228600" indent="-228600" eaLnBrk="0" hangingPunct="0">
              <a:spcBef>
                <a:spcPct val="50000"/>
              </a:spcBef>
              <a:buClr>
                <a:srgbClr val="036635"/>
              </a:buClr>
              <a:buSzPct val="140000"/>
              <a:buFont typeface="Arial" charset="0"/>
              <a:buChar char="•"/>
            </a:pPr>
            <a:r>
              <a:rPr lang="en-US" sz="1400" dirty="0">
                <a:solidFill>
                  <a:schemeClr val="tx2"/>
                </a:solidFill>
                <a:latin typeface="Arial" pitchFamily="34" charset="0"/>
                <a:cs typeface="Arial" pitchFamily="34" charset="0"/>
              </a:rPr>
              <a:t>Peer-review</a:t>
            </a:r>
          </a:p>
          <a:p>
            <a:pPr marL="228600" indent="-228600" eaLnBrk="0" hangingPunct="0">
              <a:spcBef>
                <a:spcPct val="50000"/>
              </a:spcBef>
              <a:buClr>
                <a:srgbClr val="036635"/>
              </a:buClr>
              <a:buSzPct val="140000"/>
              <a:buFont typeface="Arial" charset="0"/>
              <a:buChar char="•"/>
            </a:pPr>
            <a:r>
              <a:rPr lang="en-US" sz="1400" dirty="0">
                <a:solidFill>
                  <a:schemeClr val="tx2"/>
                </a:solidFill>
                <a:latin typeface="Arial" pitchFamily="34" charset="0"/>
                <a:cs typeface="Arial" pitchFamily="34" charset="0"/>
              </a:rPr>
              <a:t>English abstracts</a:t>
            </a:r>
          </a:p>
          <a:p>
            <a:pPr marL="228600" indent="-228600" eaLnBrk="0" hangingPunct="0">
              <a:spcBef>
                <a:spcPct val="50000"/>
              </a:spcBef>
              <a:buClr>
                <a:srgbClr val="036635"/>
              </a:buClr>
              <a:buSzPct val="140000"/>
              <a:buFont typeface="Arial" charset="0"/>
              <a:buChar char="•"/>
            </a:pPr>
            <a:r>
              <a:rPr lang="en-US" sz="1400" dirty="0">
                <a:solidFill>
                  <a:schemeClr val="tx2"/>
                </a:solidFill>
                <a:latin typeface="Arial" pitchFamily="34" charset="0"/>
                <a:cs typeface="Arial" pitchFamily="34" charset="0"/>
              </a:rPr>
              <a:t>Regular publication</a:t>
            </a:r>
          </a:p>
          <a:p>
            <a:pPr marL="228600" indent="-228600" eaLnBrk="0" hangingPunct="0">
              <a:spcBef>
                <a:spcPct val="50000"/>
              </a:spcBef>
              <a:buClr>
                <a:srgbClr val="036635"/>
              </a:buClr>
              <a:buSzPct val="140000"/>
              <a:buFont typeface="Arial" charset="0"/>
              <a:buChar char="•"/>
            </a:pPr>
            <a:r>
              <a:rPr lang="en-GB" sz="1400" dirty="0">
                <a:solidFill>
                  <a:schemeClr val="tx2"/>
                </a:solidFill>
                <a:latin typeface="Arial" pitchFamily="34" charset="0"/>
                <a:cs typeface="Arial" pitchFamily="34" charset="0"/>
              </a:rPr>
              <a:t>References in Roman script</a:t>
            </a:r>
          </a:p>
          <a:p>
            <a:pPr marL="228600" indent="-228600" eaLnBrk="0" hangingPunct="0">
              <a:spcBef>
                <a:spcPct val="50000"/>
              </a:spcBef>
              <a:buClr>
                <a:srgbClr val="036635"/>
              </a:buClr>
              <a:buSzPct val="140000"/>
              <a:buFont typeface="Arial" charset="0"/>
              <a:buChar char="•"/>
            </a:pPr>
            <a:r>
              <a:rPr lang="en-GB" sz="1400" dirty="0">
                <a:solidFill>
                  <a:schemeClr val="tx2"/>
                </a:solidFill>
                <a:latin typeface="Arial" pitchFamily="34" charset="0"/>
                <a:cs typeface="Arial" pitchFamily="34" charset="0"/>
              </a:rPr>
              <a:t>Publication ethics statement</a:t>
            </a:r>
          </a:p>
        </p:txBody>
      </p:sp>
    </p:spTree>
    <p:extLst>
      <p:ext uri="{BB962C8B-B14F-4D97-AF65-F5344CB8AC3E}">
        <p14:creationId xmlns:p14="http://schemas.microsoft.com/office/powerpoint/2010/main" val="25311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391400" cy="838200"/>
          </a:xfrm>
        </p:spPr>
        <p:txBody>
          <a:bodyPr>
            <a:normAutofit fontScale="90000"/>
          </a:bodyPr>
          <a:lstStyle/>
          <a:p>
            <a:r>
              <a:rPr lang="ru-RU" b="1" dirty="0" smtClean="0"/>
              <a:t>Наукометрические показатели  в </a:t>
            </a:r>
            <a:r>
              <a:rPr lang="en-US" b="1" dirty="0" smtClean="0"/>
              <a:t> Scopus</a:t>
            </a:r>
            <a:endParaRPr lang="en-US" b="1" dirty="0"/>
          </a:p>
        </p:txBody>
      </p:sp>
      <p:sp>
        <p:nvSpPr>
          <p:cNvPr id="3" name="Content Placeholder 2"/>
          <p:cNvSpPr>
            <a:spLocks noGrp="1"/>
          </p:cNvSpPr>
          <p:nvPr>
            <p:ph idx="1"/>
          </p:nvPr>
        </p:nvSpPr>
        <p:spPr/>
        <p:txBody>
          <a:bodyPr/>
          <a:lstStyle/>
          <a:p>
            <a:endParaRPr lang="en-US" sz="4000" dirty="0" smtClean="0"/>
          </a:p>
          <a:p>
            <a:r>
              <a:rPr lang="en-US" sz="4000" dirty="0" smtClean="0"/>
              <a:t>H-index</a:t>
            </a:r>
          </a:p>
          <a:p>
            <a:r>
              <a:rPr lang="en-US" sz="4000" dirty="0" smtClean="0"/>
              <a:t>SNIP </a:t>
            </a:r>
            <a:r>
              <a:rPr lang="ru-RU" sz="4000" dirty="0" smtClean="0"/>
              <a:t>и </a:t>
            </a:r>
            <a:r>
              <a:rPr lang="en-US" sz="4000" dirty="0" smtClean="0"/>
              <a:t>SJR</a:t>
            </a:r>
            <a:endParaRPr lang="en-US" sz="4000" dirty="0"/>
          </a:p>
        </p:txBody>
      </p:sp>
    </p:spTree>
    <p:extLst>
      <p:ext uri="{BB962C8B-B14F-4D97-AF65-F5344CB8AC3E}">
        <p14:creationId xmlns:p14="http://schemas.microsoft.com/office/powerpoint/2010/main" val="135045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38201"/>
            <a:ext cx="7848600" cy="2189317"/>
          </a:xfrm>
          <a:prstGeom prst="rect">
            <a:avLst/>
          </a:prstGeom>
        </p:spPr>
        <p:txBody>
          <a:bodyPr wrap="square">
            <a:spAutoFit/>
          </a:bodyPr>
          <a:lstStyle/>
          <a:p>
            <a:pPr algn="ctr">
              <a:lnSpc>
                <a:spcPct val="80000"/>
              </a:lnSpc>
            </a:pPr>
            <a:endParaRPr lang="ru-RU" dirty="0">
              <a:latin typeface="Arial" pitchFamily="34" charset="0"/>
              <a:cs typeface="Arial" pitchFamily="34" charset="0"/>
            </a:endParaRPr>
          </a:p>
          <a:p>
            <a:pPr algn="ctr">
              <a:lnSpc>
                <a:spcPct val="80000"/>
              </a:lnSpc>
            </a:pPr>
            <a:r>
              <a:rPr lang="ru-RU" dirty="0">
                <a:latin typeface="Arial" pitchFamily="34" charset="0"/>
                <a:cs typeface="Arial" pitchFamily="34" charset="0"/>
              </a:rPr>
              <a:t> </a:t>
            </a:r>
            <a:r>
              <a:rPr lang="ru-RU" sz="2400" dirty="0">
                <a:latin typeface="Arial" pitchFamily="34" charset="0"/>
                <a:cs typeface="Arial" pitchFamily="34" charset="0"/>
              </a:rPr>
              <a:t>Являясь мировым лидирующим издателем научных и медицинских материалов,Elsevier  содействует более чем </a:t>
            </a:r>
            <a:r>
              <a:rPr lang="ru-RU" sz="2400" dirty="0">
                <a:solidFill>
                  <a:srgbClr val="FF0000"/>
                </a:solidFill>
                <a:latin typeface="Arial" pitchFamily="34" charset="0"/>
                <a:cs typeface="Arial" pitchFamily="34" charset="0"/>
              </a:rPr>
              <a:t>30 миллионам ученым, студентам, </a:t>
            </a:r>
            <a:r>
              <a:rPr lang="ru-RU" sz="2400" dirty="0" smtClean="0">
                <a:solidFill>
                  <a:srgbClr val="FF0000"/>
                </a:solidFill>
                <a:latin typeface="Arial" pitchFamily="34" charset="0"/>
                <a:cs typeface="Arial" pitchFamily="34" charset="0"/>
              </a:rPr>
              <a:t>профессионалам различных отраслей </a:t>
            </a:r>
            <a:r>
              <a:rPr lang="ru-RU" sz="2400" dirty="0">
                <a:solidFill>
                  <a:srgbClr val="FF0000"/>
                </a:solidFill>
                <a:latin typeface="Arial" pitchFamily="34" charset="0"/>
                <a:cs typeface="Arial" pitchFamily="34" charset="0"/>
              </a:rPr>
              <a:t>по всему миру.</a:t>
            </a:r>
          </a:p>
          <a:p>
            <a:pPr algn="ctr">
              <a:lnSpc>
                <a:spcPct val="80000"/>
              </a:lnSpc>
            </a:pPr>
            <a:endParaRPr lang="ru-RU" sz="2400" dirty="0">
              <a:latin typeface="Arial" pitchFamily="34" charset="0"/>
              <a:cs typeface="Arial" pitchFamily="34" charset="0"/>
            </a:endParaRPr>
          </a:p>
          <a:p>
            <a:pPr>
              <a:lnSpc>
                <a:spcPct val="80000"/>
              </a:lnSpc>
              <a:spcBef>
                <a:spcPts val="400"/>
              </a:spcBef>
            </a:pPr>
            <a:endParaRPr lang="ru-RU" sz="1200" dirty="0">
              <a:latin typeface="Arial" pitchFamily="34" charset="0"/>
              <a:cs typeface="Arial" pitchFamily="34" charset="0"/>
            </a:endParaRPr>
          </a:p>
          <a:p>
            <a:pPr>
              <a:lnSpc>
                <a:spcPct val="80000"/>
              </a:lnSpc>
              <a:spcBef>
                <a:spcPts val="400"/>
              </a:spcBef>
            </a:pPr>
            <a:endParaRPr lang="ru-RU" sz="1200" dirty="0">
              <a:latin typeface="Arial" pitchFamily="34" charset="0"/>
              <a:cs typeface="Arial" pitchFamily="34" charset="0"/>
            </a:endParaRPr>
          </a:p>
        </p:txBody>
      </p:sp>
      <p:pic>
        <p:nvPicPr>
          <p:cNvPr id="6" name="3 Resim" descr="http://www.elsevier.com/framework_newsroom/images/Elsevierlogo36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88910"/>
            <a:ext cx="3733800" cy="365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76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867275"/>
            <a:ext cx="9144000" cy="199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4590" name="Picture 14"/>
          <p:cNvPicPr>
            <a:picLocks noChangeAspect="1" noChangeArrowheads="1"/>
          </p:cNvPicPr>
          <p:nvPr/>
        </p:nvPicPr>
        <p:blipFill>
          <a:blip r:embed="rId3" cstate="print"/>
          <a:srcRect/>
          <a:stretch>
            <a:fillRect/>
          </a:stretch>
        </p:blipFill>
        <p:spPr bwMode="auto">
          <a:xfrm>
            <a:off x="2320925" y="1817688"/>
            <a:ext cx="4522788" cy="4727575"/>
          </a:xfrm>
          <a:prstGeom prst="rect">
            <a:avLst/>
          </a:prstGeom>
          <a:noFill/>
          <a:ln w="9525">
            <a:noFill/>
            <a:miter lim="800000"/>
            <a:headEnd/>
            <a:tailEnd/>
          </a:ln>
        </p:spPr>
      </p:pic>
      <p:sp>
        <p:nvSpPr>
          <p:cNvPr id="25605" name="Content Placeholder 2"/>
          <p:cNvSpPr>
            <a:spLocks noGrp="1"/>
          </p:cNvSpPr>
          <p:nvPr>
            <p:ph idx="1"/>
          </p:nvPr>
        </p:nvSpPr>
        <p:spPr>
          <a:xfrm>
            <a:off x="53976" y="1052513"/>
            <a:ext cx="9090024" cy="792162"/>
          </a:xfrm>
        </p:spPr>
        <p:txBody>
          <a:bodyPr>
            <a:normAutofit fontScale="92500"/>
          </a:bodyPr>
          <a:lstStyle/>
          <a:p>
            <a:pPr>
              <a:buFont typeface="Arial" charset="0"/>
              <a:buNone/>
            </a:pPr>
            <a:r>
              <a:rPr lang="ru-RU" sz="1800" dirty="0" smtClean="0">
                <a:solidFill>
                  <a:schemeClr val="tx2"/>
                </a:solidFill>
                <a:ea typeface="ＭＳ Ｐゴシック" charset="-128"/>
              </a:rPr>
              <a:t>Индекс Хирша является количественной характеристикой продуктивности ученного</a:t>
            </a:r>
            <a:r>
              <a:rPr lang="en-GB" sz="1800" dirty="0" smtClean="0">
                <a:solidFill>
                  <a:schemeClr val="tx2"/>
                </a:solidFill>
                <a:ea typeface="ＭＳ Ｐゴシック" charset="-128"/>
              </a:rPr>
              <a:t>, </a:t>
            </a:r>
            <a:r>
              <a:rPr lang="ru-RU" sz="1800" dirty="0" smtClean="0">
                <a:solidFill>
                  <a:schemeClr val="tx2"/>
                </a:solidFill>
                <a:ea typeface="ＭＳ Ｐゴシック" charset="-128"/>
              </a:rPr>
              <a:t>основанной на количестве </a:t>
            </a:r>
            <a:r>
              <a:rPr lang="ru-RU" sz="1800" dirty="0">
                <a:hlinkClick r:id="rId4" tooltip="Научная публикация"/>
              </a:rPr>
              <a:t>публикаций</a:t>
            </a:r>
            <a:r>
              <a:rPr lang="ru-RU" sz="1800" dirty="0"/>
              <a:t> и </a:t>
            </a:r>
            <a:r>
              <a:rPr lang="ru-RU" sz="1800" u="sng" dirty="0">
                <a:hlinkClick r:id="rId5" tooltip="Индекс цитирования научных статей"/>
              </a:rPr>
              <a:t>количестве </a:t>
            </a:r>
            <a:r>
              <a:rPr lang="ru-RU" sz="1800" u="sng" dirty="0" smtClean="0">
                <a:hlinkClick r:id="rId5" tooltip="Индекс цитирования научных статей"/>
              </a:rPr>
              <a:t>цитирований</a:t>
            </a:r>
            <a:r>
              <a:rPr lang="ru-RU" sz="1800" u="sng" dirty="0" smtClean="0"/>
              <a:t> </a:t>
            </a:r>
            <a:r>
              <a:rPr lang="ru-RU" sz="1800" dirty="0" smtClean="0"/>
              <a:t>этих </a:t>
            </a:r>
            <a:r>
              <a:rPr lang="ru-RU" sz="1800" dirty="0"/>
              <a:t>публикаций.</a:t>
            </a:r>
            <a:endParaRPr lang="en-GB" sz="1800" dirty="0" smtClean="0">
              <a:solidFill>
                <a:schemeClr val="tx2"/>
              </a:solidFill>
              <a:latin typeface="Arial Narrow" pitchFamily="34" charset="0"/>
              <a:ea typeface="ＭＳ Ｐゴシック" charset="-128"/>
            </a:endParaRPr>
          </a:p>
        </p:txBody>
      </p:sp>
      <p:sp>
        <p:nvSpPr>
          <p:cNvPr id="7" name="TextBox 6"/>
          <p:cNvSpPr txBox="1">
            <a:spLocks noChangeArrowheads="1"/>
          </p:cNvSpPr>
          <p:nvPr/>
        </p:nvSpPr>
        <p:spPr bwMode="auto">
          <a:xfrm>
            <a:off x="53975" y="5149850"/>
            <a:ext cx="1847850" cy="646113"/>
          </a:xfrm>
          <a:prstGeom prst="rect">
            <a:avLst/>
          </a:prstGeom>
          <a:noFill/>
          <a:ln w="9525">
            <a:noFill/>
            <a:miter lim="800000"/>
            <a:headEnd/>
            <a:tailEnd/>
          </a:ln>
        </p:spPr>
        <p:txBody>
          <a:bodyPr>
            <a:spAutoFit/>
          </a:bodyPr>
          <a:lstStyle/>
          <a:p>
            <a:pPr algn="r"/>
            <a:r>
              <a:rPr lang="en-GB">
                <a:solidFill>
                  <a:schemeClr val="accent2"/>
                </a:solidFill>
                <a:latin typeface="Arial Rounded MT Bold" pitchFamily="34" charset="0"/>
              </a:rPr>
              <a:t>cited 22 times </a:t>
            </a:r>
          </a:p>
          <a:p>
            <a:pPr algn="r"/>
            <a:r>
              <a:rPr lang="en-GB">
                <a:solidFill>
                  <a:schemeClr val="accent2"/>
                </a:solidFill>
                <a:latin typeface="Arial Rounded MT Bold" pitchFamily="34" charset="0"/>
              </a:rPr>
              <a:t>or more</a:t>
            </a:r>
          </a:p>
        </p:txBody>
      </p:sp>
      <p:sp>
        <p:nvSpPr>
          <p:cNvPr id="8" name="TextBox 7"/>
          <p:cNvSpPr txBox="1">
            <a:spLocks noChangeArrowheads="1"/>
          </p:cNvSpPr>
          <p:nvPr/>
        </p:nvSpPr>
        <p:spPr bwMode="auto">
          <a:xfrm>
            <a:off x="3249613" y="5884863"/>
            <a:ext cx="1727200" cy="368300"/>
          </a:xfrm>
          <a:prstGeom prst="rect">
            <a:avLst/>
          </a:prstGeom>
          <a:noFill/>
          <a:ln w="9525">
            <a:noFill/>
            <a:miter lim="800000"/>
            <a:headEnd/>
            <a:tailEnd/>
          </a:ln>
        </p:spPr>
        <p:txBody>
          <a:bodyPr>
            <a:spAutoFit/>
          </a:bodyPr>
          <a:lstStyle/>
          <a:p>
            <a:r>
              <a:rPr lang="en-GB">
                <a:solidFill>
                  <a:schemeClr val="accent2"/>
                </a:solidFill>
                <a:latin typeface="Arial Rounded MT Bold" pitchFamily="34" charset="0"/>
              </a:rPr>
              <a:t>22 papers</a:t>
            </a:r>
          </a:p>
        </p:txBody>
      </p:sp>
      <p:cxnSp>
        <p:nvCxnSpPr>
          <p:cNvPr id="9" name="Straight Arrow Connector 8"/>
          <p:cNvCxnSpPr/>
          <p:nvPr/>
        </p:nvCxnSpPr>
        <p:spPr>
          <a:xfrm flipV="1">
            <a:off x="1905000" y="5465763"/>
            <a:ext cx="957263" cy="1111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63988" y="5510213"/>
            <a:ext cx="9525" cy="35718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127000" y="2309813"/>
            <a:ext cx="1800225" cy="2554545"/>
          </a:xfrm>
          <a:prstGeom prst="rect">
            <a:avLst/>
          </a:prstGeom>
          <a:noFill/>
          <a:ln w="9525">
            <a:noFill/>
            <a:miter lim="800000"/>
            <a:headEnd/>
            <a:tailEnd/>
          </a:ln>
        </p:spPr>
        <p:txBody>
          <a:bodyPr>
            <a:spAutoFit/>
          </a:bodyPr>
          <a:lstStyle/>
          <a:p>
            <a:r>
              <a:rPr lang="ru-RU" sz="2000" dirty="0" smtClean="0">
                <a:solidFill>
                  <a:srgbClr val="0070C0"/>
                </a:solidFill>
                <a:latin typeface="Arial Narrow" pitchFamily="34" charset="0"/>
              </a:rPr>
              <a:t>Ученный с индексом </a:t>
            </a:r>
            <a:r>
              <a:rPr lang="en-GB" sz="2000" dirty="0" smtClean="0">
                <a:solidFill>
                  <a:srgbClr val="0070C0"/>
                </a:solidFill>
                <a:latin typeface="Arial Narrow" pitchFamily="34" charset="0"/>
              </a:rPr>
              <a:t>h </a:t>
            </a:r>
            <a:r>
              <a:rPr lang="ru-RU" sz="2000" dirty="0" smtClean="0">
                <a:solidFill>
                  <a:srgbClr val="0070C0"/>
                </a:solidFill>
                <a:latin typeface="Arial Narrow" pitchFamily="34" charset="0"/>
              </a:rPr>
              <a:t>опубликовал </a:t>
            </a:r>
            <a:r>
              <a:rPr lang="en-GB" sz="2000" dirty="0" smtClean="0">
                <a:solidFill>
                  <a:srgbClr val="0070C0"/>
                </a:solidFill>
                <a:latin typeface="Arial Narrow" pitchFamily="34" charset="0"/>
              </a:rPr>
              <a:t>h</a:t>
            </a:r>
            <a:r>
              <a:rPr lang="ru-RU" sz="2000" dirty="0" smtClean="0">
                <a:solidFill>
                  <a:srgbClr val="0070C0"/>
                </a:solidFill>
                <a:latin typeface="Arial Narrow" pitchFamily="34" charset="0"/>
              </a:rPr>
              <a:t> статей</a:t>
            </a:r>
            <a:r>
              <a:rPr lang="en-GB" sz="2000" dirty="0" smtClean="0">
                <a:solidFill>
                  <a:srgbClr val="0070C0"/>
                </a:solidFill>
                <a:latin typeface="Arial Narrow" pitchFamily="34" charset="0"/>
              </a:rPr>
              <a:t>, </a:t>
            </a:r>
            <a:r>
              <a:rPr lang="ru-RU" sz="2000" dirty="0" smtClean="0">
                <a:solidFill>
                  <a:srgbClr val="0070C0"/>
                </a:solidFill>
                <a:latin typeface="Arial Narrow" pitchFamily="34" charset="0"/>
              </a:rPr>
              <a:t>на каждую из которых сослались как минимум </a:t>
            </a:r>
            <a:r>
              <a:rPr lang="en-GB" sz="2000" dirty="0" smtClean="0">
                <a:solidFill>
                  <a:srgbClr val="0070C0"/>
                </a:solidFill>
                <a:latin typeface="Arial Narrow" pitchFamily="34" charset="0"/>
              </a:rPr>
              <a:t>h</a:t>
            </a:r>
            <a:r>
              <a:rPr lang="ru-RU" sz="2000" dirty="0" smtClean="0">
                <a:solidFill>
                  <a:srgbClr val="0070C0"/>
                </a:solidFill>
                <a:latin typeface="Arial Narrow" pitchFamily="34" charset="0"/>
              </a:rPr>
              <a:t> </a:t>
            </a:r>
            <a:r>
              <a:rPr lang="en-GB" sz="2000" dirty="0" smtClean="0">
                <a:solidFill>
                  <a:srgbClr val="0070C0"/>
                </a:solidFill>
                <a:latin typeface="Arial Narrow" pitchFamily="34" charset="0"/>
              </a:rPr>
              <a:t> </a:t>
            </a:r>
            <a:r>
              <a:rPr lang="ru-RU" sz="2000" dirty="0" smtClean="0">
                <a:solidFill>
                  <a:srgbClr val="0070C0"/>
                </a:solidFill>
                <a:latin typeface="Arial Narrow" pitchFamily="34" charset="0"/>
              </a:rPr>
              <a:t>раз</a:t>
            </a:r>
            <a:endParaRPr lang="en-US" sz="2000" dirty="0">
              <a:solidFill>
                <a:srgbClr val="0070C0"/>
              </a:solidFill>
              <a:latin typeface="Arial Narrow" pitchFamily="34" charset="0"/>
            </a:endParaRPr>
          </a:p>
        </p:txBody>
      </p:sp>
      <p:sp>
        <p:nvSpPr>
          <p:cNvPr id="13" name="Rectangle 12"/>
          <p:cNvSpPr/>
          <p:nvPr/>
        </p:nvSpPr>
        <p:spPr>
          <a:xfrm>
            <a:off x="7119938" y="1958975"/>
            <a:ext cx="1665287" cy="426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12" name="Picture 2"/>
          <p:cNvPicPr>
            <a:picLocks noChangeAspect="1" noChangeArrowheads="1"/>
          </p:cNvPicPr>
          <p:nvPr/>
        </p:nvPicPr>
        <p:blipFill>
          <a:blip r:embed="rId6" cstate="print"/>
          <a:srcRect/>
          <a:stretch>
            <a:fillRect/>
          </a:stretch>
        </p:blipFill>
        <p:spPr bwMode="auto">
          <a:xfrm>
            <a:off x="7453313" y="2065338"/>
            <a:ext cx="1441450" cy="3649662"/>
          </a:xfrm>
          <a:prstGeom prst="rect">
            <a:avLst/>
          </a:prstGeom>
          <a:noFill/>
          <a:ln w="9525">
            <a:noFill/>
            <a:miter lim="800000"/>
            <a:headEnd/>
            <a:tailEnd/>
          </a:ln>
        </p:spPr>
      </p:pic>
      <p:sp>
        <p:nvSpPr>
          <p:cNvPr id="14" name="Title 1"/>
          <p:cNvSpPr txBox="1">
            <a:spLocks/>
          </p:cNvSpPr>
          <p:nvPr/>
        </p:nvSpPr>
        <p:spPr>
          <a:xfrm>
            <a:off x="446856" y="274638"/>
            <a:ext cx="7858944" cy="562074"/>
          </a:xfrm>
          <a:prstGeom prst="rect">
            <a:avLst/>
          </a:prstGeom>
        </p:spPr>
        <p:txBody>
          <a:bodyPr vert="horz" lIns="91440" tIns="45720" rIns="91440" bIns="45720" rtlCol="0" anchor="b" anchorCtr="0">
            <a:normAutofit/>
          </a:bodyPr>
          <a:lstStyle/>
          <a:p>
            <a:pPr lvl="0">
              <a:spcBef>
                <a:spcPct val="0"/>
              </a:spcBef>
            </a:pPr>
            <a:r>
              <a:rPr lang="en-GB" sz="2800" dirty="0" smtClean="0">
                <a:solidFill>
                  <a:srgbClr val="006366"/>
                </a:solidFill>
                <a:latin typeface="Arial" pitchFamily="34" charset="0"/>
                <a:ea typeface="+mj-ea"/>
                <a:cs typeface="Arial" pitchFamily="34" charset="0"/>
              </a:rPr>
              <a:t>H-Index – </a:t>
            </a:r>
            <a:r>
              <a:rPr lang="ru-RU" sz="2800" dirty="0" smtClean="0">
                <a:solidFill>
                  <a:srgbClr val="006366"/>
                </a:solidFill>
                <a:latin typeface="Arial" pitchFamily="34" charset="0"/>
                <a:ea typeface="+mj-ea"/>
                <a:cs typeface="Arial" pitchFamily="34" charset="0"/>
              </a:rPr>
              <a:t>Хорхе Хирш</a:t>
            </a:r>
            <a:r>
              <a:rPr lang="en-GB" sz="2800" dirty="0" smtClean="0">
                <a:solidFill>
                  <a:srgbClr val="006366"/>
                </a:solidFill>
                <a:latin typeface="Arial" pitchFamily="34" charset="0"/>
                <a:ea typeface="+mj-ea"/>
                <a:cs typeface="Arial" pitchFamily="34" charset="0"/>
              </a:rPr>
              <a:t> (</a:t>
            </a:r>
            <a:r>
              <a:rPr lang="ru-RU" sz="2800" dirty="0" smtClean="0">
                <a:solidFill>
                  <a:srgbClr val="006366"/>
                </a:solidFill>
                <a:latin typeface="Arial" pitchFamily="34" charset="0"/>
                <a:ea typeface="+mj-ea"/>
                <a:cs typeface="Arial" pitchFamily="34" charset="0"/>
              </a:rPr>
              <a:t>физик </a:t>
            </a:r>
            <a:r>
              <a:rPr lang="en-GB" sz="2800" dirty="0" smtClean="0">
                <a:solidFill>
                  <a:srgbClr val="006366"/>
                </a:solidFill>
                <a:latin typeface="Arial" pitchFamily="34" charset="0"/>
                <a:ea typeface="+mj-ea"/>
                <a:cs typeface="Arial" pitchFamily="34" charset="0"/>
              </a:rPr>
              <a:t>, 2005)</a:t>
            </a:r>
            <a:endParaRPr kumimoji="0" lang="en-US" sz="2800" b="0" i="0" u="none" strike="noStrike" kern="1200" cap="none" spc="0" normalizeH="0" baseline="0" noProof="0" dirty="0" smtClean="0">
              <a:ln>
                <a:noFill/>
              </a:ln>
              <a:solidFill>
                <a:srgbClr val="006366"/>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1843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19075"/>
            <a:ext cx="6257925" cy="542925"/>
          </a:xfrm>
        </p:spPr>
        <p:txBody>
          <a:bodyPr/>
          <a:lstStyle/>
          <a:p>
            <a:pPr eaLnBrk="1" hangingPunct="1"/>
            <a:r>
              <a:rPr lang="en-GB" b="1" dirty="0" smtClean="0">
                <a:latin typeface="Arial Narrow" pitchFamily="34" charset="0"/>
              </a:rPr>
              <a:t>SJR and SNIP are strong metrics</a:t>
            </a:r>
          </a:p>
        </p:txBody>
      </p:sp>
      <p:sp>
        <p:nvSpPr>
          <p:cNvPr id="17411" name="Text Box 3"/>
          <p:cNvSpPr txBox="1">
            <a:spLocks noChangeArrowheads="1"/>
          </p:cNvSpPr>
          <p:nvPr/>
        </p:nvSpPr>
        <p:spPr bwMode="auto">
          <a:xfrm>
            <a:off x="1619250" y="1000125"/>
            <a:ext cx="7733720" cy="1200329"/>
          </a:xfrm>
          <a:prstGeom prst="rect">
            <a:avLst/>
          </a:prstGeom>
          <a:noFill/>
          <a:ln w="9525" algn="ctr">
            <a:noFill/>
            <a:miter lim="800000"/>
            <a:headEnd/>
            <a:tailEnd/>
          </a:ln>
        </p:spPr>
        <p:txBody>
          <a:bodyPr wrap="none">
            <a:spAutoFit/>
          </a:bodyPr>
          <a:lstStyle/>
          <a:p>
            <a:pPr>
              <a:defRPr/>
            </a:pPr>
            <a:r>
              <a:rPr lang="en-GB" sz="1800" b="1" u="sng" dirty="0" err="1">
                <a:latin typeface="+mn-lt"/>
              </a:rPr>
              <a:t>SCImago</a:t>
            </a:r>
            <a:r>
              <a:rPr lang="en-GB" sz="1800" b="1" u="sng" dirty="0">
                <a:latin typeface="+mn-lt"/>
              </a:rPr>
              <a:t> Journal Rank – </a:t>
            </a:r>
            <a:r>
              <a:rPr lang="en-GB" sz="1800" b="1" u="sng" dirty="0" smtClean="0">
                <a:latin typeface="+mn-lt"/>
              </a:rPr>
              <a:t>SJR</a:t>
            </a:r>
            <a:r>
              <a:rPr lang="ru-RU" sz="1800" b="1" u="sng" dirty="0" smtClean="0">
                <a:latin typeface="+mn-lt"/>
              </a:rPr>
              <a:t> (</a:t>
            </a:r>
            <a:r>
              <a:rPr lang="ru-RU" dirty="0" smtClean="0"/>
              <a:t>оценка научного престижа работ ученых)</a:t>
            </a:r>
            <a:endParaRPr lang="en-GB" sz="1800" b="1" u="sng" dirty="0">
              <a:latin typeface="+mn-lt"/>
            </a:endParaRPr>
          </a:p>
          <a:p>
            <a:pPr algn="l">
              <a:buFontTx/>
              <a:buChar char="•"/>
              <a:defRPr/>
            </a:pPr>
            <a:r>
              <a:rPr lang="en-GB" sz="1800" b="1" dirty="0">
                <a:solidFill>
                  <a:srgbClr val="8D3209"/>
                </a:solidFill>
                <a:latin typeface="+mn-lt"/>
              </a:rPr>
              <a:t> </a:t>
            </a:r>
            <a:r>
              <a:rPr lang="en-GB" sz="1800" b="1" dirty="0">
                <a:solidFill>
                  <a:srgbClr val="BA3906"/>
                </a:solidFill>
                <a:latin typeface="+mn-lt"/>
              </a:rPr>
              <a:t>Prestige metric</a:t>
            </a:r>
            <a:r>
              <a:rPr lang="en-GB" sz="1800" b="1" dirty="0">
                <a:latin typeface="+mn-lt"/>
              </a:rPr>
              <a:t> </a:t>
            </a:r>
            <a:r>
              <a:rPr lang="en-GB" sz="1800" dirty="0">
                <a:latin typeface="+mn-lt"/>
              </a:rPr>
              <a:t>– similar to Google </a:t>
            </a:r>
            <a:r>
              <a:rPr lang="en-GB" sz="1800" dirty="0" err="1">
                <a:latin typeface="+mn-lt"/>
              </a:rPr>
              <a:t>PageRank</a:t>
            </a:r>
            <a:endParaRPr lang="en-GB" sz="1800" dirty="0">
              <a:latin typeface="+mn-lt"/>
            </a:endParaRPr>
          </a:p>
          <a:p>
            <a:pPr algn="l">
              <a:buFontTx/>
              <a:buChar char="•"/>
              <a:defRPr/>
            </a:pPr>
            <a:r>
              <a:rPr lang="en-GB" sz="1800" dirty="0">
                <a:latin typeface="+mn-lt"/>
              </a:rPr>
              <a:t> </a:t>
            </a:r>
            <a:r>
              <a:rPr lang="en-GB" sz="1800" b="1" dirty="0">
                <a:solidFill>
                  <a:srgbClr val="BA3906"/>
                </a:solidFill>
                <a:latin typeface="+mn-lt"/>
              </a:rPr>
              <a:t>Citations are weighted depending on the status of the source they come from</a:t>
            </a:r>
          </a:p>
          <a:p>
            <a:pPr algn="l">
              <a:buFontTx/>
              <a:buChar char="•"/>
              <a:defRPr/>
            </a:pPr>
            <a:r>
              <a:rPr lang="en-GB" sz="1800" dirty="0">
                <a:latin typeface="+mn-lt"/>
              </a:rPr>
              <a:t> Developed by </a:t>
            </a:r>
            <a:r>
              <a:rPr lang="en-GB" sz="1800" dirty="0" err="1">
                <a:latin typeface="+mn-lt"/>
              </a:rPr>
              <a:t>SCImago</a:t>
            </a:r>
            <a:r>
              <a:rPr lang="en-GB" sz="1800" dirty="0">
                <a:latin typeface="+mn-lt"/>
              </a:rPr>
              <a:t> – Felix de </a:t>
            </a:r>
            <a:r>
              <a:rPr lang="en-GB" sz="1800" dirty="0" err="1">
                <a:latin typeface="+mn-lt"/>
              </a:rPr>
              <a:t>Moya</a:t>
            </a:r>
            <a:r>
              <a:rPr lang="en-GB" sz="1800" dirty="0">
                <a:latin typeface="+mn-lt"/>
              </a:rPr>
              <a:t> (CSIC), University of Granada</a:t>
            </a:r>
          </a:p>
        </p:txBody>
      </p:sp>
      <p:sp>
        <p:nvSpPr>
          <p:cNvPr id="17412" name="Text Box 4"/>
          <p:cNvSpPr txBox="1">
            <a:spLocks noChangeArrowheads="1"/>
          </p:cNvSpPr>
          <p:nvPr/>
        </p:nvSpPr>
        <p:spPr bwMode="auto">
          <a:xfrm>
            <a:off x="1619250" y="2719388"/>
            <a:ext cx="7575087" cy="2308324"/>
          </a:xfrm>
          <a:prstGeom prst="rect">
            <a:avLst/>
          </a:prstGeom>
          <a:noFill/>
          <a:ln w="9525" algn="ctr">
            <a:noFill/>
            <a:miter lim="800000"/>
            <a:headEnd/>
            <a:tailEnd/>
          </a:ln>
        </p:spPr>
        <p:txBody>
          <a:bodyPr wrap="none">
            <a:spAutoFit/>
          </a:bodyPr>
          <a:lstStyle/>
          <a:p>
            <a:pPr>
              <a:defRPr/>
            </a:pPr>
            <a:r>
              <a:rPr lang="en-GB" sz="1800" b="1" u="sng" dirty="0">
                <a:latin typeface="+mn-lt"/>
              </a:rPr>
              <a:t>Source-Normalized Impact per Paper </a:t>
            </a:r>
            <a:r>
              <a:rPr lang="en-GB" sz="1800" b="1" u="sng" dirty="0" smtClean="0">
                <a:latin typeface="+mn-lt"/>
              </a:rPr>
              <a:t>– SNIP</a:t>
            </a:r>
            <a:r>
              <a:rPr lang="ru-RU" sz="1800" b="1" u="sng" dirty="0" smtClean="0">
                <a:latin typeface="+mn-lt"/>
              </a:rPr>
              <a:t>    </a:t>
            </a:r>
          </a:p>
          <a:p>
            <a:pPr>
              <a:defRPr/>
            </a:pPr>
            <a:r>
              <a:rPr lang="ru-RU" dirty="0" smtClean="0"/>
              <a:t>(стандартное </a:t>
            </a:r>
            <a:r>
              <a:rPr lang="ru-RU" dirty="0"/>
              <a:t>влияние источника на </a:t>
            </a:r>
            <a:r>
              <a:rPr lang="ru-RU" dirty="0" smtClean="0"/>
              <a:t>статью)</a:t>
            </a:r>
            <a:endParaRPr lang="en-GB" sz="1800" b="1" u="sng" dirty="0">
              <a:latin typeface="+mn-lt"/>
            </a:endParaRPr>
          </a:p>
          <a:p>
            <a:pPr algn="l">
              <a:buFontTx/>
              <a:buChar char="•"/>
              <a:defRPr/>
            </a:pPr>
            <a:r>
              <a:rPr lang="en-GB" sz="1800" b="1" dirty="0">
                <a:latin typeface="+mn-lt"/>
              </a:rPr>
              <a:t> SNIP</a:t>
            </a:r>
            <a:r>
              <a:rPr lang="en-GB" sz="1800" b="1" dirty="0">
                <a:solidFill>
                  <a:srgbClr val="8D3209"/>
                </a:solidFill>
                <a:latin typeface="+mn-lt"/>
              </a:rPr>
              <a:t> </a:t>
            </a:r>
            <a:r>
              <a:rPr lang="en-GB" sz="1800" b="1" dirty="0">
                <a:solidFill>
                  <a:srgbClr val="BA3906"/>
                </a:solidFill>
                <a:latin typeface="+mn-lt"/>
              </a:rPr>
              <a:t>measures contextual citation impact</a:t>
            </a:r>
            <a:r>
              <a:rPr lang="en-GB" sz="1800" b="1" dirty="0">
                <a:solidFill>
                  <a:srgbClr val="8D3209"/>
                </a:solidFill>
                <a:latin typeface="+mn-lt"/>
              </a:rPr>
              <a:t> </a:t>
            </a:r>
          </a:p>
          <a:p>
            <a:pPr algn="l">
              <a:buFontTx/>
              <a:buChar char="•"/>
              <a:defRPr/>
            </a:pPr>
            <a:r>
              <a:rPr lang="en-GB" sz="1800" b="1" dirty="0">
                <a:solidFill>
                  <a:srgbClr val="BA3906"/>
                </a:solidFill>
                <a:latin typeface="+mn-lt"/>
              </a:rPr>
              <a:t> Every citation is counted as 1 citation</a:t>
            </a:r>
            <a:r>
              <a:rPr lang="en-GB" sz="1800" b="1" dirty="0">
                <a:latin typeface="+mn-lt"/>
              </a:rPr>
              <a:t> </a:t>
            </a:r>
            <a:r>
              <a:rPr lang="en-GB" sz="1800" dirty="0">
                <a:latin typeface="+mn-lt"/>
              </a:rPr>
              <a:t>– similar to Impact Factor</a:t>
            </a:r>
          </a:p>
          <a:p>
            <a:pPr algn="l">
              <a:buFontTx/>
              <a:buChar char="•"/>
              <a:defRPr/>
            </a:pPr>
            <a:r>
              <a:rPr lang="en-GB" sz="1800" dirty="0">
                <a:latin typeface="+mn-lt"/>
              </a:rPr>
              <a:t> </a:t>
            </a:r>
            <a:r>
              <a:rPr lang="en-GB" sz="1800" b="1" dirty="0">
                <a:solidFill>
                  <a:srgbClr val="BA3906"/>
                </a:solidFill>
                <a:latin typeface="+mn-lt"/>
              </a:rPr>
              <a:t>SNIP is field normalized, dependent on likelihood of citation in subject field </a:t>
            </a:r>
          </a:p>
          <a:p>
            <a:pPr algn="l">
              <a:defRPr/>
            </a:pPr>
            <a:r>
              <a:rPr lang="en-GB" sz="1800" b="1" dirty="0">
                <a:solidFill>
                  <a:srgbClr val="BA3906"/>
                </a:solidFill>
                <a:latin typeface="+mn-lt"/>
              </a:rPr>
              <a:t>of source</a:t>
            </a:r>
          </a:p>
          <a:p>
            <a:pPr algn="l">
              <a:buFontTx/>
              <a:buChar char="•"/>
              <a:defRPr/>
            </a:pPr>
            <a:r>
              <a:rPr lang="en-GB" sz="1800" dirty="0">
                <a:latin typeface="+mn-lt"/>
              </a:rPr>
              <a:t> Developed by </a:t>
            </a:r>
            <a:r>
              <a:rPr lang="en-GB" sz="1800" dirty="0" err="1">
                <a:latin typeface="+mn-lt"/>
              </a:rPr>
              <a:t>Henk</a:t>
            </a:r>
            <a:r>
              <a:rPr lang="en-GB" sz="1800" dirty="0">
                <a:latin typeface="+mn-lt"/>
              </a:rPr>
              <a:t> </a:t>
            </a:r>
            <a:r>
              <a:rPr lang="en-GB" sz="1800" dirty="0" err="1">
                <a:latin typeface="+mn-lt"/>
              </a:rPr>
              <a:t>Moed</a:t>
            </a:r>
            <a:r>
              <a:rPr lang="en-GB" sz="1800" dirty="0">
                <a:latin typeface="+mn-lt"/>
              </a:rPr>
              <a:t>, CWTS , Leiden University. </a:t>
            </a:r>
          </a:p>
          <a:p>
            <a:pPr algn="l">
              <a:defRPr/>
            </a:pPr>
            <a:endParaRPr lang="en-GB" dirty="0"/>
          </a:p>
        </p:txBody>
      </p:sp>
      <p:grpSp>
        <p:nvGrpSpPr>
          <p:cNvPr id="2" name="Group 5"/>
          <p:cNvGrpSpPr>
            <a:grpSpLocks/>
          </p:cNvGrpSpPr>
          <p:nvPr/>
        </p:nvGrpSpPr>
        <p:grpSpPr bwMode="auto">
          <a:xfrm>
            <a:off x="184150" y="4983163"/>
            <a:ext cx="8785225" cy="1254125"/>
            <a:chOff x="263" y="2238"/>
            <a:chExt cx="5261" cy="790"/>
          </a:xfrm>
        </p:grpSpPr>
        <p:sp>
          <p:nvSpPr>
            <p:cNvPr id="13320" name="Rectangle 6"/>
            <p:cNvSpPr>
              <a:spLocks noChangeArrowheads="1"/>
            </p:cNvSpPr>
            <p:nvPr/>
          </p:nvSpPr>
          <p:spPr bwMode="auto">
            <a:xfrm>
              <a:off x="263" y="2238"/>
              <a:ext cx="5261" cy="790"/>
            </a:xfrm>
            <a:prstGeom prst="rect">
              <a:avLst/>
            </a:prstGeom>
            <a:solidFill>
              <a:schemeClr val="accent1"/>
            </a:solidFill>
            <a:ln w="25400" algn="ctr">
              <a:solidFill>
                <a:srgbClr val="FF0000"/>
              </a:solidFill>
              <a:miter lim="800000"/>
              <a:headEnd/>
              <a:tailEnd/>
            </a:ln>
          </p:spPr>
          <p:txBody>
            <a:bodyPr wrap="none" anchor="ctr"/>
            <a:lstStyle/>
            <a:p>
              <a:endParaRPr lang="en-US"/>
            </a:p>
          </p:txBody>
        </p:sp>
        <p:sp>
          <p:nvSpPr>
            <p:cNvPr id="13321" name="Rectangle 7"/>
            <p:cNvSpPr>
              <a:spLocks noChangeArrowheads="1"/>
            </p:cNvSpPr>
            <p:nvPr/>
          </p:nvSpPr>
          <p:spPr bwMode="auto">
            <a:xfrm>
              <a:off x="328" y="2459"/>
              <a:ext cx="1981" cy="440"/>
            </a:xfrm>
            <a:prstGeom prst="rect">
              <a:avLst/>
            </a:prstGeom>
            <a:noFill/>
            <a:ln w="28575" algn="ctr">
              <a:noFill/>
              <a:miter lim="800000"/>
              <a:headEnd/>
              <a:tailEnd/>
            </a:ln>
          </p:spPr>
          <p:txBody>
            <a:bodyPr wrap="none">
              <a:spAutoFit/>
            </a:bodyPr>
            <a:lstStyle/>
            <a:p>
              <a:pPr algn="l"/>
              <a:r>
                <a:rPr lang="en-GB" sz="1600" b="1">
                  <a:latin typeface="Arial Narrow" pitchFamily="34" charset="0"/>
                </a:rPr>
                <a:t>Underlying calculation for </a:t>
              </a:r>
              <a:r>
                <a:rPr lang="en-GB" sz="1600" b="1" u="sng">
                  <a:latin typeface="Arial Narrow" pitchFamily="34" charset="0"/>
                </a:rPr>
                <a:t>both</a:t>
              </a:r>
              <a:r>
                <a:rPr lang="en-GB" sz="1600" b="1">
                  <a:latin typeface="Arial Narrow" pitchFamily="34" charset="0"/>
                </a:rPr>
                <a:t> metrics</a:t>
              </a:r>
            </a:p>
            <a:p>
              <a:pPr algn="l"/>
              <a:r>
                <a:rPr lang="en-GB" sz="1600" b="1">
                  <a:latin typeface="Arial Narrow" pitchFamily="34" charset="0"/>
                </a:rPr>
                <a:t>‘2009 Impact’   </a:t>
              </a:r>
            </a:p>
          </p:txBody>
        </p:sp>
        <p:sp>
          <p:nvSpPr>
            <p:cNvPr id="13322" name="Rectangle 8"/>
            <p:cNvSpPr>
              <a:spLocks noChangeArrowheads="1"/>
            </p:cNvSpPr>
            <p:nvPr/>
          </p:nvSpPr>
          <p:spPr bwMode="auto">
            <a:xfrm>
              <a:off x="2655" y="2264"/>
              <a:ext cx="2477" cy="440"/>
            </a:xfrm>
            <a:prstGeom prst="rect">
              <a:avLst/>
            </a:prstGeom>
            <a:noFill/>
            <a:ln w="28575" algn="ctr">
              <a:noFill/>
              <a:miter lim="800000"/>
              <a:headEnd/>
              <a:tailEnd/>
            </a:ln>
          </p:spPr>
          <p:txBody>
            <a:bodyPr>
              <a:spAutoFit/>
            </a:bodyPr>
            <a:lstStyle/>
            <a:p>
              <a:pPr algn="l"/>
              <a:r>
                <a:rPr lang="en-GB" sz="1600" b="1">
                  <a:latin typeface="Arial Narrow" pitchFamily="34" charset="0"/>
                </a:rPr>
                <a:t>Citations received by journal J in 2009 from A,R,CP to A,R,CP published in 2006-2008</a:t>
              </a:r>
            </a:p>
          </p:txBody>
        </p:sp>
        <p:sp>
          <p:nvSpPr>
            <p:cNvPr id="13323" name="Rectangle 9"/>
            <p:cNvSpPr>
              <a:spLocks noChangeArrowheads="1"/>
            </p:cNvSpPr>
            <p:nvPr/>
          </p:nvSpPr>
          <p:spPr bwMode="auto">
            <a:xfrm>
              <a:off x="2632" y="2733"/>
              <a:ext cx="2521" cy="238"/>
            </a:xfrm>
            <a:prstGeom prst="rect">
              <a:avLst/>
            </a:prstGeom>
            <a:noFill/>
            <a:ln w="28575" algn="ctr">
              <a:noFill/>
              <a:miter lim="800000"/>
              <a:headEnd/>
              <a:tailEnd/>
            </a:ln>
          </p:spPr>
          <p:txBody>
            <a:bodyPr>
              <a:spAutoFit/>
            </a:bodyPr>
            <a:lstStyle/>
            <a:p>
              <a:pPr algn="l"/>
              <a:r>
                <a:rPr lang="en-GB" sz="1600" b="1">
                  <a:latin typeface="Arial Narrow" pitchFamily="34" charset="0"/>
                </a:rPr>
                <a:t>A,R,CP published in J 2006-2008</a:t>
              </a:r>
            </a:p>
          </p:txBody>
        </p:sp>
        <p:sp>
          <p:nvSpPr>
            <p:cNvPr id="13324" name="Line 10"/>
            <p:cNvSpPr>
              <a:spLocks noChangeShapeType="1"/>
            </p:cNvSpPr>
            <p:nvPr/>
          </p:nvSpPr>
          <p:spPr bwMode="auto">
            <a:xfrm>
              <a:off x="2645" y="2702"/>
              <a:ext cx="2552" cy="0"/>
            </a:xfrm>
            <a:prstGeom prst="line">
              <a:avLst/>
            </a:prstGeom>
            <a:noFill/>
            <a:ln w="28575">
              <a:solidFill>
                <a:schemeClr val="bg2"/>
              </a:solidFill>
              <a:round/>
              <a:headEnd/>
              <a:tailEnd/>
            </a:ln>
          </p:spPr>
          <p:txBody>
            <a:bodyPr wrap="none" anchor="ctr"/>
            <a:lstStyle/>
            <a:p>
              <a:endParaRPr lang="en-US"/>
            </a:p>
          </p:txBody>
        </p:sp>
        <p:sp>
          <p:nvSpPr>
            <p:cNvPr id="13325" name="Text Box 11"/>
            <p:cNvSpPr txBox="1">
              <a:spLocks noChangeArrowheads="1"/>
            </p:cNvSpPr>
            <p:nvPr/>
          </p:nvSpPr>
          <p:spPr bwMode="auto">
            <a:xfrm>
              <a:off x="2429" y="2563"/>
              <a:ext cx="190" cy="231"/>
            </a:xfrm>
            <a:prstGeom prst="rect">
              <a:avLst/>
            </a:prstGeom>
            <a:noFill/>
            <a:ln w="9525" algn="ctr">
              <a:noFill/>
              <a:miter lim="800000"/>
              <a:headEnd/>
              <a:tailEnd/>
            </a:ln>
          </p:spPr>
          <p:txBody>
            <a:bodyPr wrap="none">
              <a:spAutoFit/>
            </a:bodyPr>
            <a:lstStyle/>
            <a:p>
              <a:r>
                <a:rPr lang="en-GB" b="1"/>
                <a:t>=</a:t>
              </a:r>
            </a:p>
          </p:txBody>
        </p:sp>
      </p:grpSp>
      <p:pic>
        <p:nvPicPr>
          <p:cNvPr id="12" name="Picture 8"/>
          <p:cNvPicPr>
            <a:picLocks noChangeAspect="1" noChangeArrowheads="1"/>
          </p:cNvPicPr>
          <p:nvPr/>
        </p:nvPicPr>
        <p:blipFill>
          <a:blip r:embed="rId2" cstate="print"/>
          <a:srcRect/>
          <a:stretch>
            <a:fillRect/>
          </a:stretch>
        </p:blipFill>
        <p:spPr bwMode="auto">
          <a:xfrm>
            <a:off x="179388" y="1125538"/>
            <a:ext cx="1455737" cy="1214437"/>
          </a:xfrm>
          <a:prstGeom prst="rect">
            <a:avLst/>
          </a:prstGeom>
          <a:noFill/>
          <a:ln w="12700" algn="ctr">
            <a:solidFill>
              <a:srgbClr val="0070C0"/>
            </a:solidFill>
            <a:miter lim="800000"/>
            <a:headEnd/>
            <a:tailEnd/>
          </a:ln>
        </p:spPr>
      </p:pic>
      <p:pic>
        <p:nvPicPr>
          <p:cNvPr id="13" name="Picture 6" descr="http://www.info.scopus.com/researchtrends/archive/RT7/08126_7_mb_6.jpg">
            <a:hlinkClick r:id="rId3"/>
          </p:cNvPr>
          <p:cNvPicPr>
            <a:picLocks noChangeAspect="1" noChangeArrowheads="1"/>
          </p:cNvPicPr>
          <p:nvPr/>
        </p:nvPicPr>
        <p:blipFill>
          <a:blip r:embed="rId4" cstate="print"/>
          <a:srcRect/>
          <a:stretch>
            <a:fillRect/>
          </a:stretch>
        </p:blipFill>
        <p:spPr bwMode="auto">
          <a:xfrm>
            <a:off x="179388" y="3068638"/>
            <a:ext cx="1439862" cy="1008062"/>
          </a:xfrm>
          <a:prstGeom prst="rect">
            <a:avLst/>
          </a:prstGeom>
          <a:noFill/>
          <a:ln w="9525">
            <a:noFill/>
            <a:miter lim="800000"/>
            <a:headEnd/>
            <a:tailEnd/>
          </a:ln>
        </p:spPr>
      </p:pic>
    </p:spTree>
    <p:extLst>
      <p:ext uri="{BB962C8B-B14F-4D97-AF65-F5344CB8AC3E}">
        <p14:creationId xmlns:p14="http://schemas.microsoft.com/office/powerpoint/2010/main" val="14620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2"/>
                                        </p:tgtEl>
                                        <p:attrNameLst>
                                          <p:attrName>style.visibility</p:attrName>
                                        </p:attrNameLst>
                                      </p:cBhvr>
                                      <p:to>
                                        <p:strVal val="visible"/>
                                      </p:to>
                                    </p:set>
                                    <p:anim calcmode="lin" valueType="num">
                                      <p:cBhvr additive="base">
                                        <p:cTn id="31" dur="500" fill="hold"/>
                                        <p:tgtEl>
                                          <p:spTgt spid="17412"/>
                                        </p:tgtEl>
                                        <p:attrNameLst>
                                          <p:attrName>ppt_x</p:attrName>
                                        </p:attrNameLst>
                                      </p:cBhvr>
                                      <p:tavLst>
                                        <p:tav tm="0">
                                          <p:val>
                                            <p:strVal val="#ppt_x"/>
                                          </p:val>
                                        </p:tav>
                                        <p:tav tm="100000">
                                          <p:val>
                                            <p:strVal val="#ppt_x"/>
                                          </p:val>
                                        </p:tav>
                                      </p:tavLst>
                                    </p:anim>
                                    <p:anim calcmode="lin" valueType="num">
                                      <p:cBhvr additive="base">
                                        <p:cTn id="32"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ru-RU" dirty="0" smtClean="0"/>
              <a:t>Больше анализа используя </a:t>
            </a:r>
            <a:r>
              <a:rPr lang="en-GB" dirty="0" smtClean="0"/>
              <a:t>Scopus </a:t>
            </a:r>
            <a:br>
              <a:rPr lang="en-GB" dirty="0" smtClean="0"/>
            </a:br>
            <a:r>
              <a:rPr lang="en-GB" dirty="0" smtClean="0"/>
              <a:t>Journal </a:t>
            </a:r>
            <a:r>
              <a:rPr lang="en-GB" dirty="0" err="1" smtClean="0"/>
              <a:t>Analyzer</a:t>
            </a:r>
            <a:endParaRPr lang="en-US" dirty="0" smtClean="0"/>
          </a:p>
        </p:txBody>
      </p:sp>
      <p:pic>
        <p:nvPicPr>
          <p:cNvPr id="43011" name="Picture 3"/>
          <p:cNvPicPr>
            <a:picLocks noChangeAspect="1" noChangeArrowheads="1"/>
          </p:cNvPicPr>
          <p:nvPr/>
        </p:nvPicPr>
        <p:blipFill>
          <a:blip r:embed="rId2" cstate="print"/>
          <a:srcRect/>
          <a:stretch>
            <a:fillRect/>
          </a:stretch>
        </p:blipFill>
        <p:spPr bwMode="auto">
          <a:xfrm>
            <a:off x="381000" y="1493838"/>
            <a:ext cx="8763000" cy="5364162"/>
          </a:xfrm>
          <a:prstGeom prst="rect">
            <a:avLst/>
          </a:prstGeom>
          <a:noFill/>
          <a:ln w="9525">
            <a:noFill/>
            <a:miter lim="800000"/>
            <a:headEnd/>
            <a:tailEnd/>
          </a:ln>
        </p:spPr>
      </p:pic>
    </p:spTree>
    <p:extLst>
      <p:ext uri="{BB962C8B-B14F-4D97-AF65-F5344CB8AC3E}">
        <p14:creationId xmlns:p14="http://schemas.microsoft.com/office/powerpoint/2010/main" val="2882914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Elseveir</a:t>
            </a:r>
            <a:r>
              <a:rPr lang="en-GB" dirty="0" smtClean="0"/>
              <a:t> </a:t>
            </a:r>
            <a:r>
              <a:rPr lang="ru-RU" dirty="0" smtClean="0"/>
              <a:t>Для  Библиотекарей</a:t>
            </a:r>
            <a:endParaRPr lang="en-US" dirty="0"/>
          </a:p>
        </p:txBody>
      </p:sp>
      <p:sp>
        <p:nvSpPr>
          <p:cNvPr id="4" name="Rectangle 3"/>
          <p:cNvSpPr/>
          <p:nvPr/>
        </p:nvSpPr>
        <p:spPr>
          <a:xfrm>
            <a:off x="228600" y="838200"/>
            <a:ext cx="8686800" cy="923330"/>
          </a:xfrm>
          <a:prstGeom prst="rect">
            <a:avLst/>
          </a:prstGeom>
        </p:spPr>
        <p:txBody>
          <a:bodyPr wrap="square">
            <a:spAutoFit/>
          </a:bodyPr>
          <a:lstStyle/>
          <a:p>
            <a:r>
              <a:rPr lang="ru-RU" dirty="0"/>
              <a:t>Все возрастающий прессинг по демонстрации отдачи от вложенных средств и сокращение бюджета на подписку ставят библиотеки в сложные рамки осуществления оптимального информационного обеспечения своих пользователей.</a:t>
            </a:r>
          </a:p>
        </p:txBody>
      </p:sp>
      <p:sp>
        <p:nvSpPr>
          <p:cNvPr id="5" name="Rectangle 4"/>
          <p:cNvSpPr/>
          <p:nvPr/>
        </p:nvSpPr>
        <p:spPr>
          <a:xfrm>
            <a:off x="0" y="1905000"/>
            <a:ext cx="8915400" cy="4524315"/>
          </a:xfrm>
          <a:prstGeom prst="rect">
            <a:avLst/>
          </a:prstGeom>
        </p:spPr>
        <p:txBody>
          <a:bodyPr wrap="square">
            <a:spAutoFit/>
          </a:bodyPr>
          <a:lstStyle/>
          <a:p>
            <a:r>
              <a:rPr lang="ru-RU" sz="1600" dirty="0"/>
              <a:t>Ресурсы издательства «Эльзевир» помогут библиотекам:</a:t>
            </a:r>
          </a:p>
          <a:p>
            <a:pPr marL="285750" indent="-285750">
              <a:buFont typeface="Arial" pitchFamily="34" charset="0"/>
              <a:buChar char="•"/>
            </a:pPr>
            <a:r>
              <a:rPr lang="ru-RU" sz="1600" dirty="0"/>
              <a:t>обеспечить своих пользователей современной, ежедневно обновляющейся, качественной научной информацией (</a:t>
            </a:r>
            <a:r>
              <a:rPr lang="ru-RU" sz="1600" dirty="0">
                <a:hlinkClick r:id="rId2"/>
              </a:rPr>
              <a:t>Science Direct</a:t>
            </a:r>
            <a:r>
              <a:rPr lang="ru-RU" sz="1600" dirty="0"/>
              <a:t>, </a:t>
            </a:r>
            <a:r>
              <a:rPr lang="ru-RU" sz="1600" dirty="0">
                <a:hlinkClick r:id="rId3"/>
              </a:rPr>
              <a:t>Scopus</a:t>
            </a:r>
            <a:r>
              <a:rPr lang="ru-RU" sz="1600" dirty="0"/>
              <a:t> и </a:t>
            </a:r>
            <a:r>
              <a:rPr lang="ru-RU" sz="1600" dirty="0">
                <a:hlinkClick r:id="rId4"/>
              </a:rPr>
              <a:t>др</a:t>
            </a:r>
            <a:r>
              <a:rPr lang="ru-RU" sz="1600" dirty="0"/>
              <a:t>.) и инновационными информационными решениями, 24 часа в сутки, 7 дней в неделю </a:t>
            </a:r>
          </a:p>
          <a:p>
            <a:pPr marL="285750" indent="-285750">
              <a:buFont typeface="Arial" pitchFamily="34" charset="0"/>
              <a:buChar char="•"/>
            </a:pPr>
            <a:r>
              <a:rPr lang="ru-RU" sz="1600" dirty="0"/>
              <a:t>сэкономить «место на полках» и облегчить поиск научной информации единым поисковым запросом по многочисленным, проверенным источникам информации </a:t>
            </a:r>
          </a:p>
          <a:p>
            <a:pPr marL="285750" indent="-285750">
              <a:buFont typeface="Arial" pitchFamily="34" charset="0"/>
              <a:buChar char="•"/>
            </a:pPr>
            <a:r>
              <a:rPr lang="ru-RU" sz="1600" dirty="0"/>
              <a:t>обеспечить своих пользователей беспрепятственным переходом от одного ресурса к другому (и не только издательства «Эльзевир») посредством использования гиперссылок </a:t>
            </a:r>
          </a:p>
          <a:p>
            <a:pPr marL="285750" indent="-285750">
              <a:buFont typeface="Arial" pitchFamily="34" charset="0"/>
              <a:buChar char="•"/>
            </a:pPr>
            <a:r>
              <a:rPr lang="ru-RU" sz="1600" dirty="0"/>
              <a:t>объективно определить целесообразность печатной подписки (самых востребованных и цитируемых журналов по любой области знаний) и определиться с электронной подпиской </a:t>
            </a:r>
          </a:p>
          <a:p>
            <a:pPr marL="285750" indent="-285750">
              <a:buFont typeface="Arial" pitchFamily="34" charset="0"/>
              <a:buChar char="•"/>
            </a:pPr>
            <a:r>
              <a:rPr lang="ru-RU" sz="1600" dirty="0"/>
              <a:t>использовать один-два продукта вместо десятка разнородных баз данных для единого поиска, экономя бюджет </a:t>
            </a:r>
          </a:p>
          <a:p>
            <a:pPr marL="285750" indent="-285750">
              <a:buFont typeface="Arial" pitchFamily="34" charset="0"/>
              <a:buChar char="•"/>
            </a:pPr>
            <a:r>
              <a:rPr lang="ru-RU" sz="1600" dirty="0"/>
              <a:t>вести постоянный мониторинг востребованности ресурсов (</a:t>
            </a:r>
            <a:r>
              <a:rPr lang="ru-RU" sz="1600" dirty="0">
                <a:hlinkClick r:id="rId5"/>
              </a:rPr>
              <a:t>Usage reports</a:t>
            </a:r>
            <a:r>
              <a:rPr lang="ru-RU" sz="1600" dirty="0"/>
              <a:t>) и управлять доступом в рамках своей организации (</a:t>
            </a:r>
            <a:r>
              <a:rPr lang="ru-RU" sz="1600" dirty="0">
                <a:hlinkClick r:id="rId6"/>
              </a:rPr>
              <a:t>AdminTool</a:t>
            </a:r>
            <a:r>
              <a:rPr lang="ru-RU" sz="1600" dirty="0"/>
              <a:t>) </a:t>
            </a:r>
          </a:p>
          <a:p>
            <a:pPr marL="285750" indent="-285750">
              <a:buFont typeface="Arial" pitchFamily="34" charset="0"/>
              <a:buChar char="•"/>
            </a:pPr>
            <a:r>
              <a:rPr lang="ru-RU" sz="1600" dirty="0"/>
              <a:t>повысить статус библиотеки в организации как информационного центра </a:t>
            </a:r>
          </a:p>
          <a:p>
            <a:pPr marL="285750" indent="-285750">
              <a:buFont typeface="Arial" pitchFamily="34" charset="0"/>
              <a:buChar char="•"/>
            </a:pPr>
            <a:r>
              <a:rPr lang="ru-RU" sz="1600" dirty="0"/>
              <a:t>а также присоединиться к миллионному </a:t>
            </a:r>
            <a:r>
              <a:rPr lang="ru-RU" sz="1600" dirty="0">
                <a:hlinkClick r:id="rId7"/>
              </a:rPr>
              <a:t>сообществу библиотекарей</a:t>
            </a:r>
            <a:r>
              <a:rPr lang="ru-RU" sz="1600" dirty="0"/>
              <a:t>, использующих ресурсы «Эльзевир», поучаствовать в </a:t>
            </a:r>
            <a:r>
              <a:rPr lang="ru-RU" sz="1600" dirty="0">
                <a:hlinkClick r:id="rId8"/>
              </a:rPr>
              <a:t>профессиональных тренингах Elsevier TrainingDesk</a:t>
            </a:r>
            <a:r>
              <a:rPr lang="ru-RU" sz="1600" dirty="0"/>
              <a:t> и ознакомиться с опытом работы своих коллег (</a:t>
            </a:r>
            <a:r>
              <a:rPr lang="ru-RU" sz="1600" dirty="0">
                <a:hlinkClick r:id="rId9"/>
              </a:rPr>
              <a:t>Library Connect</a:t>
            </a:r>
            <a:r>
              <a:rPr lang="ru-RU" sz="1600" dirty="0"/>
              <a:t>) по всему миру. </a:t>
            </a:r>
          </a:p>
        </p:txBody>
      </p:sp>
    </p:spTree>
    <p:extLst>
      <p:ext uri="{BB962C8B-B14F-4D97-AF65-F5344CB8AC3E}">
        <p14:creationId xmlns:p14="http://schemas.microsoft.com/office/powerpoint/2010/main" val="361265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hlinkClick r:id="rId2"/>
              </a:rPr>
              <a:t>http://info.scopus.com</a:t>
            </a:r>
            <a:endParaRPr lang="en-US" dirty="0"/>
          </a:p>
          <a:p>
            <a:r>
              <a:rPr lang="en-US" dirty="0">
                <a:hlinkClick r:id="rId3"/>
              </a:rPr>
              <a:t>http://</a:t>
            </a:r>
            <a:r>
              <a:rPr lang="en-US" dirty="0" smtClean="0">
                <a:hlinkClick r:id="rId3"/>
              </a:rPr>
              <a:t>info.sciencedirect.com</a:t>
            </a:r>
            <a:endParaRPr lang="en-US" dirty="0" smtClean="0"/>
          </a:p>
          <a:p>
            <a:r>
              <a:rPr lang="en-US" sz="2800" dirty="0"/>
              <a:t>ScienceDirect </a:t>
            </a:r>
            <a:r>
              <a:rPr lang="en-US" sz="2800" dirty="0" err="1"/>
              <a:t>userguide</a:t>
            </a:r>
            <a:r>
              <a:rPr lang="en-US" sz="2800" dirty="0"/>
              <a:t>: </a:t>
            </a:r>
            <a:r>
              <a:rPr lang="en-US" sz="2800" dirty="0">
                <a:hlinkClick r:id="rId4"/>
              </a:rPr>
              <a:t>http://elsevierscience.ru/files/pdf/ScienceDirect_User_Guide_RUS.pdf</a:t>
            </a:r>
            <a:endParaRPr lang="en-US" sz="2800" dirty="0"/>
          </a:p>
          <a:p>
            <a:r>
              <a:rPr lang="en-US" sz="2800" dirty="0"/>
              <a:t>Scopus User Guides: </a:t>
            </a:r>
            <a:r>
              <a:rPr lang="en-US" sz="2800" dirty="0">
                <a:hlinkClick r:id="rId5"/>
              </a:rPr>
              <a:t>http://elsevierscience.ru/files/pdf/SciVerse_Scopus_User_Guide_RUS.pdf</a:t>
            </a:r>
            <a:endParaRPr lang="en-US" sz="2800" dirty="0"/>
          </a:p>
          <a:p>
            <a:r>
              <a:rPr lang="en-US" u="sng" dirty="0">
                <a:hlinkClick r:id="rId6"/>
              </a:rPr>
              <a:t>http://trainingdesk.elsevier.com/products/ScienceDirect</a:t>
            </a:r>
            <a:endParaRPr lang="en-US" dirty="0"/>
          </a:p>
          <a:p>
            <a:r>
              <a:rPr lang="en-US" u="sng" dirty="0">
                <a:hlinkClick r:id="rId7"/>
              </a:rPr>
              <a:t>http://trainingdesk.elsevier.com/products/Scopus</a:t>
            </a:r>
            <a:endParaRPr lang="en-US" dirty="0"/>
          </a:p>
          <a:p>
            <a:endParaRPr lang="en-US" dirty="0"/>
          </a:p>
          <a:p>
            <a:endParaRPr lang="en-US" dirty="0"/>
          </a:p>
        </p:txBody>
      </p:sp>
      <p:sp>
        <p:nvSpPr>
          <p:cNvPr id="3" name="Title 2"/>
          <p:cNvSpPr>
            <a:spLocks noGrp="1"/>
          </p:cNvSpPr>
          <p:nvPr>
            <p:ph type="title"/>
          </p:nvPr>
        </p:nvSpPr>
        <p:spPr/>
        <p:txBody>
          <a:bodyPr/>
          <a:lstStyle/>
          <a:p>
            <a:r>
              <a:rPr lang="ru-RU" dirty="0"/>
              <a:t>Учебные ресурсы</a:t>
            </a:r>
            <a:r>
              <a:rPr lang="en-US" dirty="0" smtClean="0"/>
              <a:t>:</a:t>
            </a:r>
            <a:endParaRPr lang="en-US" dirty="0"/>
          </a:p>
        </p:txBody>
      </p:sp>
    </p:spTree>
    <p:extLst>
      <p:ext uri="{BB962C8B-B14F-4D97-AF65-F5344CB8AC3E}">
        <p14:creationId xmlns:p14="http://schemas.microsoft.com/office/powerpoint/2010/main" val="2431423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01" y="3124200"/>
            <a:ext cx="1600200"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26" y="4727719"/>
            <a:ext cx="1673082" cy="1673082"/>
          </a:xfrm>
          <a:prstGeom prst="rect">
            <a:avLst/>
          </a:prstGeom>
        </p:spPr>
      </p:pic>
      <p:sp>
        <p:nvSpPr>
          <p:cNvPr id="7" name="Title 1"/>
          <p:cNvSpPr txBox="1">
            <a:spLocks/>
          </p:cNvSpPr>
          <p:nvPr/>
        </p:nvSpPr>
        <p:spPr>
          <a:xfrm>
            <a:off x="1981200" y="310197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t>www.twitter.com/elsevierCAsia</a:t>
            </a:r>
            <a:endParaRPr lang="en-US" sz="3800" dirty="0"/>
          </a:p>
        </p:txBody>
      </p:sp>
      <p:sp>
        <p:nvSpPr>
          <p:cNvPr id="8" name="Title 1"/>
          <p:cNvSpPr txBox="1">
            <a:spLocks/>
          </p:cNvSpPr>
          <p:nvPr/>
        </p:nvSpPr>
        <p:spPr>
          <a:xfrm>
            <a:off x="1981200" y="482924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dirty="0"/>
              <a:t>www.facebook.com/elsevierCAsia</a:t>
            </a:r>
          </a:p>
        </p:txBody>
      </p:sp>
      <p:sp>
        <p:nvSpPr>
          <p:cNvPr id="11" name="Title 1"/>
          <p:cNvSpPr txBox="1">
            <a:spLocks/>
          </p:cNvSpPr>
          <p:nvPr/>
        </p:nvSpPr>
        <p:spPr>
          <a:xfrm>
            <a:off x="3767297" y="381000"/>
            <a:ext cx="2902527"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err="1" smtClean="0">
                <a:solidFill>
                  <a:srgbClr val="00B0F0"/>
                </a:solidFill>
              </a:rPr>
              <a:t>Teşekkürler</a:t>
            </a:r>
            <a:r>
              <a:rPr lang="en-US" sz="3800" b="1" dirty="0" smtClean="0">
                <a:solidFill>
                  <a:srgbClr val="00B0F0"/>
                </a:solidFill>
              </a:rPr>
              <a:t>!</a:t>
            </a:r>
            <a:endParaRPr lang="en-US" sz="3800" b="1" dirty="0">
              <a:solidFill>
                <a:srgbClr val="00B0F0"/>
              </a:solidFill>
            </a:endParaRPr>
          </a:p>
        </p:txBody>
      </p:sp>
      <p:sp>
        <p:nvSpPr>
          <p:cNvPr id="12" name="Title 1"/>
          <p:cNvSpPr txBox="1">
            <a:spLocks/>
          </p:cNvSpPr>
          <p:nvPr/>
        </p:nvSpPr>
        <p:spPr>
          <a:xfrm>
            <a:off x="6331527" y="1093718"/>
            <a:ext cx="2590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z-Cyrl-AZ" sz="3800" b="1" dirty="0">
                <a:solidFill>
                  <a:schemeClr val="accent2">
                    <a:lumMod val="75000"/>
                  </a:schemeClr>
                </a:solidFill>
              </a:rPr>
              <a:t>Спасибо!</a:t>
            </a:r>
            <a:endParaRPr lang="en-US" sz="3800" b="1" dirty="0">
              <a:solidFill>
                <a:schemeClr val="accent2">
                  <a:lumMod val="75000"/>
                </a:schemeClr>
              </a:solidFill>
            </a:endParaRPr>
          </a:p>
        </p:txBody>
      </p:sp>
      <p:sp>
        <p:nvSpPr>
          <p:cNvPr id="2" name="Rectangle 1"/>
          <p:cNvSpPr/>
          <p:nvPr/>
        </p:nvSpPr>
        <p:spPr>
          <a:xfrm>
            <a:off x="2747923" y="42446"/>
            <a:ext cx="1841786" cy="677108"/>
          </a:xfrm>
          <a:prstGeom prst="rect">
            <a:avLst/>
          </a:prstGeom>
        </p:spPr>
        <p:txBody>
          <a:bodyPr wrap="none">
            <a:spAutoFit/>
          </a:bodyPr>
          <a:lstStyle/>
          <a:p>
            <a:r>
              <a:rPr lang="az-Cyrl-AZ" sz="3800" b="1" dirty="0" smtClean="0">
                <a:solidFill>
                  <a:schemeClr val="accent6">
                    <a:lumMod val="75000"/>
                  </a:schemeClr>
                </a:solidFill>
                <a:latin typeface="+mj-lt"/>
                <a:ea typeface="+mj-ea"/>
                <a:cs typeface="+mj-cs"/>
              </a:rPr>
              <a:t>Ра</a:t>
            </a:r>
            <a:r>
              <a:rPr lang="ru-RU" sz="3800" b="1" dirty="0">
                <a:solidFill>
                  <a:schemeClr val="accent6">
                    <a:lumMod val="75000"/>
                  </a:schemeClr>
                </a:solidFill>
                <a:latin typeface="+mj-lt"/>
                <a:ea typeface="+mj-ea"/>
                <a:cs typeface="+mj-cs"/>
              </a:rPr>
              <a:t>х</a:t>
            </a:r>
            <a:r>
              <a:rPr lang="az-Cyrl-AZ" sz="3800" b="1" dirty="0" smtClean="0">
                <a:solidFill>
                  <a:schemeClr val="accent6">
                    <a:lumMod val="75000"/>
                  </a:schemeClr>
                </a:solidFill>
                <a:latin typeface="+mj-lt"/>
                <a:ea typeface="+mj-ea"/>
                <a:cs typeface="+mj-cs"/>
              </a:rPr>
              <a:t>мат</a:t>
            </a:r>
            <a:r>
              <a:rPr lang="en-US" sz="3800" b="1" dirty="0" smtClean="0">
                <a:solidFill>
                  <a:schemeClr val="accent6">
                    <a:lumMod val="75000"/>
                  </a:schemeClr>
                </a:solidFill>
                <a:latin typeface="+mj-lt"/>
                <a:ea typeface="+mj-ea"/>
                <a:cs typeface="+mj-cs"/>
              </a:rPr>
              <a:t>!</a:t>
            </a:r>
            <a:endParaRPr lang="en-US" sz="3800" b="1" dirty="0">
              <a:solidFill>
                <a:schemeClr val="accent6">
                  <a:lumMod val="75000"/>
                </a:schemeClr>
              </a:solidFill>
              <a:latin typeface="+mj-lt"/>
              <a:ea typeface="+mj-ea"/>
              <a:cs typeface="+mj-cs"/>
            </a:endParaRPr>
          </a:p>
        </p:txBody>
      </p:sp>
      <p:sp>
        <p:nvSpPr>
          <p:cNvPr id="13" name="Rectangle 12"/>
          <p:cNvSpPr/>
          <p:nvPr/>
        </p:nvSpPr>
        <p:spPr>
          <a:xfrm>
            <a:off x="457200" y="2209800"/>
            <a:ext cx="6071470" cy="707886"/>
          </a:xfrm>
          <a:prstGeom prst="rect">
            <a:avLst/>
          </a:prstGeom>
        </p:spPr>
        <p:txBody>
          <a:bodyPr wrap="none">
            <a:spAutoFit/>
          </a:bodyPr>
          <a:lstStyle/>
          <a:p>
            <a:r>
              <a:rPr lang="en-US" sz="4000" b="1" dirty="0" smtClean="0">
                <a:hlinkClick r:id="rId4"/>
              </a:rPr>
              <a:t>y.kydyralieva@elsevier.com</a:t>
            </a:r>
            <a:endParaRPr lang="en-US" sz="4000" b="1" dirty="0"/>
          </a:p>
        </p:txBody>
      </p:sp>
      <p:sp>
        <p:nvSpPr>
          <p:cNvPr id="14" name="Rectangle 13"/>
          <p:cNvSpPr/>
          <p:nvPr/>
        </p:nvSpPr>
        <p:spPr>
          <a:xfrm>
            <a:off x="457200" y="1696860"/>
            <a:ext cx="3671583" cy="677108"/>
          </a:xfrm>
          <a:prstGeom prst="rect">
            <a:avLst/>
          </a:prstGeom>
        </p:spPr>
        <p:txBody>
          <a:bodyPr wrap="none">
            <a:spAutoFit/>
          </a:bodyPr>
          <a:lstStyle/>
          <a:p>
            <a:r>
              <a:rPr lang="en-GB" sz="3800" b="1" dirty="0" smtClean="0">
                <a:latin typeface="+mj-lt"/>
                <a:ea typeface="+mj-ea"/>
                <a:cs typeface="+mj-cs"/>
              </a:rPr>
              <a:t>Yildiz Kydyralieva</a:t>
            </a:r>
            <a:endParaRPr lang="en-US" sz="3800" b="1" dirty="0">
              <a:latin typeface="+mj-lt"/>
              <a:ea typeface="+mj-ea"/>
              <a:cs typeface="+mj-cs"/>
            </a:endParaRPr>
          </a:p>
        </p:txBody>
      </p:sp>
    </p:spTree>
    <p:extLst>
      <p:ext uri="{BB962C8B-B14F-4D97-AF65-F5344CB8AC3E}">
        <p14:creationId xmlns:p14="http://schemas.microsoft.com/office/powerpoint/2010/main" val="127311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p:txBody>
          <a:bodyPr/>
          <a:lstStyle/>
          <a:p>
            <a:pPr eaLnBrk="1" hangingPunct="1">
              <a:defRPr/>
            </a:pPr>
            <a:r>
              <a:rPr dirty="0" smtClean="0">
                <a:solidFill>
                  <a:srgbClr val="000000"/>
                </a:solidFill>
                <a:latin typeface="Arial" pitchFamily="34" charset="0"/>
                <a:cs typeface="Arial" pitchFamily="34" charset="0"/>
              </a:rPr>
              <a:t>                   </a:t>
            </a:r>
            <a:r>
              <a:rPr lang="ru-RU" dirty="0" smtClean="0">
                <a:solidFill>
                  <a:srgbClr val="F79646"/>
                </a:solidFill>
                <a:latin typeface="Arial" pitchFamily="34" charset="0"/>
                <a:cs typeface="Arial" pitchFamily="34" charset="0"/>
              </a:rPr>
              <a:t>История </a:t>
            </a:r>
            <a:r>
              <a:rPr lang="tr-TR" dirty="0" smtClean="0">
                <a:solidFill>
                  <a:schemeClr val="accent6"/>
                </a:solidFill>
                <a:latin typeface="Arial" pitchFamily="34" charset="0"/>
                <a:cs typeface="Arial" pitchFamily="34" charset="0"/>
              </a:rPr>
              <a:t>Elsevie</a:t>
            </a:r>
            <a:r>
              <a:rPr dirty="0" smtClean="0">
                <a:solidFill>
                  <a:schemeClr val="accent6"/>
                </a:solidFill>
                <a:latin typeface="Arial" pitchFamily="34" charset="0"/>
                <a:cs typeface="Arial" pitchFamily="34" charset="0"/>
              </a:rPr>
              <a:t>r</a:t>
            </a:r>
          </a:p>
        </p:txBody>
      </p:sp>
      <p:sp>
        <p:nvSpPr>
          <p:cNvPr id="23555" name="Content Placeholder 2"/>
          <p:cNvSpPr txBox="1">
            <a:spLocks noGrp="1"/>
          </p:cNvSpPr>
          <p:nvPr>
            <p:ph idx="1"/>
          </p:nvPr>
        </p:nvSpPr>
        <p:spPr>
          <a:xfrm>
            <a:off x="357188" y="1071563"/>
            <a:ext cx="8435975" cy="2000250"/>
          </a:xfrm>
        </p:spPr>
        <p:txBody>
          <a:bodyPr>
            <a:normAutofit/>
          </a:bodyPr>
          <a:lstStyle/>
          <a:p>
            <a:pPr algn="ctr" eaLnBrk="1" hangingPunct="1">
              <a:lnSpc>
                <a:spcPct val="80000"/>
              </a:lnSpc>
              <a:buFont typeface="Arial" pitchFamily="34" charset="0"/>
              <a:buNone/>
            </a:pPr>
            <a:r>
              <a:rPr lang="ru-RU" sz="2200" dirty="0" smtClean="0">
                <a:latin typeface="Arial" pitchFamily="34" charset="0"/>
                <a:cs typeface="Arial" pitchFamily="34" charset="0"/>
              </a:rPr>
              <a:t>Название «Эльзевир» происходит от оригинального названия </a:t>
            </a:r>
            <a:r>
              <a:rPr lang="ru-RU" sz="2200" dirty="0" smtClean="0">
                <a:solidFill>
                  <a:srgbClr val="FF0000"/>
                </a:solidFill>
                <a:latin typeface="Arial" pitchFamily="34" charset="0"/>
                <a:cs typeface="Arial" pitchFamily="34" charset="0"/>
              </a:rPr>
              <a:t>издательского дома Эльзевира</a:t>
            </a:r>
            <a:r>
              <a:rPr lang="ru-RU" sz="2200" dirty="0" smtClean="0">
                <a:latin typeface="Arial" pitchFamily="34" charset="0"/>
                <a:cs typeface="Arial" pitchFamily="34" charset="0"/>
              </a:rPr>
              <a:t>, принадлежащей семье типографов-издателей, основанного в </a:t>
            </a:r>
            <a:r>
              <a:rPr lang="ru-RU" sz="2200" dirty="0" smtClean="0">
                <a:solidFill>
                  <a:srgbClr val="FF0000"/>
                </a:solidFill>
                <a:latin typeface="Arial" pitchFamily="34" charset="0"/>
                <a:cs typeface="Arial" pitchFamily="34" charset="0"/>
              </a:rPr>
              <a:t>1580 году.</a:t>
            </a:r>
          </a:p>
          <a:p>
            <a:pPr algn="ctr" eaLnBrk="1" hangingPunct="1">
              <a:lnSpc>
                <a:spcPct val="80000"/>
              </a:lnSpc>
              <a:buFont typeface="Arial" pitchFamily="34" charset="0"/>
              <a:buNone/>
            </a:pPr>
            <a:r>
              <a:rPr lang="ru-RU" sz="2200" dirty="0" smtClean="0">
                <a:latin typeface="Arial" pitchFamily="34" charset="0"/>
                <a:cs typeface="Arial" pitchFamily="34" charset="0"/>
              </a:rPr>
              <a:t>На данный момент штаб-квартира глобальной компании находится в Амстердаме, в штате которой более 7 000 людей в 24 странах.</a:t>
            </a:r>
          </a:p>
          <a:p>
            <a:pPr algn="ctr" eaLnBrk="1" hangingPunct="1">
              <a:lnSpc>
                <a:spcPct val="80000"/>
              </a:lnSpc>
              <a:buFont typeface="Arial" pitchFamily="34" charset="0"/>
              <a:buNone/>
            </a:pPr>
            <a:endParaRPr lang="tr-TR" sz="3000" dirty="0" smtClean="0">
              <a:latin typeface="Arial" pitchFamily="34" charset="0"/>
              <a:cs typeface="Arial" pitchFamily="34" charset="0"/>
            </a:endParaRPr>
          </a:p>
          <a:p>
            <a:pPr algn="ctr" eaLnBrk="1" hangingPunct="1">
              <a:lnSpc>
                <a:spcPct val="80000"/>
              </a:lnSpc>
              <a:buFont typeface="Arial" pitchFamily="34" charset="0"/>
              <a:buNone/>
            </a:pPr>
            <a:endParaRPr lang="en-GB" sz="3000" dirty="0" smtClean="0">
              <a:latin typeface="Arial" pitchFamily="34" charset="0"/>
              <a:cs typeface="Arial" pitchFamily="34" charset="0"/>
            </a:endParaRPr>
          </a:p>
          <a:p>
            <a:pPr eaLnBrk="1" hangingPunct="1">
              <a:lnSpc>
                <a:spcPct val="80000"/>
              </a:lnSpc>
              <a:spcBef>
                <a:spcPts val="400"/>
              </a:spcBef>
            </a:pPr>
            <a:endParaRPr lang="en-GB" sz="1600" dirty="0" smtClean="0">
              <a:latin typeface="Arial" pitchFamily="34" charset="0"/>
              <a:cs typeface="Arial" pitchFamily="34" charset="0"/>
            </a:endParaRPr>
          </a:p>
          <a:p>
            <a:pPr eaLnBrk="1" hangingPunct="1">
              <a:lnSpc>
                <a:spcPct val="80000"/>
              </a:lnSpc>
              <a:spcBef>
                <a:spcPts val="400"/>
              </a:spcBef>
            </a:pPr>
            <a:endParaRPr sz="1600" dirty="0" smtClean="0">
              <a:latin typeface="Arial" pitchFamily="34" charset="0"/>
              <a:cs typeface="Arial" pitchFamily="34" charset="0"/>
            </a:endParaRPr>
          </a:p>
        </p:txBody>
      </p:sp>
      <p:pic>
        <p:nvPicPr>
          <p:cNvPr id="23556" name="3 Resim" descr="http://www.elsevier.com/framework_newsroom/images/Elsevierlogo36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2819400"/>
            <a:ext cx="2895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4 Dikdörtgen"/>
          <p:cNvSpPr>
            <a:spLocks noChangeArrowheads="1"/>
          </p:cNvSpPr>
          <p:nvPr/>
        </p:nvSpPr>
        <p:spPr bwMode="auto">
          <a:xfrm>
            <a:off x="1042988" y="5229225"/>
            <a:ext cx="7705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p>
            <a:r>
              <a:rPr lang="ru-RU" sz="1600"/>
              <a:t>Знаком является </a:t>
            </a:r>
            <a:r>
              <a:rPr lang="ru-RU" sz="1600">
                <a:solidFill>
                  <a:srgbClr val="FF0000"/>
                </a:solidFill>
              </a:rPr>
              <a:t>вяз,</a:t>
            </a:r>
            <a:r>
              <a:rPr lang="ru-RU" sz="1600"/>
              <a:t> увитый виноградом, который срывает философ, стоящий перед деревом, Оригинальный девизом -Non solus (это знак лейденской типографии) что в переводе с латинского, означает Не одинок, впервые был использован Исааком Эльзевиром в Лейдене (город, Нидерланды) в 1620году.</a:t>
            </a:r>
          </a:p>
        </p:txBody>
      </p:sp>
    </p:spTree>
    <p:extLst>
      <p:ext uri="{BB962C8B-B14F-4D97-AF65-F5344CB8AC3E}">
        <p14:creationId xmlns:p14="http://schemas.microsoft.com/office/powerpoint/2010/main" val="192071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bwMode="auto">
          <a:xfrm>
            <a:off x="1223963" y="6215063"/>
            <a:ext cx="419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9C9DA53-B67A-4061-9919-294DC7A7AB65}" type="slidenum">
              <a:rPr smtClean="0">
                <a:solidFill>
                  <a:srgbClr val="262626"/>
                </a:solidFill>
                <a:cs typeface="Arial" charset="0"/>
              </a:rPr>
              <a:pPr eaLnBrk="1" fontAlgn="base" hangingPunct="1">
                <a:spcBef>
                  <a:spcPct val="0"/>
                </a:spcBef>
                <a:spcAft>
                  <a:spcPct val="0"/>
                </a:spcAft>
              </a:pPr>
              <a:t>4</a:t>
            </a:fld>
            <a:endParaRPr smtClean="0">
              <a:solidFill>
                <a:srgbClr val="262626"/>
              </a:solidFill>
              <a:cs typeface="Arial" charset="0"/>
            </a:endParaRPr>
          </a:p>
        </p:txBody>
      </p:sp>
      <p:sp>
        <p:nvSpPr>
          <p:cNvPr id="26627" name="Rectangle 2"/>
          <p:cNvSpPr txBox="1">
            <a:spLocks noGrp="1" noChangeArrowheads="1"/>
          </p:cNvSpPr>
          <p:nvPr>
            <p:ph type="title"/>
          </p:nvPr>
        </p:nvSpPr>
        <p:spPr>
          <a:xfrm>
            <a:off x="684213" y="188913"/>
            <a:ext cx="7620000" cy="533400"/>
          </a:xfrm>
        </p:spPr>
        <p:txBody>
          <a:bodyPr>
            <a:normAutofit fontScale="90000"/>
          </a:bodyPr>
          <a:lstStyle/>
          <a:p>
            <a:pPr eaLnBrk="1" hangingPunct="1"/>
            <a:r>
              <a:rPr lang="ru-RU" sz="3600" smtClean="0">
                <a:solidFill>
                  <a:srgbClr val="FFC000"/>
                </a:solidFill>
                <a:latin typeface="Calibri" pitchFamily="34" charset="0"/>
                <a:cs typeface="Arial" charset="0"/>
              </a:rPr>
              <a:t>Давние Традиции</a:t>
            </a:r>
            <a:r>
              <a:rPr lang="en-GB" sz="3600" smtClean="0">
                <a:solidFill>
                  <a:srgbClr val="FFC000"/>
                </a:solidFill>
                <a:latin typeface="Calibri" pitchFamily="34" charset="0"/>
                <a:cs typeface="Arial" charset="0"/>
              </a:rPr>
              <a:t>....</a:t>
            </a:r>
            <a:endParaRPr sz="3600" smtClean="0">
              <a:solidFill>
                <a:srgbClr val="FFC000"/>
              </a:solidFill>
              <a:latin typeface="Calibri" pitchFamily="34" charset="0"/>
              <a:cs typeface="Arial" charset="0"/>
            </a:endParaRPr>
          </a:p>
        </p:txBody>
      </p:sp>
      <p:graphicFrame>
        <p:nvGraphicFramePr>
          <p:cNvPr id="5" name="Table 4"/>
          <p:cNvGraphicFramePr>
            <a:graphicFrameLocks noGrp="1"/>
          </p:cNvGraphicFramePr>
          <p:nvPr/>
        </p:nvGraphicFramePr>
        <p:xfrm>
          <a:off x="339725" y="3094038"/>
          <a:ext cx="2808288" cy="2087932"/>
        </p:xfrm>
        <a:graphic>
          <a:graphicData uri="http://schemas.openxmlformats.org/drawingml/2006/table">
            <a:tbl>
              <a:tblPr/>
              <a:tblGrid>
                <a:gridCol w="2808288"/>
              </a:tblGrid>
              <a:tr h="2087562">
                <a:tc>
                  <a:txBody>
                    <a:bodyPr/>
                    <a:lstStyle/>
                    <a:p>
                      <a:pPr algn="l"/>
                      <a:r>
                        <a:rPr lang="ru-RU" sz="1600" dirty="0" smtClean="0">
                          <a:latin typeface="+mn-lt"/>
                        </a:rPr>
                        <a:t>Последняя</a:t>
                      </a:r>
                      <a:r>
                        <a:rPr lang="ru-RU" sz="1600" baseline="0" dirty="0" smtClean="0">
                          <a:latin typeface="+mn-lt"/>
                        </a:rPr>
                        <a:t> и самая лучшая работа Галилея была издана в 1638 г изательским домом </a:t>
                      </a:r>
                      <a:r>
                        <a:rPr lang="en-GB" sz="1600" baseline="0" dirty="0" smtClean="0">
                          <a:latin typeface="+mn-lt"/>
                        </a:rPr>
                        <a:t> Elsevier. </a:t>
                      </a:r>
                      <a:r>
                        <a:rPr lang="en-GB" sz="1600" baseline="0" dirty="0" err="1" smtClean="0">
                          <a:latin typeface="+mn-lt"/>
                        </a:rPr>
                        <a:t>Discorsi</a:t>
                      </a:r>
                      <a:r>
                        <a:rPr lang="en-GB" sz="1600" baseline="0" dirty="0" smtClean="0">
                          <a:latin typeface="+mn-lt"/>
                        </a:rPr>
                        <a:t> e </a:t>
                      </a:r>
                      <a:r>
                        <a:rPr lang="en-GB" sz="1600" baseline="0" dirty="0" err="1" smtClean="0">
                          <a:latin typeface="+mn-lt"/>
                        </a:rPr>
                        <a:t>Dimostrazioni</a:t>
                      </a:r>
                      <a:r>
                        <a:rPr lang="en-GB" sz="1600" baseline="0" dirty="0" smtClean="0">
                          <a:latin typeface="+mn-lt"/>
                        </a:rPr>
                        <a:t> </a:t>
                      </a:r>
                      <a:r>
                        <a:rPr lang="en-GB" sz="1600" baseline="0" dirty="0" err="1" smtClean="0">
                          <a:latin typeface="+mn-lt"/>
                        </a:rPr>
                        <a:t>Matematiche</a:t>
                      </a:r>
                      <a:r>
                        <a:rPr lang="en-GB" sz="1600" baseline="0" dirty="0" smtClean="0">
                          <a:latin typeface="+mn-lt"/>
                        </a:rPr>
                        <a:t> </a:t>
                      </a:r>
                      <a:r>
                        <a:rPr lang="ru-RU" sz="1600" baseline="0" dirty="0" smtClean="0">
                          <a:latin typeface="+mn-lt"/>
                        </a:rPr>
                        <a:t> считается первым и важнейшим описанием современной физики</a:t>
                      </a:r>
                      <a:endParaRPr lang="en-US" sz="1600" dirty="0">
                        <a:latin typeface="+mn-lt"/>
                      </a:endParaRPr>
                    </a:p>
                  </a:txBody>
                  <a:tcPr marL="68656" marR="68656" marT="68606" marB="68606">
                    <a:lnL>
                      <a:noFill/>
                    </a:lnL>
                    <a:lnR>
                      <a:noFill/>
                    </a:lnR>
                    <a:lnT>
                      <a:noFill/>
                    </a:lnT>
                    <a:lnB>
                      <a:noFill/>
                    </a:lnB>
                    <a:solidFill>
                      <a:srgbClr val="FFFFFF"/>
                    </a:solidFill>
                  </a:tcPr>
                </a:tc>
              </a:tr>
            </a:tbl>
          </a:graphicData>
        </a:graphic>
      </p:graphicFrame>
      <p:pic>
        <p:nvPicPr>
          <p:cNvPr id="26630" name="Picture 4" descr="Discorsi e Dimostrazioni Matemati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36613"/>
            <a:ext cx="18288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425-125 Annivers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836613"/>
            <a:ext cx="24542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About this Journa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838200"/>
            <a:ext cx="1270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About this Journa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447800"/>
            <a:ext cx="12477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2" descr="About this Journal">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2057400"/>
            <a:ext cx="1238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4" descr="ScienceDirect® Hom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8363" y="3786188"/>
            <a:ext cx="26876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6" name="Group 58"/>
          <p:cNvGrpSpPr>
            <a:grpSpLocks/>
          </p:cNvGrpSpPr>
          <p:nvPr/>
        </p:nvGrpSpPr>
        <p:grpSpPr bwMode="auto">
          <a:xfrm>
            <a:off x="304800" y="5183188"/>
            <a:ext cx="668338" cy="1254125"/>
            <a:chOff x="363" y="3024"/>
            <a:chExt cx="421" cy="790"/>
          </a:xfrm>
        </p:grpSpPr>
        <p:pic>
          <p:nvPicPr>
            <p:cNvPr id="26659" name="Picture 12" descr="Bohr_Niels_9"/>
            <p:cNvPicPr>
              <a:picLocks noChangeAspect="1" noChangeArrowheads="1"/>
            </p:cNvPicPr>
            <p:nvPr/>
          </p:nvPicPr>
          <p:blipFill>
            <a:blip r:embed="rId12" cstate="print">
              <a:extLst>
                <a:ext uri="{28A0092B-C50C-407E-A947-70E740481C1C}">
                  <a14:useLocalDpi xmlns:a14="http://schemas.microsoft.com/office/drawing/2010/main" val="0"/>
                </a:ext>
              </a:extLst>
            </a:blip>
            <a:srcRect l="7796" t="-1764" r="7851" b="16531"/>
            <a:stretch>
              <a:fillRect/>
            </a:stretch>
          </p:blipFill>
          <p:spPr bwMode="auto">
            <a:xfrm>
              <a:off x="385" y="3291"/>
              <a:ext cx="39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Text Box 13"/>
            <p:cNvSpPr txBox="1">
              <a:spLocks noChangeArrowheads="1"/>
            </p:cNvSpPr>
            <p:nvPr/>
          </p:nvSpPr>
          <p:spPr bwMode="auto">
            <a:xfrm>
              <a:off x="363" y="3024"/>
              <a:ext cx="3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800">
                  <a:solidFill>
                    <a:srgbClr val="5F5F5F"/>
                  </a:solidFill>
                  <a:latin typeface="Calibri" pitchFamily="34" charset="0"/>
                  <a:cs typeface="Arial" charset="0"/>
                </a:rPr>
                <a:t>Niels </a:t>
              </a:r>
              <a:br>
                <a:rPr lang="en-US" altLang="zh-CN" sz="800">
                  <a:solidFill>
                    <a:srgbClr val="5F5F5F"/>
                  </a:solidFill>
                  <a:latin typeface="Calibri" pitchFamily="34" charset="0"/>
                  <a:cs typeface="Arial" charset="0"/>
                </a:rPr>
              </a:br>
              <a:r>
                <a:rPr lang="en-US" altLang="zh-CN" sz="800">
                  <a:solidFill>
                    <a:srgbClr val="5F5F5F"/>
                  </a:solidFill>
                  <a:latin typeface="Calibri" pitchFamily="34" charset="0"/>
                  <a:cs typeface="Arial" charset="0"/>
                </a:rPr>
                <a:t>Bohr </a:t>
              </a:r>
              <a:r>
                <a:rPr lang="en-GB" sz="800" b="1">
                  <a:solidFill>
                    <a:srgbClr val="5F5F5F"/>
                  </a:solidFill>
                  <a:latin typeface="Calibri" pitchFamily="34" charset="0"/>
                  <a:ea typeface="宋体" pitchFamily="2" charset="-122"/>
                  <a:cs typeface="Arial" charset="0"/>
                </a:rPr>
                <a:t>Physics </a:t>
              </a:r>
            </a:p>
          </p:txBody>
        </p:sp>
      </p:grpSp>
      <p:grpSp>
        <p:nvGrpSpPr>
          <p:cNvPr id="26637" name="Group 59"/>
          <p:cNvGrpSpPr>
            <a:grpSpLocks/>
          </p:cNvGrpSpPr>
          <p:nvPr/>
        </p:nvGrpSpPr>
        <p:grpSpPr bwMode="auto">
          <a:xfrm>
            <a:off x="1371600" y="5181600"/>
            <a:ext cx="685800" cy="1238250"/>
            <a:chOff x="1037" y="3024"/>
            <a:chExt cx="432" cy="780"/>
          </a:xfrm>
        </p:grpSpPr>
        <p:pic>
          <p:nvPicPr>
            <p:cNvPr id="26657" name="Picture 14" descr="pasteur"/>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1061" y="3291"/>
              <a:ext cx="397"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 Box 15"/>
            <p:cNvSpPr txBox="1">
              <a:spLocks noChangeArrowheads="1"/>
            </p:cNvSpPr>
            <p:nvPr/>
          </p:nvSpPr>
          <p:spPr bwMode="auto">
            <a:xfrm>
              <a:off x="1037" y="3024"/>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800">
                  <a:solidFill>
                    <a:srgbClr val="5F5F5F"/>
                  </a:solidFill>
                  <a:latin typeface="Calibri" pitchFamily="34" charset="0"/>
                  <a:cs typeface="Arial" charset="0"/>
                </a:rPr>
                <a:t>Louis </a:t>
              </a:r>
              <a:br>
                <a:rPr lang="en-GB" sz="800">
                  <a:solidFill>
                    <a:srgbClr val="5F5F5F"/>
                  </a:solidFill>
                  <a:latin typeface="Calibri" pitchFamily="34" charset="0"/>
                  <a:cs typeface="Arial" charset="0"/>
                </a:rPr>
              </a:br>
              <a:r>
                <a:rPr lang="en-GB" sz="800">
                  <a:solidFill>
                    <a:srgbClr val="5F5F5F"/>
                  </a:solidFill>
                  <a:latin typeface="Calibri" pitchFamily="34" charset="0"/>
                  <a:cs typeface="Arial" charset="0"/>
                </a:rPr>
                <a:t>Pasteur</a:t>
              </a:r>
              <a:br>
                <a:rPr lang="en-GB" sz="800">
                  <a:solidFill>
                    <a:srgbClr val="5F5F5F"/>
                  </a:solidFill>
                  <a:latin typeface="Calibri" pitchFamily="34" charset="0"/>
                  <a:cs typeface="Arial" charset="0"/>
                </a:rPr>
              </a:br>
              <a:r>
                <a:rPr lang="en-GB" sz="800">
                  <a:solidFill>
                    <a:srgbClr val="5F5F5F"/>
                  </a:solidFill>
                  <a:latin typeface="Calibri" pitchFamily="34" charset="0"/>
                  <a:cs typeface="Arial" charset="0"/>
                </a:rPr>
                <a:t>(Chemistry)</a:t>
              </a:r>
            </a:p>
          </p:txBody>
        </p:sp>
      </p:grpSp>
      <p:grpSp>
        <p:nvGrpSpPr>
          <p:cNvPr id="26638" name="Group 60"/>
          <p:cNvGrpSpPr>
            <a:grpSpLocks/>
          </p:cNvGrpSpPr>
          <p:nvPr/>
        </p:nvGrpSpPr>
        <p:grpSpPr bwMode="auto">
          <a:xfrm>
            <a:off x="2514600" y="5181600"/>
            <a:ext cx="669925" cy="1244600"/>
            <a:chOff x="1735" y="3024"/>
            <a:chExt cx="422" cy="784"/>
          </a:xfrm>
        </p:grpSpPr>
        <p:sp>
          <p:nvSpPr>
            <p:cNvPr id="26655" name="Rectangle 16"/>
            <p:cNvSpPr>
              <a:spLocks noChangeArrowheads="1"/>
            </p:cNvSpPr>
            <p:nvPr/>
          </p:nvSpPr>
          <p:spPr bwMode="auto">
            <a:xfrm>
              <a:off x="1751" y="3024"/>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GB" sz="800">
                  <a:solidFill>
                    <a:srgbClr val="5F5F5F"/>
                  </a:solidFill>
                  <a:latin typeface="Calibri" pitchFamily="34" charset="0"/>
                  <a:cs typeface="Arial" charset="0"/>
                </a:rPr>
                <a:t>Alexander Fleming</a:t>
              </a:r>
            </a:p>
            <a:p>
              <a:pPr algn="ctr"/>
              <a:r>
                <a:rPr lang="en-GB" sz="800" b="1">
                  <a:solidFill>
                    <a:srgbClr val="5F5F5F"/>
                  </a:solidFill>
                  <a:latin typeface="Calibri" pitchFamily="34" charset="0"/>
                  <a:cs typeface="Arial" charset="0"/>
                </a:rPr>
                <a:t>Medicine</a:t>
              </a:r>
              <a:r>
                <a:rPr lang="en-GB" sz="800">
                  <a:solidFill>
                    <a:srgbClr val="5F5F5F"/>
                  </a:solidFill>
                  <a:latin typeface="Calibri" pitchFamily="34" charset="0"/>
                  <a:cs typeface="Arial" charset="0"/>
                </a:rPr>
                <a:t> </a:t>
              </a:r>
            </a:p>
          </p:txBody>
        </p:sp>
        <p:pic>
          <p:nvPicPr>
            <p:cNvPr id="26656" name="Picture 17" descr="Alexander_Flemi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5" y="3291"/>
              <a:ext cx="382"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9" name="Group 61"/>
          <p:cNvGrpSpPr>
            <a:grpSpLocks/>
          </p:cNvGrpSpPr>
          <p:nvPr/>
        </p:nvGrpSpPr>
        <p:grpSpPr bwMode="auto">
          <a:xfrm>
            <a:off x="3657600" y="5181600"/>
            <a:ext cx="646113" cy="1252538"/>
            <a:chOff x="2395" y="3024"/>
            <a:chExt cx="407" cy="789"/>
          </a:xfrm>
        </p:grpSpPr>
        <p:pic>
          <p:nvPicPr>
            <p:cNvPr id="26653" name="Picture 18" descr="Albert-Einstein"/>
            <p:cNvPicPr>
              <a:picLocks noChangeAspect="1" noChangeArrowheads="1"/>
            </p:cNvPicPr>
            <p:nvPr/>
          </p:nvPicPr>
          <p:blipFill>
            <a:blip r:embed="rId15" cstate="print">
              <a:grayscl/>
              <a:extLst>
                <a:ext uri="{28A0092B-C50C-407E-A947-70E740481C1C}">
                  <a14:useLocalDpi xmlns:a14="http://schemas.microsoft.com/office/drawing/2010/main" val="0"/>
                </a:ext>
              </a:extLst>
            </a:blip>
            <a:srcRect l="12607" t="4391" r="11363" b="13509"/>
            <a:stretch>
              <a:fillRect/>
            </a:stretch>
          </p:blipFill>
          <p:spPr bwMode="auto">
            <a:xfrm>
              <a:off x="2395" y="3291"/>
              <a:ext cx="372"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Text Box 19"/>
            <p:cNvSpPr txBox="1">
              <a:spLocks noChangeArrowheads="1"/>
            </p:cNvSpPr>
            <p:nvPr/>
          </p:nvSpPr>
          <p:spPr bwMode="auto">
            <a:xfrm>
              <a:off x="2439" y="3024"/>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800">
                  <a:solidFill>
                    <a:srgbClr val="5F5F5F"/>
                  </a:solidFill>
                  <a:latin typeface="Calibri" pitchFamily="34" charset="0"/>
                  <a:cs typeface="Arial" charset="0"/>
                </a:rPr>
                <a:t>Albert Einstein </a:t>
              </a:r>
              <a:r>
                <a:rPr lang="en-US" sz="800" b="1">
                  <a:solidFill>
                    <a:srgbClr val="5F5F5F"/>
                  </a:solidFill>
                  <a:latin typeface="Calibri" pitchFamily="34" charset="0"/>
                  <a:ea typeface="宋体" pitchFamily="2" charset="-122"/>
                  <a:cs typeface="Arial" charset="0"/>
                </a:rPr>
                <a:t>Physics</a:t>
              </a:r>
              <a:endParaRPr lang="en-GB" sz="800" b="1">
                <a:solidFill>
                  <a:srgbClr val="5F5F5F"/>
                </a:solidFill>
                <a:latin typeface="Calibri" pitchFamily="34" charset="0"/>
                <a:ea typeface="宋体" pitchFamily="2" charset="-122"/>
                <a:cs typeface="Arial" charset="0"/>
              </a:endParaRPr>
            </a:p>
          </p:txBody>
        </p:sp>
      </p:grpSp>
      <p:grpSp>
        <p:nvGrpSpPr>
          <p:cNvPr id="26640" name="Group 62"/>
          <p:cNvGrpSpPr>
            <a:grpSpLocks/>
          </p:cNvGrpSpPr>
          <p:nvPr/>
        </p:nvGrpSpPr>
        <p:grpSpPr bwMode="auto">
          <a:xfrm>
            <a:off x="4800600" y="5181600"/>
            <a:ext cx="608013" cy="1250950"/>
            <a:chOff x="3020" y="3028"/>
            <a:chExt cx="383" cy="788"/>
          </a:xfrm>
        </p:grpSpPr>
        <p:sp>
          <p:nvSpPr>
            <p:cNvPr id="26651" name="Text Box 20"/>
            <p:cNvSpPr txBox="1">
              <a:spLocks noChangeArrowheads="1"/>
            </p:cNvSpPr>
            <p:nvPr/>
          </p:nvSpPr>
          <p:spPr bwMode="auto">
            <a:xfrm>
              <a:off x="3043" y="3028"/>
              <a:ext cx="36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altLang="zh-CN" sz="800">
                  <a:solidFill>
                    <a:srgbClr val="5F5F5F"/>
                  </a:solidFill>
                  <a:latin typeface="Calibri" pitchFamily="34" charset="0"/>
                  <a:cs typeface="Arial" charset="0"/>
                </a:rPr>
                <a:t>George F. Smoot</a:t>
              </a:r>
              <a:r>
                <a:rPr lang="en-US" altLang="zh-CN" sz="800" b="1">
                  <a:solidFill>
                    <a:srgbClr val="5F5F5F"/>
                  </a:solidFill>
                  <a:latin typeface="Calibri" pitchFamily="34" charset="0"/>
                  <a:cs typeface="Arial" charset="0"/>
                </a:rPr>
                <a:t>     Physics</a:t>
              </a:r>
              <a:endParaRPr lang="en-GB" sz="800" b="1">
                <a:solidFill>
                  <a:srgbClr val="5F5F5F"/>
                </a:solidFill>
                <a:latin typeface="Calibri" pitchFamily="34" charset="0"/>
                <a:ea typeface="宋体" pitchFamily="2" charset="-122"/>
                <a:cs typeface="Arial" charset="0"/>
              </a:endParaRPr>
            </a:p>
          </p:txBody>
        </p:sp>
        <p:pic>
          <p:nvPicPr>
            <p:cNvPr id="26652" name="Picture 21" descr="George F. Smoo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20" y="3299"/>
              <a:ext cx="379"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1" name="Group 64"/>
          <p:cNvGrpSpPr>
            <a:grpSpLocks/>
          </p:cNvGrpSpPr>
          <p:nvPr/>
        </p:nvGrpSpPr>
        <p:grpSpPr bwMode="auto">
          <a:xfrm>
            <a:off x="7010400" y="5181600"/>
            <a:ext cx="674688" cy="1225550"/>
            <a:chOff x="4313" y="3028"/>
            <a:chExt cx="425" cy="772"/>
          </a:xfrm>
        </p:grpSpPr>
        <p:pic>
          <p:nvPicPr>
            <p:cNvPr id="26649" name="Picture 22" descr="Roger D. Kornber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29" y="3295"/>
              <a:ext cx="409"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Text Box 23"/>
            <p:cNvSpPr txBox="1">
              <a:spLocks noChangeArrowheads="1"/>
            </p:cNvSpPr>
            <p:nvPr/>
          </p:nvSpPr>
          <p:spPr bwMode="auto">
            <a:xfrm>
              <a:off x="4313" y="3028"/>
              <a:ext cx="39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altLang="zh-CN" sz="800">
                  <a:solidFill>
                    <a:srgbClr val="5F5F5F"/>
                  </a:solidFill>
                  <a:latin typeface="Calibri" pitchFamily="34" charset="0"/>
                  <a:cs typeface="Arial" charset="0"/>
                </a:rPr>
                <a:t>Roger D. Kornberg</a:t>
              </a:r>
              <a:r>
                <a:rPr lang="en-US" altLang="zh-CN" sz="800" b="1">
                  <a:solidFill>
                    <a:srgbClr val="5F5F5F"/>
                  </a:solidFill>
                  <a:latin typeface="Calibri" pitchFamily="34" charset="0"/>
                  <a:cs typeface="Arial" charset="0"/>
                </a:rPr>
                <a:t>    Chemistry</a:t>
              </a:r>
              <a:endParaRPr lang="en-GB" sz="800" b="1">
                <a:solidFill>
                  <a:srgbClr val="5F5F5F"/>
                </a:solidFill>
                <a:latin typeface="Calibri" pitchFamily="34" charset="0"/>
                <a:ea typeface="宋体" pitchFamily="2" charset="-122"/>
                <a:cs typeface="Arial" charset="0"/>
              </a:endParaRPr>
            </a:p>
          </p:txBody>
        </p:sp>
      </p:grpSp>
      <p:grpSp>
        <p:nvGrpSpPr>
          <p:cNvPr id="26642" name="Group 65"/>
          <p:cNvGrpSpPr>
            <a:grpSpLocks/>
          </p:cNvGrpSpPr>
          <p:nvPr/>
        </p:nvGrpSpPr>
        <p:grpSpPr bwMode="auto">
          <a:xfrm>
            <a:off x="8229600" y="5181600"/>
            <a:ext cx="611188" cy="1250950"/>
            <a:chOff x="4994" y="3028"/>
            <a:chExt cx="385" cy="788"/>
          </a:xfrm>
        </p:grpSpPr>
        <p:sp>
          <p:nvSpPr>
            <p:cNvPr id="26647" name="Text Box 25"/>
            <p:cNvSpPr txBox="1">
              <a:spLocks noChangeArrowheads="1"/>
            </p:cNvSpPr>
            <p:nvPr/>
          </p:nvSpPr>
          <p:spPr bwMode="auto">
            <a:xfrm>
              <a:off x="4994" y="3028"/>
              <a:ext cx="36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altLang="zh-CN" sz="800">
                  <a:solidFill>
                    <a:srgbClr val="5F5F5F"/>
                  </a:solidFill>
                  <a:latin typeface="Calibri" pitchFamily="34" charset="0"/>
                  <a:cs typeface="Arial" charset="0"/>
                </a:rPr>
                <a:t>Craig C Mello</a:t>
              </a:r>
              <a:r>
                <a:rPr lang="en-US" altLang="zh-CN" sz="800" b="1">
                  <a:solidFill>
                    <a:srgbClr val="5F5F5F"/>
                  </a:solidFill>
                  <a:latin typeface="Calibri" pitchFamily="34" charset="0"/>
                  <a:cs typeface="Arial" charset="0"/>
                </a:rPr>
                <a:t>   Medicine</a:t>
              </a:r>
              <a:endParaRPr lang="en-GB" sz="800" b="1">
                <a:solidFill>
                  <a:srgbClr val="5F5F5F"/>
                </a:solidFill>
                <a:latin typeface="Calibri" pitchFamily="34" charset="0"/>
                <a:ea typeface="宋体" pitchFamily="2" charset="-122"/>
                <a:cs typeface="Arial" charset="0"/>
              </a:endParaRPr>
            </a:p>
          </p:txBody>
        </p:sp>
        <p:pic>
          <p:nvPicPr>
            <p:cNvPr id="26648" name="Picture 26" descr="Craig C. Mell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6" y="3295"/>
              <a:ext cx="363"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3" name="Group 63"/>
          <p:cNvGrpSpPr>
            <a:grpSpLocks/>
          </p:cNvGrpSpPr>
          <p:nvPr/>
        </p:nvGrpSpPr>
        <p:grpSpPr bwMode="auto">
          <a:xfrm>
            <a:off x="5943600" y="5181600"/>
            <a:ext cx="636588" cy="1235075"/>
            <a:chOff x="3651" y="3028"/>
            <a:chExt cx="401" cy="778"/>
          </a:xfrm>
        </p:grpSpPr>
        <p:sp>
          <p:nvSpPr>
            <p:cNvPr id="26645" name="Text Box 24"/>
            <p:cNvSpPr txBox="1">
              <a:spLocks noChangeArrowheads="1"/>
            </p:cNvSpPr>
            <p:nvPr/>
          </p:nvSpPr>
          <p:spPr bwMode="auto">
            <a:xfrm>
              <a:off x="3685" y="3028"/>
              <a:ext cx="346"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altLang="zh-CN" sz="800">
                  <a:solidFill>
                    <a:srgbClr val="5F5F5F"/>
                  </a:solidFill>
                  <a:latin typeface="Calibri" pitchFamily="34" charset="0"/>
                  <a:cs typeface="Arial" charset="0"/>
                </a:rPr>
                <a:t>John C. Mather</a:t>
              </a:r>
              <a:r>
                <a:rPr lang="en-US" altLang="zh-CN" sz="800" b="1">
                  <a:solidFill>
                    <a:srgbClr val="5F5F5F"/>
                  </a:solidFill>
                  <a:latin typeface="Calibri" pitchFamily="34" charset="0"/>
                  <a:cs typeface="Arial" charset="0"/>
                </a:rPr>
                <a:t>     Physics</a:t>
              </a:r>
              <a:endParaRPr lang="en-GB" sz="800" b="1">
                <a:solidFill>
                  <a:srgbClr val="5F5F5F"/>
                </a:solidFill>
                <a:latin typeface="Calibri" pitchFamily="34" charset="0"/>
                <a:ea typeface="宋体" pitchFamily="2" charset="-122"/>
                <a:cs typeface="Arial" charset="0"/>
              </a:endParaRPr>
            </a:p>
          </p:txBody>
        </p:sp>
        <p:pic>
          <p:nvPicPr>
            <p:cNvPr id="26646" name="Picture 27" descr="John C. Math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1" y="3295"/>
              <a:ext cx="401"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44" name="3 Resim" descr="http://www.elsevier.com/framework_newsroom/images/Elsevierlogo360.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95738" y="3789363"/>
            <a:ext cx="12207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54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34400" y="290944"/>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8341"/>
            <a:ext cx="4343400" cy="712259"/>
          </a:xfrm>
        </p:spPr>
        <p:txBody>
          <a:bodyPr>
            <a:noAutofit/>
          </a:bodyPr>
          <a:lstStyle/>
          <a:p>
            <a:pPr algn="r">
              <a:defRPr/>
            </a:pPr>
            <a:r>
              <a:rPr lang="ru-RU" sz="4800" b="1" dirty="0" smtClean="0"/>
              <a:t>ЧТО ТАКОЕ</a:t>
            </a:r>
            <a:endParaRPr lang="en-GB" sz="4800" b="1" dirty="0"/>
          </a:p>
        </p:txBody>
      </p:sp>
      <p:pic>
        <p:nvPicPr>
          <p:cNvPr id="7171" name="Picture 13"/>
          <p:cNvPicPr>
            <a:picLocks noChangeAspect="1" noChangeArrowheads="1"/>
          </p:cNvPicPr>
          <p:nvPr/>
        </p:nvPicPr>
        <p:blipFill>
          <a:blip r:embed="rId2" cstate="print"/>
          <a:srcRect/>
          <a:stretch>
            <a:fillRect/>
          </a:stretch>
        </p:blipFill>
        <p:spPr bwMode="auto">
          <a:xfrm>
            <a:off x="6754813" y="4267200"/>
            <a:ext cx="2209800" cy="1720850"/>
          </a:xfrm>
          <a:prstGeom prst="rect">
            <a:avLst/>
          </a:prstGeom>
          <a:noFill/>
          <a:ln w="9525">
            <a:noFill/>
            <a:miter lim="800000"/>
            <a:headEnd/>
            <a:tailEnd/>
          </a:ln>
        </p:spPr>
      </p:pic>
      <p:sp>
        <p:nvSpPr>
          <p:cNvPr id="4" name="Rectangle 3"/>
          <p:cNvSpPr/>
          <p:nvPr/>
        </p:nvSpPr>
        <p:spPr>
          <a:xfrm>
            <a:off x="304800" y="2286000"/>
            <a:ext cx="8382000" cy="3785652"/>
          </a:xfrm>
          <a:prstGeom prst="rect">
            <a:avLst/>
          </a:prstGeom>
        </p:spPr>
        <p:txBody>
          <a:bodyPr wrap="square">
            <a:spAutoFit/>
          </a:bodyPr>
          <a:lstStyle/>
          <a:p>
            <a:pPr marL="342900" indent="-342900">
              <a:buFont typeface="Arial" pitchFamily="34" charset="0"/>
              <a:buChar char="•"/>
            </a:pPr>
            <a:r>
              <a:rPr lang="ru-RU" sz="2400" dirty="0" smtClean="0"/>
              <a:t>Полнотекстовая база журналов и книг </a:t>
            </a:r>
            <a:r>
              <a:rPr lang="en-GB" sz="2400" dirty="0" smtClean="0"/>
              <a:t>Science Direct</a:t>
            </a:r>
          </a:p>
          <a:p>
            <a:pPr marL="342900" indent="-342900">
              <a:buFont typeface="Arial" pitchFamily="34" charset="0"/>
              <a:buChar char="•"/>
            </a:pPr>
            <a:r>
              <a:rPr lang="ru-RU" sz="2400" dirty="0" smtClean="0"/>
              <a:t> </a:t>
            </a:r>
            <a:r>
              <a:rPr lang="ru-RU" sz="2400" dirty="0"/>
              <a:t>Издательство предлагает в электронном виде около 10 миллионов полнотекстовых статей, 2500 научных журналов, 10 000 книг по всем предметным областям науки, техники и медицины. Ядро коллекции составляют журналы с высшим индексом цитируемости, которые по праву возглавляют все международные рейтинги научной периодики. Авторы и редакторы – это лучшие специалисты в своих областях по всему миру. </a:t>
            </a:r>
            <a:endParaRPr lang="en-US" sz="2400" dirty="0"/>
          </a:p>
          <a:p>
            <a:pPr marL="342900" indent="-342900">
              <a:buFont typeface="Arial"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04800"/>
            <a:ext cx="3671888" cy="559860"/>
          </a:xfrm>
          <a:prstGeom prst="rect">
            <a:avLst/>
          </a:prstGeom>
        </p:spPr>
      </p:pic>
      <p:sp>
        <p:nvSpPr>
          <p:cNvPr id="7" name="Title 1"/>
          <p:cNvSpPr txBox="1">
            <a:spLocks/>
          </p:cNvSpPr>
          <p:nvPr/>
        </p:nvSpPr>
        <p:spPr>
          <a:xfrm>
            <a:off x="8534400" y="278341"/>
            <a:ext cx="609600" cy="71225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pPr algn="r">
              <a:defRPr/>
            </a:pPr>
            <a:r>
              <a:rPr lang="en-GB" sz="4800" b="1" dirty="0" smtClean="0"/>
              <a:t>?</a:t>
            </a:r>
            <a:endParaRPr lang="en-GB" sz="4800" b="1" dirty="0"/>
          </a:p>
        </p:txBody>
      </p:sp>
    </p:spTree>
    <p:extLst>
      <p:ext uri="{BB962C8B-B14F-4D97-AF65-F5344CB8AC3E}">
        <p14:creationId xmlns:p14="http://schemas.microsoft.com/office/powerpoint/2010/main" val="23714376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ournal Cover">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66800"/>
            <a:ext cx="681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Journal Cover">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1828800"/>
            <a:ext cx="671513" cy="901700"/>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8" descr="Book Series Cove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08850" y="2349500"/>
            <a:ext cx="695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500754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181600"/>
            <a:ext cx="731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p:nvPr/>
        </p:nvSpPr>
        <p:spPr>
          <a:xfrm>
            <a:off x="395288" y="333375"/>
            <a:ext cx="7056437" cy="792163"/>
          </a:xfrm>
          <a:prstGeom prst="rect">
            <a:avLst/>
          </a:prstGeom>
          <a:noFill/>
          <a:ln>
            <a:noFill/>
            <a:prstDash val="solid"/>
          </a:ln>
        </p:spPr>
        <p:txBody>
          <a:bodyPr anchor="ctr"/>
          <a:lstStyle/>
          <a:p>
            <a:pPr algn="ctr" fontAlgn="auto">
              <a:spcBef>
                <a:spcPts val="0"/>
              </a:spcBef>
              <a:spcAft>
                <a:spcPts val="0"/>
              </a:spcAft>
              <a:defRPr sz="1800" b="0" i="0" u="none" strike="noStrike" kern="0" cap="none" spc="0" baseline="0">
                <a:solidFill>
                  <a:srgbClr val="000000"/>
                </a:solidFill>
                <a:uFillTx/>
              </a:defRPr>
            </a:pPr>
            <a:r>
              <a:rPr lang="ru-RU" sz="2400" b="1" kern="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СОДЕРЖАНИЕ</a:t>
            </a:r>
            <a:r>
              <a:rPr lang="en-GB" sz="2400" b="1" kern="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SCIENCE DIRECT</a:t>
            </a:r>
            <a:endParaRPr lang="en-GB" sz="2400" b="1" kern="0" dirty="0">
              <a:solidFill>
                <a:srgbClr val="FFC000"/>
              </a:solidFill>
              <a:effectLst>
                <a:outerShdw blurRad="38100" dist="38100" dir="2700000" algn="tl">
                  <a:srgbClr val="000000">
                    <a:alpha val="43137"/>
                  </a:srgbClr>
                </a:outerShdw>
              </a:effectLst>
              <a:latin typeface="Arial"/>
            </a:endParaRPr>
          </a:p>
        </p:txBody>
      </p:sp>
      <p:sp>
        <p:nvSpPr>
          <p:cNvPr id="7" name="Rectangle 17"/>
          <p:cNvSpPr txBox="1">
            <a:spLocks noGrp="1"/>
          </p:cNvSpPr>
          <p:nvPr>
            <p:ph idx="1"/>
          </p:nvPr>
        </p:nvSpPr>
        <p:spPr>
          <a:xfrm>
            <a:off x="323850" y="1412875"/>
            <a:ext cx="6934200" cy="5037138"/>
          </a:xfrm>
        </p:spPr>
        <p:txBody>
          <a:bodyPr/>
          <a:lstStyle/>
          <a:p>
            <a:pPr eaLnBrk="1" hangingPunct="1">
              <a:lnSpc>
                <a:spcPct val="90000"/>
              </a:lnSpc>
              <a:buClr>
                <a:srgbClr val="FF6600"/>
              </a:buClr>
              <a:buFont typeface="Wingdings" pitchFamily="2" charset="2"/>
              <a:buChar char="§"/>
            </a:pPr>
            <a:r>
              <a:rPr sz="2400" b="1" dirty="0" smtClean="0">
                <a:solidFill>
                  <a:srgbClr val="006600"/>
                </a:solidFill>
                <a:latin typeface="Arial" charset="0"/>
                <a:cs typeface="Arial" charset="0"/>
              </a:rPr>
              <a:t>11</a:t>
            </a:r>
            <a:r>
              <a:rPr lang="ru-RU" sz="2400" b="1" dirty="0" smtClean="0">
                <a:solidFill>
                  <a:srgbClr val="006600"/>
                </a:solidFill>
                <a:latin typeface="Arial" charset="0"/>
                <a:cs typeface="Arial" charset="0"/>
              </a:rPr>
              <a:t> миллионов </a:t>
            </a:r>
            <a:r>
              <a:rPr lang="ru-RU" sz="2400" dirty="0" smtClean="0">
                <a:solidFill>
                  <a:schemeClr val="tx1"/>
                </a:solidFill>
                <a:latin typeface="Arial" charset="0"/>
                <a:cs typeface="Arial" charset="0"/>
              </a:rPr>
              <a:t>полнотекстовых статей из  более чем </a:t>
            </a:r>
            <a:r>
              <a:rPr sz="2400" b="1" dirty="0" smtClean="0">
                <a:solidFill>
                  <a:srgbClr val="006600"/>
                </a:solidFill>
                <a:latin typeface="Arial" charset="0"/>
                <a:cs typeface="Arial" charset="0"/>
              </a:rPr>
              <a:t>2,500</a:t>
            </a:r>
            <a:r>
              <a:rPr lang="ru-RU" sz="2400" b="1" dirty="0" smtClean="0">
                <a:solidFill>
                  <a:srgbClr val="006600"/>
                </a:solidFill>
                <a:latin typeface="Arial" charset="0"/>
                <a:cs typeface="Arial" charset="0"/>
              </a:rPr>
              <a:t> научных рецензируемых журналов </a:t>
            </a:r>
            <a:r>
              <a:rPr sz="2400" b="1" dirty="0" smtClean="0">
                <a:solidFill>
                  <a:srgbClr val="006600"/>
                </a:solidFill>
                <a:latin typeface="Arial" charset="0"/>
                <a:cs typeface="Arial" charset="0"/>
              </a:rPr>
              <a:t>Elsevier </a:t>
            </a:r>
          </a:p>
          <a:p>
            <a:pPr eaLnBrk="1" hangingPunct="1">
              <a:lnSpc>
                <a:spcPct val="90000"/>
              </a:lnSpc>
              <a:buClr>
                <a:srgbClr val="FF6600"/>
              </a:buClr>
              <a:buFont typeface="Wingdings" pitchFamily="2" charset="2"/>
              <a:buChar char="§"/>
            </a:pPr>
            <a:r>
              <a:rPr sz="2400" b="1" dirty="0" smtClean="0">
                <a:solidFill>
                  <a:srgbClr val="006600"/>
                </a:solidFill>
                <a:latin typeface="Arial" charset="0"/>
                <a:cs typeface="Arial" charset="0"/>
              </a:rPr>
              <a:t>23 </a:t>
            </a:r>
            <a:r>
              <a:rPr sz="2400" dirty="0" smtClean="0">
                <a:latin typeface="Arial" charset="0"/>
                <a:cs typeface="Arial" charset="0"/>
              </a:rPr>
              <a:t>Subject Collections</a:t>
            </a:r>
            <a:r>
              <a:rPr lang="ru-RU" sz="2400" dirty="0" smtClean="0">
                <a:latin typeface="Arial" charset="0"/>
                <a:cs typeface="Arial" charset="0"/>
              </a:rPr>
              <a:t> ( Тематических сборников)</a:t>
            </a:r>
            <a:endParaRPr sz="2400" dirty="0" smtClean="0">
              <a:latin typeface="Arial" charset="0"/>
              <a:cs typeface="Arial" charset="0"/>
            </a:endParaRPr>
          </a:p>
          <a:p>
            <a:pPr eaLnBrk="1" hangingPunct="1">
              <a:lnSpc>
                <a:spcPct val="90000"/>
              </a:lnSpc>
              <a:buClr>
                <a:srgbClr val="FF6600"/>
              </a:buClr>
              <a:buFont typeface="Wingdings" pitchFamily="2" charset="2"/>
              <a:buChar char="§"/>
            </a:pPr>
            <a:r>
              <a:rPr lang="ru-RU" sz="2400" b="1" dirty="0" smtClean="0">
                <a:solidFill>
                  <a:srgbClr val="006600"/>
                </a:solidFill>
                <a:latin typeface="Arial" charset="0"/>
                <a:cs typeface="Arial" charset="0"/>
              </a:rPr>
              <a:t>Архивы с</a:t>
            </a:r>
            <a:r>
              <a:rPr sz="2400" dirty="0" smtClean="0">
                <a:latin typeface="Arial" charset="0"/>
                <a:cs typeface="Arial" charset="0"/>
              </a:rPr>
              <a:t>  </a:t>
            </a:r>
            <a:r>
              <a:rPr sz="2400" b="1" dirty="0" smtClean="0">
                <a:solidFill>
                  <a:srgbClr val="006600"/>
                </a:solidFill>
                <a:latin typeface="Arial" charset="0"/>
                <a:cs typeface="Arial" charset="0"/>
              </a:rPr>
              <a:t>1823</a:t>
            </a:r>
            <a:r>
              <a:rPr lang="ru-RU" sz="2400" b="1" dirty="0" smtClean="0">
                <a:solidFill>
                  <a:srgbClr val="006600"/>
                </a:solidFill>
                <a:latin typeface="Arial" charset="0"/>
                <a:cs typeface="Arial" charset="0"/>
              </a:rPr>
              <a:t> г</a:t>
            </a:r>
            <a:r>
              <a:rPr lang="en-GB" sz="2400" b="1" dirty="0" smtClean="0">
                <a:solidFill>
                  <a:srgbClr val="006600"/>
                </a:solidFill>
                <a:latin typeface="Arial" charset="0"/>
                <a:cs typeface="Arial" charset="0"/>
              </a:rPr>
              <a:t>.</a:t>
            </a:r>
            <a:endParaRPr sz="2400" b="1" dirty="0" smtClean="0">
              <a:solidFill>
                <a:srgbClr val="006600"/>
              </a:solidFill>
              <a:latin typeface="Arial" charset="0"/>
              <a:cs typeface="Arial" charset="0"/>
            </a:endParaRPr>
          </a:p>
          <a:p>
            <a:pPr eaLnBrk="1" hangingPunct="1">
              <a:lnSpc>
                <a:spcPct val="90000"/>
              </a:lnSpc>
              <a:buClr>
                <a:srgbClr val="FF6600"/>
              </a:buClr>
              <a:buFont typeface="Wingdings" pitchFamily="2" charset="2"/>
              <a:buChar char="§"/>
            </a:pPr>
            <a:r>
              <a:rPr lang="ru-RU" sz="2400" dirty="0" smtClean="0">
                <a:latin typeface="Arial" charset="0"/>
                <a:cs typeface="Arial" charset="0"/>
              </a:rPr>
              <a:t>Доступны статьи в предпечатной подготовке</a:t>
            </a:r>
            <a:r>
              <a:rPr sz="2400" dirty="0" smtClean="0">
                <a:latin typeface="Arial" charset="0"/>
                <a:cs typeface="Arial" charset="0"/>
              </a:rPr>
              <a:t> </a:t>
            </a:r>
            <a:r>
              <a:rPr sz="2400" b="1" dirty="0" smtClean="0">
                <a:solidFill>
                  <a:srgbClr val="006600"/>
                </a:solidFill>
                <a:latin typeface="Arial" charset="0"/>
                <a:cs typeface="Arial" charset="0"/>
              </a:rPr>
              <a:t>Articles in Press</a:t>
            </a:r>
          </a:p>
          <a:p>
            <a:pPr eaLnBrk="1" hangingPunct="1">
              <a:lnSpc>
                <a:spcPct val="90000"/>
              </a:lnSpc>
              <a:buClr>
                <a:srgbClr val="FF6600"/>
              </a:buClr>
              <a:buFont typeface="Wingdings" pitchFamily="2" charset="2"/>
              <a:buChar char="§"/>
            </a:pPr>
            <a:r>
              <a:rPr sz="2400" b="1" dirty="0" smtClean="0">
                <a:solidFill>
                  <a:srgbClr val="006600"/>
                </a:solidFill>
                <a:latin typeface="Arial" charset="0"/>
                <a:cs typeface="Arial" charset="0"/>
              </a:rPr>
              <a:t>90+</a:t>
            </a:r>
            <a:r>
              <a:rPr sz="2400" dirty="0" smtClean="0">
                <a:latin typeface="Arial" charset="0"/>
                <a:cs typeface="Arial" charset="0"/>
              </a:rPr>
              <a:t> </a:t>
            </a:r>
            <a:r>
              <a:rPr lang="ru-RU" sz="2400" dirty="0" smtClean="0">
                <a:latin typeface="Arial" charset="0"/>
                <a:cs typeface="Arial" charset="0"/>
              </a:rPr>
              <a:t>Релеватных работ</a:t>
            </a:r>
            <a:endParaRPr sz="2400" dirty="0" smtClean="0">
              <a:latin typeface="Arial" charset="0"/>
              <a:cs typeface="Arial" charset="0"/>
            </a:endParaRPr>
          </a:p>
          <a:p>
            <a:pPr eaLnBrk="1" hangingPunct="1">
              <a:lnSpc>
                <a:spcPct val="90000"/>
              </a:lnSpc>
              <a:buClr>
                <a:srgbClr val="FF6600"/>
              </a:buClr>
              <a:buFont typeface="Wingdings" pitchFamily="2" charset="2"/>
              <a:buChar char="§"/>
            </a:pPr>
            <a:r>
              <a:rPr sz="2400" b="1" dirty="0" smtClean="0">
                <a:solidFill>
                  <a:srgbClr val="006600"/>
                </a:solidFill>
                <a:latin typeface="Arial" charset="0"/>
                <a:cs typeface="Arial" charset="0"/>
              </a:rPr>
              <a:t>141 </a:t>
            </a:r>
            <a:r>
              <a:rPr lang="ru-RU" sz="2400" dirty="0" smtClean="0">
                <a:latin typeface="Arial" charset="0"/>
                <a:cs typeface="Arial" charset="0"/>
              </a:rPr>
              <a:t>Периодических книг в</a:t>
            </a:r>
            <a:r>
              <a:rPr sz="2400" dirty="0" smtClean="0">
                <a:latin typeface="Arial" charset="0"/>
                <a:cs typeface="Arial" charset="0"/>
              </a:rPr>
              <a:t> </a:t>
            </a:r>
            <a:r>
              <a:rPr sz="2400" b="1" dirty="0" smtClean="0">
                <a:solidFill>
                  <a:srgbClr val="006600"/>
                </a:solidFill>
                <a:latin typeface="Arial" charset="0"/>
                <a:cs typeface="Arial" charset="0"/>
              </a:rPr>
              <a:t>6 </a:t>
            </a:r>
            <a:r>
              <a:rPr lang="ru-RU" sz="2400" b="1" dirty="0" smtClean="0">
                <a:solidFill>
                  <a:srgbClr val="006600"/>
                </a:solidFill>
                <a:latin typeface="Arial" charset="0"/>
                <a:cs typeface="Arial" charset="0"/>
              </a:rPr>
              <a:t>томах</a:t>
            </a:r>
            <a:r>
              <a:rPr sz="2400" b="1" dirty="0" smtClean="0">
                <a:solidFill>
                  <a:srgbClr val="006600"/>
                </a:solidFill>
                <a:latin typeface="Arial" charset="0"/>
                <a:cs typeface="Arial" charset="0"/>
              </a:rPr>
              <a:t> (63 </a:t>
            </a:r>
            <a:r>
              <a:rPr lang="ru-RU" sz="2400" b="1" dirty="0" smtClean="0">
                <a:solidFill>
                  <a:srgbClr val="006600"/>
                </a:solidFill>
                <a:latin typeface="Arial" charset="0"/>
                <a:cs typeface="Arial" charset="0"/>
              </a:rPr>
              <a:t>названий</a:t>
            </a:r>
            <a:r>
              <a:rPr sz="2400" b="1" dirty="0" smtClean="0">
                <a:solidFill>
                  <a:srgbClr val="006600"/>
                </a:solidFill>
                <a:latin typeface="Arial" charset="0"/>
                <a:cs typeface="Arial" charset="0"/>
              </a:rPr>
              <a:t>)</a:t>
            </a:r>
          </a:p>
          <a:p>
            <a:pPr eaLnBrk="1" hangingPunct="1">
              <a:lnSpc>
                <a:spcPct val="90000"/>
              </a:lnSpc>
              <a:buClr>
                <a:srgbClr val="FF6600"/>
              </a:buClr>
              <a:buFont typeface="Wingdings" pitchFamily="2" charset="2"/>
              <a:buChar char="§"/>
            </a:pPr>
            <a:r>
              <a:rPr sz="2400" dirty="0" smtClean="0">
                <a:latin typeface="Arial" charset="0"/>
                <a:cs typeface="Arial" charset="0"/>
              </a:rPr>
              <a:t>6 </a:t>
            </a:r>
            <a:r>
              <a:rPr lang="ru-RU" sz="2400" dirty="0" smtClean="0">
                <a:latin typeface="Arial" charset="0"/>
                <a:cs typeface="Arial" charset="0"/>
              </a:rPr>
              <a:t>серий справочников</a:t>
            </a:r>
            <a:r>
              <a:rPr sz="2400" dirty="0" smtClean="0">
                <a:latin typeface="Arial" charset="0"/>
                <a:cs typeface="Arial" charset="0"/>
              </a:rPr>
              <a:t> (164 </a:t>
            </a:r>
            <a:r>
              <a:rPr lang="ru-RU" sz="2400" dirty="0" smtClean="0">
                <a:latin typeface="Arial" charset="0"/>
                <a:cs typeface="Arial" charset="0"/>
              </a:rPr>
              <a:t>названий</a:t>
            </a:r>
            <a:r>
              <a:rPr sz="2400" dirty="0" smtClean="0">
                <a:latin typeface="Arial" charset="0"/>
                <a:cs typeface="Arial" charset="0"/>
              </a:rPr>
              <a:t>)</a:t>
            </a:r>
          </a:p>
          <a:p>
            <a:pPr eaLnBrk="1" hangingPunct="1">
              <a:lnSpc>
                <a:spcPct val="90000"/>
              </a:lnSpc>
              <a:buClr>
                <a:srgbClr val="FF6600"/>
              </a:buClr>
              <a:buFont typeface="Wingdings" pitchFamily="2" charset="2"/>
              <a:buChar char="§"/>
            </a:pPr>
            <a:r>
              <a:rPr sz="2400" dirty="0" smtClean="0">
                <a:latin typeface="Arial" charset="0"/>
                <a:cs typeface="Arial" charset="0"/>
              </a:rPr>
              <a:t>15,000 </a:t>
            </a:r>
            <a:r>
              <a:rPr lang="ru-RU" sz="2400" b="1" dirty="0" smtClean="0">
                <a:solidFill>
                  <a:srgbClr val="006600"/>
                </a:solidFill>
                <a:latin typeface="Arial" charset="0"/>
                <a:cs typeface="Arial" charset="0"/>
              </a:rPr>
              <a:t>электронных книг</a:t>
            </a:r>
            <a:endParaRPr sz="2400" b="1" dirty="0" smtClean="0">
              <a:solidFill>
                <a:srgbClr val="006600"/>
              </a:solidFill>
              <a:latin typeface="Arial" charset="0"/>
              <a:cs typeface="Arial" charset="0"/>
            </a:endParaRPr>
          </a:p>
        </p:txBody>
      </p:sp>
      <p:pic>
        <p:nvPicPr>
          <p:cNvPr id="8" name="Picture 6" descr="Encyclopedia of Genetics">
            <a:hlinkClick r:id="rId9"/>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4800" y="3200400"/>
            <a:ext cx="676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ncyclopedia of Hormones">
            <a:hlinkClick r:id="rId11"/>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9000" y="3810000"/>
            <a:ext cx="735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 Advances in Parasitology"/>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4648200"/>
            <a:ext cx="6826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38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nodeType="afterGroup">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nodeType="afterGroup">
                            <p:stCondLst>
                              <p:cond delay="1000"/>
                            </p:stCondLst>
                            <p:childTnLst>
                              <p:par>
                                <p:cTn id="16" presetID="1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nodeType="afterGroup">
                            <p:stCondLst>
                              <p:cond delay="1500"/>
                            </p:stCondLst>
                            <p:childTnLst>
                              <p:par>
                                <p:cTn id="20" presetID="1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par>
                          <p:cTn id="23" fill="hold" nodeType="afterGroup">
                            <p:stCondLst>
                              <p:cond delay="2000"/>
                            </p:stCondLst>
                            <p:childTnLst>
                              <p:par>
                                <p:cTn id="24" presetID="1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nodeType="afterGroup">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par>
                          <p:cTn id="31" fill="hold" nodeType="afterGroup">
                            <p:stCondLst>
                              <p:cond delay="3000"/>
                            </p:stCondLst>
                            <p:childTnLst>
                              <p:par>
                                <p:cTn id="32" presetID="1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down)">
                                      <p:cBhvr>
                                        <p:cTn id="39" dur="500"/>
                                        <p:tgtEl>
                                          <p:spTgt spid="7">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wipe(down)">
                                      <p:cBhvr>
                                        <p:cTn id="44" dur="500"/>
                                        <p:tgtEl>
                                          <p:spTgt spid="7">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wipe(down)">
                                      <p:cBhvr>
                                        <p:cTn id="49" dur="500"/>
                                        <p:tgtEl>
                                          <p:spTgt spid="7">
                                            <p:txEl>
                                              <p:pRg st="3" end="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wipe(down)">
                                      <p:cBhvr>
                                        <p:cTn id="54" dur="500"/>
                                        <p:tgtEl>
                                          <p:spTgt spid="7">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wipe(down)">
                                      <p:cBhvr>
                                        <p:cTn id="59" dur="500"/>
                                        <p:tgtEl>
                                          <p:spTgt spid="7">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4" fill="hold"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wipe(down)">
                                      <p:cBhvr>
                                        <p:cTn id="64" dur="500"/>
                                        <p:tgtEl>
                                          <p:spTgt spid="7">
                                            <p:txEl>
                                              <p:pRg st="6" end="6"/>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wipe(down)">
                                      <p:cBhvr>
                                        <p:cTn id="6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p:cNvSpPr>
          <p:nvPr/>
        </p:nvSpPr>
        <p:spPr bwMode="auto">
          <a:xfrm rot="6452891">
            <a:off x="3425825" y="904875"/>
            <a:ext cx="2779713" cy="43989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6201 w 21600"/>
              <a:gd name="T25" fmla="*/ 6201 h 21600"/>
              <a:gd name="T26" fmla="*/ 15399 w 21600"/>
              <a:gd name="T27" fmla="*/ 1539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8802" y="21600"/>
                </a:lnTo>
                <a:lnTo>
                  <a:pt x="12798" y="21600"/>
                </a:lnTo>
                <a:lnTo>
                  <a:pt x="21600" y="0"/>
                </a:lnTo>
                <a:close/>
              </a:path>
            </a:pathLst>
          </a:custGeom>
          <a:solidFill>
            <a:srgbClr val="969696">
              <a:alpha val="38823"/>
            </a:srgbClr>
          </a:solidFill>
          <a:ln w="9525">
            <a:noFill/>
            <a:prstDash val="solid"/>
            <a:round/>
            <a:headEnd/>
            <a:tailEnd/>
          </a:ln>
        </p:spPr>
        <p:txBody>
          <a:bodyPr anchor="ctr">
            <a:spAutoFit/>
          </a:bodyPr>
          <a:lstStyle/>
          <a:p>
            <a:endParaRPr lang="en-US"/>
          </a:p>
        </p:txBody>
      </p:sp>
      <p:grpSp>
        <p:nvGrpSpPr>
          <p:cNvPr id="2" name="Group 3"/>
          <p:cNvGrpSpPr>
            <a:grpSpLocks/>
          </p:cNvGrpSpPr>
          <p:nvPr/>
        </p:nvGrpSpPr>
        <p:grpSpPr bwMode="auto">
          <a:xfrm>
            <a:off x="430213" y="1993900"/>
            <a:ext cx="3309937" cy="3260725"/>
            <a:chOff x="430216" y="1993904"/>
            <a:chExt cx="3309936" cy="3260723"/>
          </a:xfrm>
        </p:grpSpPr>
        <p:sp>
          <p:nvSpPr>
            <p:cNvPr id="22571" name="Text Box 4"/>
            <p:cNvSpPr txBox="1">
              <a:spLocks noChangeArrowheads="1"/>
            </p:cNvSpPr>
            <p:nvPr/>
          </p:nvSpPr>
          <p:spPr bwMode="auto">
            <a:xfrm>
              <a:off x="2562221" y="2420938"/>
              <a:ext cx="560390" cy="449263"/>
            </a:xfrm>
            <a:prstGeom prst="rect">
              <a:avLst/>
            </a:prstGeom>
            <a:noFill/>
            <a:ln w="9525">
              <a:noFill/>
              <a:miter lim="800000"/>
              <a:headEnd/>
              <a:tailEnd/>
            </a:ln>
          </p:spPr>
          <p:txBody>
            <a:bodyPr wrap="none">
              <a:spAutoFit/>
            </a:bodyPr>
            <a:lstStyle/>
            <a:p>
              <a:pPr marL="87313" indent="-87313">
                <a:lnSpc>
                  <a:spcPct val="130000"/>
                </a:lnSpc>
              </a:pPr>
              <a:r>
                <a:rPr lang="en-GB" b="1">
                  <a:solidFill>
                    <a:srgbClr val="000000"/>
                  </a:solidFill>
                  <a:latin typeface="Arial Narrow" pitchFamily="34" charset="0"/>
                </a:rPr>
                <a:t>26%</a:t>
              </a:r>
            </a:p>
          </p:txBody>
        </p:sp>
        <p:sp>
          <p:nvSpPr>
            <p:cNvPr id="22572" name="Rectangle 5"/>
            <p:cNvSpPr>
              <a:spLocks noChangeArrowheads="1"/>
            </p:cNvSpPr>
            <p:nvPr/>
          </p:nvSpPr>
          <p:spPr bwMode="auto">
            <a:xfrm>
              <a:off x="539752" y="3141658"/>
              <a:ext cx="469901" cy="276221"/>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Others</a:t>
              </a:r>
            </a:p>
          </p:txBody>
        </p:sp>
        <p:sp>
          <p:nvSpPr>
            <p:cNvPr id="22573" name="Freeform 6"/>
            <p:cNvSpPr>
              <a:spLocks/>
            </p:cNvSpPr>
            <p:nvPr/>
          </p:nvSpPr>
          <p:spPr bwMode="auto">
            <a:xfrm>
              <a:off x="2328867" y="1993904"/>
              <a:ext cx="1346197" cy="1398583"/>
            </a:xfrm>
            <a:custGeom>
              <a:avLst/>
              <a:gdLst>
                <a:gd name="T0" fmla="*/ 2147483647 w 188"/>
                <a:gd name="T1" fmla="*/ 0 h 195"/>
                <a:gd name="T2" fmla="*/ 2147483647 w 188"/>
                <a:gd name="T3" fmla="*/ 2147483647 h 195"/>
                <a:gd name="T4" fmla="*/ 2147483647 w 188"/>
                <a:gd name="T5" fmla="*/ 2147483647 h 195"/>
                <a:gd name="T6" fmla="*/ 0 w 188"/>
                <a:gd name="T7" fmla="*/ 2147483647 h 195"/>
                <a:gd name="T8" fmla="*/ 2147483647 w 188"/>
                <a:gd name="T9" fmla="*/ 2147483647 h 195"/>
                <a:gd name="T10" fmla="*/ 2147483647 w 188"/>
                <a:gd name="T11" fmla="*/ 2147483647 h 195"/>
                <a:gd name="T12" fmla="*/ 0 w 188"/>
                <a:gd name="T13" fmla="*/ 2147483647 h 195"/>
                <a:gd name="T14" fmla="*/ 0 w 188"/>
                <a:gd name="T15" fmla="*/ 2147483647 h 195"/>
                <a:gd name="T16" fmla="*/ 0 w 188"/>
                <a:gd name="T17" fmla="*/ 2147483647 h 195"/>
                <a:gd name="T18" fmla="*/ 2147483647 w 188"/>
                <a:gd name="T19" fmla="*/ 2147483647 h 195"/>
                <a:gd name="T20" fmla="*/ 17694720 60000 65536"/>
                <a:gd name="T21" fmla="*/ 0 60000 65536"/>
                <a:gd name="T22" fmla="*/ 5898240 60000 65536"/>
                <a:gd name="T23" fmla="*/ 11796480 60000 65536"/>
                <a:gd name="T24" fmla="*/ 0 60000 65536"/>
                <a:gd name="T25" fmla="*/ 0 60000 65536"/>
                <a:gd name="T26" fmla="*/ 0 60000 65536"/>
                <a:gd name="T27" fmla="*/ 0 60000 65536"/>
                <a:gd name="T28" fmla="*/ 0 60000 65536"/>
                <a:gd name="T29" fmla="*/ 0 60000 65536"/>
                <a:gd name="T30" fmla="*/ 0 w 188"/>
                <a:gd name="T31" fmla="*/ 0 h 195"/>
                <a:gd name="T32" fmla="*/ 188 w 188"/>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95">
                  <a:moveTo>
                    <a:pt x="187" y="195"/>
                  </a:moveTo>
                  <a:cubicBezTo>
                    <a:pt x="187" y="192"/>
                    <a:pt x="188" y="190"/>
                    <a:pt x="188" y="188"/>
                  </a:cubicBezTo>
                  <a:cubicBezTo>
                    <a:pt x="188" y="84"/>
                    <a:pt x="104" y="1"/>
                    <a:pt x="0" y="1"/>
                  </a:cubicBezTo>
                  <a:cubicBezTo>
                    <a:pt x="0" y="0"/>
                    <a:pt x="0" y="1"/>
                    <a:pt x="0" y="1"/>
                  </a:cubicBezTo>
                  <a:lnTo>
                    <a:pt x="0" y="188"/>
                  </a:lnTo>
                  <a:lnTo>
                    <a:pt x="187" y="195"/>
                  </a:lnTo>
                  <a:close/>
                </a:path>
              </a:pathLst>
            </a:custGeom>
            <a:solidFill>
              <a:srgbClr val="FF6600"/>
            </a:solidFill>
            <a:ln w="9525">
              <a:noFill/>
              <a:prstDash val="solid"/>
              <a:round/>
              <a:headEnd/>
              <a:tailEnd/>
            </a:ln>
          </p:spPr>
          <p:txBody>
            <a:bodyPr/>
            <a:lstStyle/>
            <a:p>
              <a:endParaRPr lang="en-US"/>
            </a:p>
          </p:txBody>
        </p:sp>
        <p:sp>
          <p:nvSpPr>
            <p:cNvPr id="22574" name="Freeform 7"/>
            <p:cNvSpPr>
              <a:spLocks/>
            </p:cNvSpPr>
            <p:nvPr/>
          </p:nvSpPr>
          <p:spPr bwMode="auto">
            <a:xfrm>
              <a:off x="2400300" y="3706813"/>
              <a:ext cx="1339852" cy="917572"/>
            </a:xfrm>
            <a:custGeom>
              <a:avLst/>
              <a:gdLst>
                <a:gd name="T0" fmla="*/ 2147483647 w 187"/>
                <a:gd name="T1" fmla="*/ 0 h 128"/>
                <a:gd name="T2" fmla="*/ 2147483647 w 187"/>
                <a:gd name="T3" fmla="*/ 2147483647 h 128"/>
                <a:gd name="T4" fmla="*/ 2147483647 w 187"/>
                <a:gd name="T5" fmla="*/ 2147483647 h 128"/>
                <a:gd name="T6" fmla="*/ 0 w 187"/>
                <a:gd name="T7" fmla="*/ 2147483647 h 128"/>
                <a:gd name="T8" fmla="*/ 2147483647 w 187"/>
                <a:gd name="T9" fmla="*/ 2147483647 h 128"/>
                <a:gd name="T10" fmla="*/ 2147483647 w 187"/>
                <a:gd name="T11" fmla="*/ 2147483647 h 128"/>
                <a:gd name="T12" fmla="*/ 0 w 187"/>
                <a:gd name="T13" fmla="*/ 0 h 128"/>
                <a:gd name="T14" fmla="*/ 2147483647 w 187"/>
                <a:gd name="T15" fmla="*/ 2147483647 h 128"/>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87"/>
                <a:gd name="T25" fmla="*/ 0 h 128"/>
                <a:gd name="T26" fmla="*/ 187 w 187"/>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128">
                  <a:moveTo>
                    <a:pt x="137" y="128"/>
                  </a:moveTo>
                  <a:cubicBezTo>
                    <a:pt x="168" y="95"/>
                    <a:pt x="186" y="52"/>
                    <a:pt x="187" y="7"/>
                  </a:cubicBezTo>
                  <a:lnTo>
                    <a:pt x="0" y="0"/>
                  </a:lnTo>
                  <a:lnTo>
                    <a:pt x="137" y="128"/>
                  </a:lnTo>
                  <a:close/>
                </a:path>
              </a:pathLst>
            </a:custGeom>
            <a:solidFill>
              <a:srgbClr val="800000"/>
            </a:solidFill>
            <a:ln w="9525">
              <a:noFill/>
              <a:prstDash val="solid"/>
              <a:round/>
              <a:headEnd/>
              <a:tailEnd/>
            </a:ln>
          </p:spPr>
          <p:txBody>
            <a:bodyPr/>
            <a:lstStyle/>
            <a:p>
              <a:endParaRPr lang="en-US"/>
            </a:p>
          </p:txBody>
        </p:sp>
        <p:sp>
          <p:nvSpPr>
            <p:cNvPr id="22575" name="Freeform 8"/>
            <p:cNvSpPr>
              <a:spLocks/>
            </p:cNvSpPr>
            <p:nvPr/>
          </p:nvSpPr>
          <p:spPr bwMode="auto">
            <a:xfrm>
              <a:off x="2249488" y="3871917"/>
              <a:ext cx="981078" cy="1325559"/>
            </a:xfrm>
            <a:custGeom>
              <a:avLst/>
              <a:gdLst>
                <a:gd name="T0" fmla="*/ 2147483647 w 137"/>
                <a:gd name="T1" fmla="*/ 0 h 185"/>
                <a:gd name="T2" fmla="*/ 2147483647 w 137"/>
                <a:gd name="T3" fmla="*/ 2147483647 h 185"/>
                <a:gd name="T4" fmla="*/ 2147483647 w 137"/>
                <a:gd name="T5" fmla="*/ 2147483647 h 185"/>
                <a:gd name="T6" fmla="*/ 0 w 137"/>
                <a:gd name="T7" fmla="*/ 2147483647 h 185"/>
                <a:gd name="T8" fmla="*/ 2147483647 w 137"/>
                <a:gd name="T9" fmla="*/ 2147483647 h 185"/>
                <a:gd name="T10" fmla="*/ 2147483647 w 137"/>
                <a:gd name="T11" fmla="*/ 2147483647 h 185"/>
                <a:gd name="T12" fmla="*/ 0 w 137"/>
                <a:gd name="T13" fmla="*/ 0 h 185"/>
                <a:gd name="T14" fmla="*/ 2147483647 w 137"/>
                <a:gd name="T15" fmla="*/ 2147483647 h 185"/>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37"/>
                <a:gd name="T25" fmla="*/ 0 h 185"/>
                <a:gd name="T26" fmla="*/ 137 w 137"/>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185">
                  <a:moveTo>
                    <a:pt x="32" y="185"/>
                  </a:moveTo>
                  <a:cubicBezTo>
                    <a:pt x="72" y="178"/>
                    <a:pt x="109" y="158"/>
                    <a:pt x="137" y="128"/>
                  </a:cubicBezTo>
                  <a:lnTo>
                    <a:pt x="0" y="0"/>
                  </a:lnTo>
                  <a:lnTo>
                    <a:pt x="32" y="185"/>
                  </a:lnTo>
                  <a:close/>
                </a:path>
              </a:pathLst>
            </a:custGeom>
            <a:solidFill>
              <a:srgbClr val="993300"/>
            </a:solidFill>
            <a:ln w="9525">
              <a:noFill/>
              <a:prstDash val="solid"/>
              <a:round/>
              <a:headEnd/>
              <a:tailEnd/>
            </a:ln>
          </p:spPr>
          <p:txBody>
            <a:bodyPr/>
            <a:lstStyle/>
            <a:p>
              <a:endParaRPr lang="en-US"/>
            </a:p>
          </p:txBody>
        </p:sp>
        <p:sp>
          <p:nvSpPr>
            <p:cNvPr id="22576" name="Freeform 9"/>
            <p:cNvSpPr>
              <a:spLocks/>
            </p:cNvSpPr>
            <p:nvPr/>
          </p:nvSpPr>
          <p:spPr bwMode="auto">
            <a:xfrm>
              <a:off x="2049463" y="3914775"/>
              <a:ext cx="285750" cy="1339852"/>
            </a:xfrm>
            <a:custGeom>
              <a:avLst/>
              <a:gdLst>
                <a:gd name="T0" fmla="*/ 2147483647 w 40"/>
                <a:gd name="T1" fmla="*/ 0 h 187"/>
                <a:gd name="T2" fmla="*/ 2147483647 w 40"/>
                <a:gd name="T3" fmla="*/ 2147483647 h 187"/>
                <a:gd name="T4" fmla="*/ 2147483647 w 40"/>
                <a:gd name="T5" fmla="*/ 2147483647 h 187"/>
                <a:gd name="T6" fmla="*/ 0 w 40"/>
                <a:gd name="T7" fmla="*/ 2147483647 h 187"/>
                <a:gd name="T8" fmla="*/ 0 w 40"/>
                <a:gd name="T9" fmla="*/ 2147483647 h 187"/>
                <a:gd name="T10" fmla="*/ 2147483647 w 40"/>
                <a:gd name="T11" fmla="*/ 2147483647 h 187"/>
                <a:gd name="T12" fmla="*/ 2147483647 w 40"/>
                <a:gd name="T13" fmla="*/ 2147483647 h 187"/>
                <a:gd name="T14" fmla="*/ 2147483647 w 40"/>
                <a:gd name="T15" fmla="*/ 0 h 187"/>
                <a:gd name="T16" fmla="*/ 0 w 40"/>
                <a:gd name="T17" fmla="*/ 2147483647 h 187"/>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40"/>
                <a:gd name="T28" fmla="*/ 0 h 187"/>
                <a:gd name="T29" fmla="*/ 40 w 40"/>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87">
                  <a:moveTo>
                    <a:pt x="0" y="187"/>
                  </a:moveTo>
                  <a:cubicBezTo>
                    <a:pt x="3" y="187"/>
                    <a:pt x="5" y="187"/>
                    <a:pt x="8" y="187"/>
                  </a:cubicBezTo>
                  <a:cubicBezTo>
                    <a:pt x="19" y="187"/>
                    <a:pt x="29" y="187"/>
                    <a:pt x="40" y="185"/>
                  </a:cubicBezTo>
                  <a:lnTo>
                    <a:pt x="8" y="0"/>
                  </a:lnTo>
                  <a:lnTo>
                    <a:pt x="0" y="187"/>
                  </a:lnTo>
                  <a:close/>
                </a:path>
              </a:pathLst>
            </a:custGeom>
            <a:solidFill>
              <a:srgbClr val="666699"/>
            </a:solidFill>
            <a:ln w="9525">
              <a:noFill/>
              <a:prstDash val="solid"/>
              <a:round/>
              <a:headEnd/>
              <a:tailEnd/>
            </a:ln>
          </p:spPr>
          <p:txBody>
            <a:bodyPr/>
            <a:lstStyle/>
            <a:p>
              <a:endParaRPr lang="en-US"/>
            </a:p>
          </p:txBody>
        </p:sp>
        <p:sp>
          <p:nvSpPr>
            <p:cNvPr id="22577" name="Freeform 10"/>
            <p:cNvSpPr>
              <a:spLocks/>
            </p:cNvSpPr>
            <p:nvPr/>
          </p:nvSpPr>
          <p:spPr bwMode="auto">
            <a:xfrm>
              <a:off x="1733546" y="3914775"/>
              <a:ext cx="307979" cy="1339852"/>
            </a:xfrm>
            <a:custGeom>
              <a:avLst/>
              <a:gdLst>
                <a:gd name="T0" fmla="*/ 2147483647 w 43"/>
                <a:gd name="T1" fmla="*/ 0 h 187"/>
                <a:gd name="T2" fmla="*/ 2147483647 w 43"/>
                <a:gd name="T3" fmla="*/ 2147483647 h 187"/>
                <a:gd name="T4" fmla="*/ 2147483647 w 43"/>
                <a:gd name="T5" fmla="*/ 2147483647 h 187"/>
                <a:gd name="T6" fmla="*/ 0 w 43"/>
                <a:gd name="T7" fmla="*/ 2147483647 h 187"/>
                <a:gd name="T8" fmla="*/ 0 w 43"/>
                <a:gd name="T9" fmla="*/ 2147483647 h 187"/>
                <a:gd name="T10" fmla="*/ 2147483647 w 43"/>
                <a:gd name="T11" fmla="*/ 2147483647 h 187"/>
                <a:gd name="T12" fmla="*/ 2147483647 w 43"/>
                <a:gd name="T13" fmla="*/ 0 h 187"/>
                <a:gd name="T14" fmla="*/ 0 w 43"/>
                <a:gd name="T15" fmla="*/ 2147483647 h 187"/>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43"/>
                <a:gd name="T25" fmla="*/ 0 h 187"/>
                <a:gd name="T26" fmla="*/ 43 w 43"/>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87">
                  <a:moveTo>
                    <a:pt x="0" y="183"/>
                  </a:moveTo>
                  <a:cubicBezTo>
                    <a:pt x="12" y="185"/>
                    <a:pt x="24" y="187"/>
                    <a:pt x="35" y="187"/>
                  </a:cubicBezTo>
                  <a:lnTo>
                    <a:pt x="43" y="0"/>
                  </a:lnTo>
                  <a:lnTo>
                    <a:pt x="0" y="183"/>
                  </a:lnTo>
                  <a:close/>
                </a:path>
              </a:pathLst>
            </a:custGeom>
            <a:solidFill>
              <a:srgbClr val="FF0000"/>
            </a:solidFill>
            <a:ln w="9525">
              <a:noFill/>
              <a:prstDash val="solid"/>
              <a:round/>
              <a:headEnd/>
              <a:tailEnd/>
            </a:ln>
          </p:spPr>
          <p:txBody>
            <a:bodyPr/>
            <a:lstStyle/>
            <a:p>
              <a:endParaRPr lang="en-US"/>
            </a:p>
          </p:txBody>
        </p:sp>
        <p:sp>
          <p:nvSpPr>
            <p:cNvPr id="22578" name="Freeform 11"/>
            <p:cNvSpPr>
              <a:spLocks/>
            </p:cNvSpPr>
            <p:nvPr/>
          </p:nvSpPr>
          <p:spPr bwMode="auto">
            <a:xfrm>
              <a:off x="1476371" y="3900492"/>
              <a:ext cx="508004" cy="1311277"/>
            </a:xfrm>
            <a:custGeom>
              <a:avLst/>
              <a:gdLst>
                <a:gd name="T0" fmla="*/ 2147483647 w 71"/>
                <a:gd name="T1" fmla="*/ 0 h 183"/>
                <a:gd name="T2" fmla="*/ 2147483647 w 71"/>
                <a:gd name="T3" fmla="*/ 2147483647 h 183"/>
                <a:gd name="T4" fmla="*/ 2147483647 w 71"/>
                <a:gd name="T5" fmla="*/ 2147483647 h 183"/>
                <a:gd name="T6" fmla="*/ 0 w 71"/>
                <a:gd name="T7" fmla="*/ 2147483647 h 183"/>
                <a:gd name="T8" fmla="*/ 0 w 71"/>
                <a:gd name="T9" fmla="*/ 2147483647 h 183"/>
                <a:gd name="T10" fmla="*/ 2147483647 w 71"/>
                <a:gd name="T11" fmla="*/ 2147483647 h 183"/>
                <a:gd name="T12" fmla="*/ 2147483647 w 71"/>
                <a:gd name="T13" fmla="*/ 0 h 183"/>
                <a:gd name="T14" fmla="*/ 0 w 71"/>
                <a:gd name="T15" fmla="*/ 2147483647 h 183"/>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71"/>
                <a:gd name="T25" fmla="*/ 0 h 183"/>
                <a:gd name="T26" fmla="*/ 71 w 71"/>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83">
                  <a:moveTo>
                    <a:pt x="0" y="174"/>
                  </a:moveTo>
                  <a:cubicBezTo>
                    <a:pt x="9" y="177"/>
                    <a:pt x="19" y="180"/>
                    <a:pt x="28" y="183"/>
                  </a:cubicBezTo>
                  <a:lnTo>
                    <a:pt x="71" y="0"/>
                  </a:lnTo>
                  <a:lnTo>
                    <a:pt x="0" y="174"/>
                  </a:lnTo>
                  <a:close/>
                </a:path>
              </a:pathLst>
            </a:custGeom>
            <a:solidFill>
              <a:srgbClr val="FF6600"/>
            </a:solidFill>
            <a:ln w="9525">
              <a:noFill/>
              <a:prstDash val="solid"/>
              <a:round/>
              <a:headEnd/>
              <a:tailEnd/>
            </a:ln>
          </p:spPr>
          <p:txBody>
            <a:bodyPr/>
            <a:lstStyle/>
            <a:p>
              <a:endParaRPr lang="en-US"/>
            </a:p>
          </p:txBody>
        </p:sp>
        <p:sp>
          <p:nvSpPr>
            <p:cNvPr id="22579" name="Freeform 12"/>
            <p:cNvSpPr>
              <a:spLocks/>
            </p:cNvSpPr>
            <p:nvPr/>
          </p:nvSpPr>
          <p:spPr bwMode="auto">
            <a:xfrm>
              <a:off x="1282702" y="3886200"/>
              <a:ext cx="658816" cy="1246190"/>
            </a:xfrm>
            <a:custGeom>
              <a:avLst/>
              <a:gdLst>
                <a:gd name="T0" fmla="*/ 2147483647 w 92"/>
                <a:gd name="T1" fmla="*/ 0 h 174"/>
                <a:gd name="T2" fmla="*/ 2147483647 w 92"/>
                <a:gd name="T3" fmla="*/ 2147483647 h 174"/>
                <a:gd name="T4" fmla="*/ 2147483647 w 92"/>
                <a:gd name="T5" fmla="*/ 2147483647 h 174"/>
                <a:gd name="T6" fmla="*/ 0 w 92"/>
                <a:gd name="T7" fmla="*/ 2147483647 h 174"/>
                <a:gd name="T8" fmla="*/ 0 w 92"/>
                <a:gd name="T9" fmla="*/ 2147483647 h 174"/>
                <a:gd name="T10" fmla="*/ 2147483647 w 92"/>
                <a:gd name="T11" fmla="*/ 2147483647 h 174"/>
                <a:gd name="T12" fmla="*/ 2147483647 w 92"/>
                <a:gd name="T13" fmla="*/ 0 h 174"/>
                <a:gd name="T14" fmla="*/ 0 w 92"/>
                <a:gd name="T15" fmla="*/ 2147483647 h 174"/>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92"/>
                <a:gd name="T25" fmla="*/ 0 h 174"/>
                <a:gd name="T26" fmla="*/ 92 w 92"/>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74">
                  <a:moveTo>
                    <a:pt x="0" y="164"/>
                  </a:moveTo>
                  <a:cubicBezTo>
                    <a:pt x="7" y="167"/>
                    <a:pt x="14" y="171"/>
                    <a:pt x="21" y="174"/>
                  </a:cubicBezTo>
                  <a:lnTo>
                    <a:pt x="92" y="0"/>
                  </a:lnTo>
                  <a:lnTo>
                    <a:pt x="0" y="164"/>
                  </a:lnTo>
                  <a:close/>
                </a:path>
              </a:pathLst>
            </a:custGeom>
            <a:solidFill>
              <a:srgbClr val="FF9900"/>
            </a:solidFill>
            <a:ln w="9525">
              <a:noFill/>
              <a:prstDash val="solid"/>
              <a:round/>
              <a:headEnd/>
              <a:tailEnd/>
            </a:ln>
          </p:spPr>
          <p:txBody>
            <a:bodyPr/>
            <a:lstStyle/>
            <a:p>
              <a:endParaRPr lang="en-US"/>
            </a:p>
          </p:txBody>
        </p:sp>
        <p:sp>
          <p:nvSpPr>
            <p:cNvPr id="22580" name="Freeform 13"/>
            <p:cNvSpPr>
              <a:spLocks/>
            </p:cNvSpPr>
            <p:nvPr/>
          </p:nvSpPr>
          <p:spPr bwMode="auto">
            <a:xfrm>
              <a:off x="1081085" y="3857625"/>
              <a:ext cx="817565" cy="1174747"/>
            </a:xfrm>
            <a:custGeom>
              <a:avLst/>
              <a:gdLst>
                <a:gd name="T0" fmla="*/ 2147483647 w 114"/>
                <a:gd name="T1" fmla="*/ 0 h 164"/>
                <a:gd name="T2" fmla="*/ 2147483647 w 114"/>
                <a:gd name="T3" fmla="*/ 2147483647 h 164"/>
                <a:gd name="T4" fmla="*/ 2147483647 w 114"/>
                <a:gd name="T5" fmla="*/ 2147483647 h 164"/>
                <a:gd name="T6" fmla="*/ 0 w 114"/>
                <a:gd name="T7" fmla="*/ 2147483647 h 164"/>
                <a:gd name="T8" fmla="*/ 0 w 114"/>
                <a:gd name="T9" fmla="*/ 2147483647 h 164"/>
                <a:gd name="T10" fmla="*/ 2147483647 w 114"/>
                <a:gd name="T11" fmla="*/ 2147483647 h 164"/>
                <a:gd name="T12" fmla="*/ 2147483647 w 114"/>
                <a:gd name="T13" fmla="*/ 0 h 164"/>
                <a:gd name="T14" fmla="*/ 0 w 114"/>
                <a:gd name="T15" fmla="*/ 2147483647 h 164"/>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14"/>
                <a:gd name="T25" fmla="*/ 0 h 164"/>
                <a:gd name="T26" fmla="*/ 114 w 114"/>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64">
                  <a:moveTo>
                    <a:pt x="0" y="149"/>
                  </a:moveTo>
                  <a:cubicBezTo>
                    <a:pt x="7" y="154"/>
                    <a:pt x="15" y="159"/>
                    <a:pt x="22" y="164"/>
                  </a:cubicBezTo>
                  <a:lnTo>
                    <a:pt x="114" y="0"/>
                  </a:lnTo>
                  <a:lnTo>
                    <a:pt x="0" y="149"/>
                  </a:lnTo>
                  <a:close/>
                </a:path>
              </a:pathLst>
            </a:custGeom>
            <a:solidFill>
              <a:srgbClr val="FFCC00"/>
            </a:solidFill>
            <a:ln w="9525">
              <a:noFill/>
              <a:prstDash val="solid"/>
              <a:round/>
              <a:headEnd/>
              <a:tailEnd/>
            </a:ln>
          </p:spPr>
          <p:txBody>
            <a:bodyPr/>
            <a:lstStyle/>
            <a:p>
              <a:endParaRPr lang="en-US"/>
            </a:p>
          </p:txBody>
        </p:sp>
        <p:sp>
          <p:nvSpPr>
            <p:cNvPr id="22581" name="Freeform 14"/>
            <p:cNvSpPr>
              <a:spLocks/>
            </p:cNvSpPr>
            <p:nvPr/>
          </p:nvSpPr>
          <p:spPr bwMode="auto">
            <a:xfrm>
              <a:off x="946147" y="3835395"/>
              <a:ext cx="923928" cy="1068384"/>
            </a:xfrm>
            <a:custGeom>
              <a:avLst/>
              <a:gdLst>
                <a:gd name="T0" fmla="*/ 2147483647 w 129"/>
                <a:gd name="T1" fmla="*/ 0 h 149"/>
                <a:gd name="T2" fmla="*/ 2147483647 w 129"/>
                <a:gd name="T3" fmla="*/ 2147483647 h 149"/>
                <a:gd name="T4" fmla="*/ 2147483647 w 129"/>
                <a:gd name="T5" fmla="*/ 2147483647 h 149"/>
                <a:gd name="T6" fmla="*/ 0 w 129"/>
                <a:gd name="T7" fmla="*/ 2147483647 h 149"/>
                <a:gd name="T8" fmla="*/ 0 w 129"/>
                <a:gd name="T9" fmla="*/ 2147483647 h 149"/>
                <a:gd name="T10" fmla="*/ 2147483647 w 129"/>
                <a:gd name="T11" fmla="*/ 2147483647 h 149"/>
                <a:gd name="T12" fmla="*/ 2147483647 w 129"/>
                <a:gd name="T13" fmla="*/ 0 h 149"/>
                <a:gd name="T14" fmla="*/ 0 w 129"/>
                <a:gd name="T15" fmla="*/ 2147483647 h 149"/>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29"/>
                <a:gd name="T25" fmla="*/ 0 h 149"/>
                <a:gd name="T26" fmla="*/ 129 w 12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49">
                  <a:moveTo>
                    <a:pt x="0" y="137"/>
                  </a:moveTo>
                  <a:cubicBezTo>
                    <a:pt x="5" y="141"/>
                    <a:pt x="10" y="145"/>
                    <a:pt x="15" y="149"/>
                  </a:cubicBezTo>
                  <a:lnTo>
                    <a:pt x="129" y="0"/>
                  </a:lnTo>
                  <a:lnTo>
                    <a:pt x="0" y="137"/>
                  </a:lnTo>
                  <a:close/>
                </a:path>
              </a:pathLst>
            </a:custGeom>
            <a:solidFill>
              <a:srgbClr val="FFFF00"/>
            </a:solidFill>
            <a:ln w="9525">
              <a:noFill/>
              <a:prstDash val="solid"/>
              <a:round/>
              <a:headEnd/>
              <a:tailEnd/>
            </a:ln>
          </p:spPr>
          <p:txBody>
            <a:bodyPr/>
            <a:lstStyle/>
            <a:p>
              <a:endParaRPr lang="en-US"/>
            </a:p>
          </p:txBody>
        </p:sp>
        <p:sp>
          <p:nvSpPr>
            <p:cNvPr id="22582" name="Freeform 15"/>
            <p:cNvSpPr>
              <a:spLocks/>
            </p:cNvSpPr>
            <p:nvPr/>
          </p:nvSpPr>
          <p:spPr bwMode="auto">
            <a:xfrm>
              <a:off x="844548" y="3814767"/>
              <a:ext cx="1003297" cy="981078"/>
            </a:xfrm>
            <a:custGeom>
              <a:avLst/>
              <a:gdLst>
                <a:gd name="T0" fmla="*/ 2147483647 w 140"/>
                <a:gd name="T1" fmla="*/ 0 h 137"/>
                <a:gd name="T2" fmla="*/ 2147483647 w 140"/>
                <a:gd name="T3" fmla="*/ 2147483647 h 137"/>
                <a:gd name="T4" fmla="*/ 2147483647 w 140"/>
                <a:gd name="T5" fmla="*/ 2147483647 h 137"/>
                <a:gd name="T6" fmla="*/ 0 w 140"/>
                <a:gd name="T7" fmla="*/ 2147483647 h 137"/>
                <a:gd name="T8" fmla="*/ 0 w 140"/>
                <a:gd name="T9" fmla="*/ 2147483647 h 137"/>
                <a:gd name="T10" fmla="*/ 2147483647 w 140"/>
                <a:gd name="T11" fmla="*/ 2147483647 h 137"/>
                <a:gd name="T12" fmla="*/ 2147483647 w 140"/>
                <a:gd name="T13" fmla="*/ 0 h 137"/>
                <a:gd name="T14" fmla="*/ 0 w 140"/>
                <a:gd name="T15" fmla="*/ 2147483647 h 137"/>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40"/>
                <a:gd name="T25" fmla="*/ 0 h 137"/>
                <a:gd name="T26" fmla="*/ 140 w 140"/>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37">
                  <a:moveTo>
                    <a:pt x="0" y="125"/>
                  </a:moveTo>
                  <a:cubicBezTo>
                    <a:pt x="4" y="129"/>
                    <a:pt x="8" y="133"/>
                    <a:pt x="11" y="137"/>
                  </a:cubicBezTo>
                  <a:lnTo>
                    <a:pt x="140" y="0"/>
                  </a:lnTo>
                  <a:lnTo>
                    <a:pt x="0" y="125"/>
                  </a:lnTo>
                  <a:close/>
                </a:path>
              </a:pathLst>
            </a:custGeom>
            <a:solidFill>
              <a:srgbClr val="FFCC99"/>
            </a:solidFill>
            <a:ln w="9525">
              <a:noFill/>
              <a:prstDash val="solid"/>
              <a:round/>
              <a:headEnd/>
              <a:tailEnd/>
            </a:ln>
          </p:spPr>
          <p:txBody>
            <a:bodyPr/>
            <a:lstStyle/>
            <a:p>
              <a:endParaRPr lang="en-US"/>
            </a:p>
          </p:txBody>
        </p:sp>
        <p:sp>
          <p:nvSpPr>
            <p:cNvPr id="22583" name="Freeform 16"/>
            <p:cNvSpPr>
              <a:spLocks/>
            </p:cNvSpPr>
            <p:nvPr/>
          </p:nvSpPr>
          <p:spPr bwMode="auto">
            <a:xfrm>
              <a:off x="430216" y="2101848"/>
              <a:ext cx="1346197" cy="2235195"/>
            </a:xfrm>
            <a:custGeom>
              <a:avLst/>
              <a:gdLst>
                <a:gd name="T0" fmla="*/ 2147483647 w 188"/>
                <a:gd name="T1" fmla="*/ 0 h 312"/>
                <a:gd name="T2" fmla="*/ 2147483647 w 188"/>
                <a:gd name="T3" fmla="*/ 2147483647 h 312"/>
                <a:gd name="T4" fmla="*/ 2147483647 w 188"/>
                <a:gd name="T5" fmla="*/ 2147483647 h 312"/>
                <a:gd name="T6" fmla="*/ 0 w 188"/>
                <a:gd name="T7" fmla="*/ 2147483647 h 312"/>
                <a:gd name="T8" fmla="*/ 2147483647 w 188"/>
                <a:gd name="T9" fmla="*/ 0 h 312"/>
                <a:gd name="T10" fmla="*/ 2147483647 w 188"/>
                <a:gd name="T11" fmla="*/ 2147483647 h 312"/>
                <a:gd name="T12" fmla="*/ 2147483647 w 188"/>
                <a:gd name="T13" fmla="*/ 2147483647 h 312"/>
                <a:gd name="T14" fmla="*/ 2147483647 w 188"/>
                <a:gd name="T15" fmla="*/ 2147483647 h 312"/>
                <a:gd name="T16" fmla="*/ 2147483647 w 188"/>
                <a:gd name="T17" fmla="*/ 0 h 312"/>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88"/>
                <a:gd name="T28" fmla="*/ 0 h 312"/>
                <a:gd name="T29" fmla="*/ 188 w 188"/>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312">
                  <a:moveTo>
                    <a:pt x="188" y="0"/>
                  </a:moveTo>
                  <a:cubicBezTo>
                    <a:pt x="84" y="0"/>
                    <a:pt x="1" y="84"/>
                    <a:pt x="1" y="187"/>
                  </a:cubicBezTo>
                  <a:cubicBezTo>
                    <a:pt x="0" y="233"/>
                    <a:pt x="17" y="277"/>
                    <a:pt x="48" y="312"/>
                  </a:cubicBezTo>
                  <a:lnTo>
                    <a:pt x="188" y="187"/>
                  </a:lnTo>
                  <a:lnTo>
                    <a:pt x="188" y="0"/>
                  </a:lnTo>
                  <a:close/>
                </a:path>
              </a:pathLst>
            </a:custGeom>
            <a:solidFill>
              <a:srgbClr val="FFFF99"/>
            </a:solidFill>
            <a:ln w="9525">
              <a:noFill/>
              <a:prstDash val="solid"/>
              <a:round/>
              <a:headEnd/>
              <a:tailEnd/>
            </a:ln>
          </p:spPr>
          <p:txBody>
            <a:bodyPr/>
            <a:lstStyle/>
            <a:p>
              <a:endParaRPr lang="en-US"/>
            </a:p>
          </p:txBody>
        </p:sp>
      </p:grpSp>
      <p:sp>
        <p:nvSpPr>
          <p:cNvPr id="22532" name="Text Box 17"/>
          <p:cNvSpPr txBox="1">
            <a:spLocks noChangeArrowheads="1"/>
          </p:cNvSpPr>
          <p:nvPr/>
        </p:nvSpPr>
        <p:spPr bwMode="auto">
          <a:xfrm>
            <a:off x="255588" y="1052513"/>
            <a:ext cx="4100512" cy="457200"/>
          </a:xfrm>
          <a:prstGeom prst="rect">
            <a:avLst/>
          </a:prstGeom>
          <a:noFill/>
          <a:ln w="9525">
            <a:noFill/>
            <a:miter lim="800000"/>
            <a:headEnd/>
            <a:tailEnd/>
          </a:ln>
        </p:spPr>
        <p:txBody>
          <a:bodyPr>
            <a:spAutoFit/>
          </a:bodyPr>
          <a:lstStyle/>
          <a:p>
            <a:pPr hangingPunct="0"/>
            <a:r>
              <a:rPr lang="en-US" sz="2400">
                <a:solidFill>
                  <a:srgbClr val="000000"/>
                </a:solidFill>
                <a:latin typeface="Arial Narrow" pitchFamily="34" charset="0"/>
              </a:rPr>
              <a:t>Share of Journal Articles Published</a:t>
            </a:r>
          </a:p>
        </p:txBody>
      </p:sp>
      <p:sp>
        <p:nvSpPr>
          <p:cNvPr id="22533" name="Text Box 18"/>
          <p:cNvSpPr txBox="1">
            <a:spLocks noChangeArrowheads="1"/>
          </p:cNvSpPr>
          <p:nvPr/>
        </p:nvSpPr>
        <p:spPr bwMode="auto">
          <a:xfrm>
            <a:off x="555625" y="5838825"/>
            <a:ext cx="3581400" cy="581025"/>
          </a:xfrm>
          <a:prstGeom prst="rect">
            <a:avLst/>
          </a:prstGeom>
          <a:noFill/>
          <a:ln w="9525">
            <a:noFill/>
            <a:miter lim="800000"/>
            <a:headEnd/>
            <a:tailEnd/>
          </a:ln>
        </p:spPr>
        <p:txBody>
          <a:bodyPr anchorCtr="1">
            <a:spAutoFit/>
          </a:bodyPr>
          <a:lstStyle/>
          <a:p>
            <a:pPr algn="ctr"/>
            <a:r>
              <a:rPr lang="en-US" sz="1600">
                <a:solidFill>
                  <a:srgbClr val="000000"/>
                </a:solidFill>
                <a:latin typeface="Arial Narrow" pitchFamily="34" charset="0"/>
              </a:rPr>
              <a:t>Over one million English language research</a:t>
            </a:r>
          </a:p>
          <a:p>
            <a:pPr algn="ctr"/>
            <a:r>
              <a:rPr lang="en-US" sz="1600">
                <a:solidFill>
                  <a:srgbClr val="000000"/>
                </a:solidFill>
                <a:latin typeface="Arial Narrow" pitchFamily="34" charset="0"/>
              </a:rPr>
              <a:t>articles published globally each year</a:t>
            </a:r>
            <a:endParaRPr lang="en-GB" sz="1600">
              <a:solidFill>
                <a:srgbClr val="000000"/>
              </a:solidFill>
              <a:latin typeface="Arial Narrow" pitchFamily="34" charset="0"/>
            </a:endParaRPr>
          </a:p>
        </p:txBody>
      </p:sp>
      <p:sp>
        <p:nvSpPr>
          <p:cNvPr id="22534" name="Rectangle 19"/>
          <p:cNvSpPr>
            <a:spLocks noChangeArrowheads="1"/>
          </p:cNvSpPr>
          <p:nvPr/>
        </p:nvSpPr>
        <p:spPr bwMode="auto">
          <a:xfrm>
            <a:off x="735013" y="5837238"/>
            <a:ext cx="3197225" cy="609600"/>
          </a:xfrm>
          <a:prstGeom prst="rect">
            <a:avLst/>
          </a:prstGeom>
          <a:noFill/>
          <a:ln w="9528">
            <a:solidFill>
              <a:srgbClr val="000000"/>
            </a:solidFill>
            <a:miter lim="800000"/>
            <a:headEnd/>
            <a:tailEnd/>
          </a:ln>
        </p:spPr>
        <p:txBody>
          <a:bodyPr wrap="none" anchor="ctr"/>
          <a:lstStyle/>
          <a:p>
            <a:endParaRPr lang="en-US" sz="1000">
              <a:solidFill>
                <a:srgbClr val="000000"/>
              </a:solidFill>
              <a:latin typeface="Gill Sans MT" pitchFamily="34" charset="0"/>
            </a:endParaRPr>
          </a:p>
        </p:txBody>
      </p:sp>
      <p:sp>
        <p:nvSpPr>
          <p:cNvPr id="22535" name="Rectangle 20"/>
          <p:cNvSpPr>
            <a:spLocks noChangeArrowheads="1"/>
          </p:cNvSpPr>
          <p:nvPr/>
        </p:nvSpPr>
        <p:spPr bwMode="auto">
          <a:xfrm>
            <a:off x="215900" y="1052513"/>
            <a:ext cx="4211638" cy="5472112"/>
          </a:xfrm>
          <a:prstGeom prst="rect">
            <a:avLst/>
          </a:prstGeom>
          <a:noFill/>
          <a:ln w="9528">
            <a:solidFill>
              <a:srgbClr val="FF9900"/>
            </a:solidFill>
            <a:miter lim="800000"/>
            <a:headEnd/>
            <a:tailEnd/>
          </a:ln>
        </p:spPr>
        <p:txBody>
          <a:bodyPr wrap="none" anchor="ctr"/>
          <a:lstStyle/>
          <a:p>
            <a:endParaRPr lang="en-US" sz="1000">
              <a:solidFill>
                <a:srgbClr val="000000"/>
              </a:solidFill>
              <a:latin typeface="Gill Sans MT" pitchFamily="34" charset="0"/>
            </a:endParaRPr>
          </a:p>
        </p:txBody>
      </p:sp>
      <p:sp>
        <p:nvSpPr>
          <p:cNvPr id="22536" name="Text Box 21"/>
          <p:cNvSpPr txBox="1">
            <a:spLocks noChangeArrowheads="1"/>
          </p:cNvSpPr>
          <p:nvPr/>
        </p:nvSpPr>
        <p:spPr bwMode="auto">
          <a:xfrm>
            <a:off x="4643438" y="1068388"/>
            <a:ext cx="4202112" cy="457200"/>
          </a:xfrm>
          <a:prstGeom prst="rect">
            <a:avLst/>
          </a:prstGeom>
          <a:noFill/>
          <a:ln w="9525">
            <a:noFill/>
            <a:miter lim="800000"/>
            <a:headEnd/>
            <a:tailEnd/>
          </a:ln>
        </p:spPr>
        <p:txBody>
          <a:bodyPr anchorCtr="1">
            <a:spAutoFit/>
          </a:bodyPr>
          <a:lstStyle/>
          <a:p>
            <a:pPr algn="ctr" hangingPunct="0"/>
            <a:r>
              <a:rPr lang="en-US" sz="2400">
                <a:solidFill>
                  <a:srgbClr val="000000"/>
                </a:solidFill>
                <a:latin typeface="Arial Narrow" pitchFamily="34" charset="0"/>
              </a:rPr>
              <a:t>Our Scientific Disciplines</a:t>
            </a:r>
          </a:p>
        </p:txBody>
      </p:sp>
      <p:sp>
        <p:nvSpPr>
          <p:cNvPr id="22537" name="Text Box 22"/>
          <p:cNvSpPr txBox="1">
            <a:spLocks noChangeArrowheads="1"/>
          </p:cNvSpPr>
          <p:nvPr/>
        </p:nvSpPr>
        <p:spPr bwMode="auto">
          <a:xfrm>
            <a:off x="5146675" y="5838825"/>
            <a:ext cx="3429000" cy="581025"/>
          </a:xfrm>
          <a:prstGeom prst="rect">
            <a:avLst/>
          </a:prstGeom>
          <a:noFill/>
          <a:ln w="9525">
            <a:noFill/>
            <a:miter lim="800000"/>
            <a:headEnd/>
            <a:tailEnd/>
          </a:ln>
        </p:spPr>
        <p:txBody>
          <a:bodyPr anchorCtr="1">
            <a:spAutoFit/>
          </a:bodyPr>
          <a:lstStyle/>
          <a:p>
            <a:pPr algn="ctr"/>
            <a:r>
              <a:rPr lang="en-US" sz="1600">
                <a:solidFill>
                  <a:srgbClr val="000000"/>
                </a:solidFill>
                <a:latin typeface="Arial Narrow" pitchFamily="34" charset="0"/>
              </a:rPr>
              <a:t>300,000 English language research</a:t>
            </a:r>
          </a:p>
          <a:p>
            <a:pPr algn="ctr"/>
            <a:r>
              <a:rPr lang="en-US" sz="1600">
                <a:solidFill>
                  <a:srgbClr val="000000"/>
                </a:solidFill>
                <a:latin typeface="Arial Narrow" pitchFamily="34" charset="0"/>
              </a:rPr>
              <a:t>articles published with Elsevier today</a:t>
            </a:r>
            <a:endParaRPr lang="en-GB" sz="1600">
              <a:solidFill>
                <a:srgbClr val="000000"/>
              </a:solidFill>
              <a:latin typeface="Arial Narrow" pitchFamily="34" charset="0"/>
            </a:endParaRPr>
          </a:p>
        </p:txBody>
      </p:sp>
      <p:sp>
        <p:nvSpPr>
          <p:cNvPr id="22538" name="Rectangle 23"/>
          <p:cNvSpPr>
            <a:spLocks noChangeArrowheads="1"/>
          </p:cNvSpPr>
          <p:nvPr/>
        </p:nvSpPr>
        <p:spPr bwMode="auto">
          <a:xfrm>
            <a:off x="5292725" y="5837238"/>
            <a:ext cx="3165475" cy="609600"/>
          </a:xfrm>
          <a:prstGeom prst="rect">
            <a:avLst/>
          </a:prstGeom>
          <a:noFill/>
          <a:ln w="9528">
            <a:solidFill>
              <a:srgbClr val="000000"/>
            </a:solidFill>
            <a:miter lim="800000"/>
            <a:headEnd/>
            <a:tailEnd/>
          </a:ln>
        </p:spPr>
        <p:txBody>
          <a:bodyPr wrap="none" anchor="ctr"/>
          <a:lstStyle/>
          <a:p>
            <a:endParaRPr lang="en-US" sz="1000">
              <a:solidFill>
                <a:srgbClr val="000000"/>
              </a:solidFill>
              <a:latin typeface="Gill Sans MT" pitchFamily="34" charset="0"/>
            </a:endParaRPr>
          </a:p>
        </p:txBody>
      </p:sp>
      <p:sp>
        <p:nvSpPr>
          <p:cNvPr id="22539" name="Rectangle 24"/>
          <p:cNvSpPr>
            <a:spLocks noChangeArrowheads="1"/>
          </p:cNvSpPr>
          <p:nvPr/>
        </p:nvSpPr>
        <p:spPr bwMode="auto">
          <a:xfrm>
            <a:off x="4645025" y="1052513"/>
            <a:ext cx="4211638" cy="5472112"/>
          </a:xfrm>
          <a:prstGeom prst="rect">
            <a:avLst/>
          </a:prstGeom>
          <a:noFill/>
          <a:ln w="9528">
            <a:solidFill>
              <a:srgbClr val="FF9900"/>
            </a:solidFill>
            <a:miter lim="800000"/>
            <a:headEnd/>
            <a:tailEnd/>
          </a:ln>
        </p:spPr>
        <p:txBody>
          <a:bodyPr wrap="none" anchor="ctr"/>
          <a:lstStyle/>
          <a:p>
            <a:endParaRPr lang="en-US" sz="1000">
              <a:solidFill>
                <a:srgbClr val="000000"/>
              </a:solidFill>
              <a:latin typeface="Gill Sans MT" pitchFamily="34" charset="0"/>
            </a:endParaRPr>
          </a:p>
        </p:txBody>
      </p:sp>
      <p:sp>
        <p:nvSpPr>
          <p:cNvPr id="22540" name="Rectangle 25"/>
          <p:cNvSpPr txBox="1">
            <a:spLocks noGrp="1"/>
          </p:cNvSpPr>
          <p:nvPr>
            <p:ph type="title" idx="4294967295"/>
          </p:nvPr>
        </p:nvSpPr>
        <p:spPr>
          <a:xfrm>
            <a:off x="207963" y="184150"/>
            <a:ext cx="6935787" cy="712788"/>
          </a:xfrm>
        </p:spPr>
        <p:txBody>
          <a:bodyPr/>
          <a:lstStyle/>
          <a:p>
            <a:r>
              <a:rPr lang="ru-RU" dirty="0">
                <a:latin typeface="Arial" charset="0"/>
                <a:cs typeface="Arial" charset="0"/>
              </a:rPr>
              <a:t>Доля Статей</a:t>
            </a:r>
            <a:endParaRPr lang="en-GB" dirty="0" smtClean="0">
              <a:latin typeface="Arial" pitchFamily="34" charset="0"/>
              <a:cs typeface="Arial" pitchFamily="34" charset="0"/>
            </a:endParaRPr>
          </a:p>
        </p:txBody>
      </p:sp>
      <p:sp>
        <p:nvSpPr>
          <p:cNvPr id="22541" name="Rectangle 26"/>
          <p:cNvSpPr>
            <a:spLocks noChangeArrowheads="1"/>
          </p:cNvSpPr>
          <p:nvPr/>
        </p:nvSpPr>
        <p:spPr bwMode="auto">
          <a:xfrm>
            <a:off x="3600450" y="2492375"/>
            <a:ext cx="722313" cy="357188"/>
          </a:xfrm>
          <a:prstGeom prst="rect">
            <a:avLst/>
          </a:prstGeom>
          <a:noFill/>
          <a:ln w="9525">
            <a:noFill/>
            <a:miter lim="800000"/>
            <a:headEnd/>
            <a:tailEnd/>
          </a:ln>
        </p:spPr>
        <p:txBody>
          <a:bodyPr wrap="none" lIns="0" tIns="0" rIns="0" bIns="0">
            <a:spAutoFit/>
          </a:bodyPr>
          <a:lstStyle/>
          <a:p>
            <a:pPr marL="87313" indent="-87313">
              <a:lnSpc>
                <a:spcPct val="130000"/>
              </a:lnSpc>
            </a:pPr>
            <a:r>
              <a:rPr lang="en-GB" b="1">
                <a:solidFill>
                  <a:srgbClr val="000000"/>
                </a:solidFill>
                <a:latin typeface="Arial Narrow" pitchFamily="34" charset="0"/>
              </a:rPr>
              <a:t>Elsevier</a:t>
            </a:r>
          </a:p>
        </p:txBody>
      </p:sp>
      <p:sp>
        <p:nvSpPr>
          <p:cNvPr id="22542" name="Rectangle 27"/>
          <p:cNvSpPr>
            <a:spLocks noChangeArrowheads="1"/>
          </p:cNvSpPr>
          <p:nvPr/>
        </p:nvSpPr>
        <p:spPr bwMode="auto">
          <a:xfrm>
            <a:off x="3132138" y="4868863"/>
            <a:ext cx="600075"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Springer</a:t>
            </a:r>
          </a:p>
        </p:txBody>
      </p:sp>
      <p:sp>
        <p:nvSpPr>
          <p:cNvPr id="22543" name="Rectangle 28"/>
          <p:cNvSpPr>
            <a:spLocks noChangeArrowheads="1"/>
          </p:cNvSpPr>
          <p:nvPr/>
        </p:nvSpPr>
        <p:spPr bwMode="auto">
          <a:xfrm>
            <a:off x="3203575" y="4016375"/>
            <a:ext cx="1096963"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Wiley-Blackwell</a:t>
            </a:r>
          </a:p>
        </p:txBody>
      </p:sp>
      <p:sp>
        <p:nvSpPr>
          <p:cNvPr id="22544" name="Rectangle 29"/>
          <p:cNvSpPr>
            <a:spLocks noChangeArrowheads="1"/>
          </p:cNvSpPr>
          <p:nvPr/>
        </p:nvSpPr>
        <p:spPr bwMode="auto">
          <a:xfrm>
            <a:off x="1763713" y="5335588"/>
            <a:ext cx="306387"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ACS</a:t>
            </a:r>
          </a:p>
        </p:txBody>
      </p:sp>
      <p:sp>
        <p:nvSpPr>
          <p:cNvPr id="22545" name="Rectangle 30"/>
          <p:cNvSpPr>
            <a:spLocks noChangeArrowheads="1"/>
          </p:cNvSpPr>
          <p:nvPr/>
        </p:nvSpPr>
        <p:spPr bwMode="auto">
          <a:xfrm>
            <a:off x="2268538" y="5240338"/>
            <a:ext cx="1144587"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Taylor &amp; Francis</a:t>
            </a:r>
          </a:p>
        </p:txBody>
      </p:sp>
      <p:sp>
        <p:nvSpPr>
          <p:cNvPr id="22546" name="Rectangle 31"/>
          <p:cNvSpPr>
            <a:spLocks noChangeArrowheads="1"/>
          </p:cNvSpPr>
          <p:nvPr/>
        </p:nvSpPr>
        <p:spPr bwMode="auto">
          <a:xfrm>
            <a:off x="1187450" y="5503863"/>
            <a:ext cx="1063625"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Wolters Kluwer</a:t>
            </a:r>
          </a:p>
        </p:txBody>
      </p:sp>
      <p:sp>
        <p:nvSpPr>
          <p:cNvPr id="22547" name="Rectangle 32"/>
          <p:cNvSpPr>
            <a:spLocks noChangeArrowheads="1"/>
          </p:cNvSpPr>
          <p:nvPr/>
        </p:nvSpPr>
        <p:spPr bwMode="auto">
          <a:xfrm>
            <a:off x="1331913" y="5335588"/>
            <a:ext cx="242887"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AIP</a:t>
            </a:r>
          </a:p>
        </p:txBody>
      </p:sp>
      <p:sp>
        <p:nvSpPr>
          <p:cNvPr id="22548" name="Rectangle 33"/>
          <p:cNvSpPr>
            <a:spLocks noChangeArrowheads="1"/>
          </p:cNvSpPr>
          <p:nvPr/>
        </p:nvSpPr>
        <p:spPr bwMode="auto">
          <a:xfrm>
            <a:off x="971550" y="5137150"/>
            <a:ext cx="331788"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IEEE</a:t>
            </a:r>
          </a:p>
        </p:txBody>
      </p:sp>
      <p:sp>
        <p:nvSpPr>
          <p:cNvPr id="22549" name="Rectangle 34"/>
          <p:cNvSpPr>
            <a:spLocks noChangeArrowheads="1"/>
          </p:cNvSpPr>
          <p:nvPr/>
        </p:nvSpPr>
        <p:spPr bwMode="auto">
          <a:xfrm>
            <a:off x="468313" y="4652963"/>
            <a:ext cx="298450"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APS</a:t>
            </a:r>
          </a:p>
        </p:txBody>
      </p:sp>
      <p:sp>
        <p:nvSpPr>
          <p:cNvPr id="22550" name="Rectangle 35"/>
          <p:cNvSpPr>
            <a:spLocks noChangeArrowheads="1"/>
          </p:cNvSpPr>
          <p:nvPr/>
        </p:nvSpPr>
        <p:spPr bwMode="auto">
          <a:xfrm>
            <a:off x="755650" y="4868863"/>
            <a:ext cx="250825"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IOP</a:t>
            </a:r>
          </a:p>
        </p:txBody>
      </p:sp>
      <p:sp>
        <p:nvSpPr>
          <p:cNvPr id="22551" name="Rectangle 36"/>
          <p:cNvSpPr>
            <a:spLocks noChangeArrowheads="1"/>
          </p:cNvSpPr>
          <p:nvPr/>
        </p:nvSpPr>
        <p:spPr bwMode="auto">
          <a:xfrm>
            <a:off x="809625" y="3082925"/>
            <a:ext cx="469900"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Others</a:t>
            </a:r>
          </a:p>
        </p:txBody>
      </p:sp>
      <p:sp>
        <p:nvSpPr>
          <p:cNvPr id="22552" name="Freeform 37"/>
          <p:cNvSpPr>
            <a:spLocks/>
          </p:cNvSpPr>
          <p:nvPr/>
        </p:nvSpPr>
        <p:spPr bwMode="auto">
          <a:xfrm>
            <a:off x="6750050" y="1965325"/>
            <a:ext cx="1676400" cy="1682750"/>
          </a:xfrm>
          <a:custGeom>
            <a:avLst/>
            <a:gdLst>
              <a:gd name="T0" fmla="*/ 2147483647 w 234"/>
              <a:gd name="T1" fmla="*/ 0 h 235"/>
              <a:gd name="T2" fmla="*/ 2147483647 w 234"/>
              <a:gd name="T3" fmla="*/ 2147483647 h 235"/>
              <a:gd name="T4" fmla="*/ 2147483647 w 234"/>
              <a:gd name="T5" fmla="*/ 2147483647 h 235"/>
              <a:gd name="T6" fmla="*/ 0 w 234"/>
              <a:gd name="T7" fmla="*/ 2147483647 h 235"/>
              <a:gd name="T8" fmla="*/ 2147483647 w 234"/>
              <a:gd name="T9" fmla="*/ 2147483647 h 235"/>
              <a:gd name="T10" fmla="*/ 0 w 234"/>
              <a:gd name="T11" fmla="*/ 2147483647 h 235"/>
              <a:gd name="T12" fmla="*/ 0 w 234"/>
              <a:gd name="T13" fmla="*/ 2147483647 h 235"/>
              <a:gd name="T14" fmla="*/ 0 w 234"/>
              <a:gd name="T15" fmla="*/ 2147483647 h 235"/>
              <a:gd name="T16" fmla="*/ 2147483647 w 234"/>
              <a:gd name="T17" fmla="*/ 2147483647 h 235"/>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34"/>
              <a:gd name="T28" fmla="*/ 0 h 235"/>
              <a:gd name="T29" fmla="*/ 234 w 234"/>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35">
                <a:moveTo>
                  <a:pt x="234" y="218"/>
                </a:moveTo>
                <a:cubicBezTo>
                  <a:pt x="225" y="96"/>
                  <a:pt x="123" y="1"/>
                  <a:pt x="0" y="1"/>
                </a:cubicBezTo>
                <a:cubicBezTo>
                  <a:pt x="0" y="0"/>
                  <a:pt x="0" y="1"/>
                  <a:pt x="0" y="1"/>
                </a:cubicBezTo>
                <a:lnTo>
                  <a:pt x="0" y="235"/>
                </a:lnTo>
                <a:lnTo>
                  <a:pt x="234" y="218"/>
                </a:lnTo>
                <a:close/>
              </a:path>
            </a:pathLst>
          </a:custGeom>
          <a:solidFill>
            <a:srgbClr val="FFCC00"/>
          </a:solidFill>
          <a:ln w="9525">
            <a:noFill/>
            <a:prstDash val="solid"/>
            <a:round/>
            <a:headEnd/>
            <a:tailEnd/>
          </a:ln>
        </p:spPr>
        <p:txBody>
          <a:bodyPr/>
          <a:lstStyle/>
          <a:p>
            <a:endParaRPr lang="en-US"/>
          </a:p>
        </p:txBody>
      </p:sp>
      <p:sp>
        <p:nvSpPr>
          <p:cNvPr id="22553" name="Freeform 38"/>
          <p:cNvSpPr>
            <a:spLocks/>
          </p:cNvSpPr>
          <p:nvPr/>
        </p:nvSpPr>
        <p:spPr bwMode="auto">
          <a:xfrm>
            <a:off x="6750050" y="3527425"/>
            <a:ext cx="1684338" cy="1574800"/>
          </a:xfrm>
          <a:custGeom>
            <a:avLst/>
            <a:gdLst>
              <a:gd name="T0" fmla="*/ 2147483647 w 235"/>
              <a:gd name="T1" fmla="*/ 0 h 220"/>
              <a:gd name="T2" fmla="*/ 2147483647 w 235"/>
              <a:gd name="T3" fmla="*/ 2147483647 h 220"/>
              <a:gd name="T4" fmla="*/ 2147483647 w 235"/>
              <a:gd name="T5" fmla="*/ 2147483647 h 220"/>
              <a:gd name="T6" fmla="*/ 0 w 235"/>
              <a:gd name="T7" fmla="*/ 2147483647 h 220"/>
              <a:gd name="T8" fmla="*/ 2147483647 w 235"/>
              <a:gd name="T9" fmla="*/ 2147483647 h 220"/>
              <a:gd name="T10" fmla="*/ 2147483647 w 235"/>
              <a:gd name="T11" fmla="*/ 2147483647 h 220"/>
              <a:gd name="T12" fmla="*/ 2147483647 w 235"/>
              <a:gd name="T13" fmla="*/ 0 h 220"/>
              <a:gd name="T14" fmla="*/ 0 w 235"/>
              <a:gd name="T15" fmla="*/ 2147483647 h 220"/>
              <a:gd name="T16" fmla="*/ 2147483647 w 235"/>
              <a:gd name="T17" fmla="*/ 2147483647 h 22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35"/>
              <a:gd name="T28" fmla="*/ 0 h 220"/>
              <a:gd name="T29" fmla="*/ 235 w 23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220">
                <a:moveTo>
                  <a:pt x="117" y="220"/>
                </a:moveTo>
                <a:cubicBezTo>
                  <a:pt x="190" y="178"/>
                  <a:pt x="235" y="101"/>
                  <a:pt x="235" y="17"/>
                </a:cubicBezTo>
                <a:cubicBezTo>
                  <a:pt x="235" y="11"/>
                  <a:pt x="234" y="6"/>
                  <a:pt x="234" y="0"/>
                </a:cubicBezTo>
                <a:lnTo>
                  <a:pt x="0" y="17"/>
                </a:lnTo>
                <a:lnTo>
                  <a:pt x="117" y="220"/>
                </a:lnTo>
                <a:close/>
              </a:path>
            </a:pathLst>
          </a:custGeom>
          <a:solidFill>
            <a:srgbClr val="FF0000"/>
          </a:solidFill>
          <a:ln w="9525">
            <a:noFill/>
            <a:prstDash val="solid"/>
            <a:round/>
            <a:headEnd/>
            <a:tailEnd/>
          </a:ln>
        </p:spPr>
        <p:txBody>
          <a:bodyPr/>
          <a:lstStyle/>
          <a:p>
            <a:endParaRPr lang="en-US"/>
          </a:p>
        </p:txBody>
      </p:sp>
      <p:sp>
        <p:nvSpPr>
          <p:cNvPr id="22554" name="Freeform 39"/>
          <p:cNvSpPr>
            <a:spLocks/>
          </p:cNvSpPr>
          <p:nvPr/>
        </p:nvSpPr>
        <p:spPr bwMode="auto">
          <a:xfrm>
            <a:off x="5934075" y="3648075"/>
            <a:ext cx="1654175" cy="1676400"/>
          </a:xfrm>
          <a:custGeom>
            <a:avLst/>
            <a:gdLst>
              <a:gd name="T0" fmla="*/ 2147483647 w 231"/>
              <a:gd name="T1" fmla="*/ 0 h 234"/>
              <a:gd name="T2" fmla="*/ 2147483647 w 231"/>
              <a:gd name="T3" fmla="*/ 2147483647 h 234"/>
              <a:gd name="T4" fmla="*/ 2147483647 w 231"/>
              <a:gd name="T5" fmla="*/ 2147483647 h 234"/>
              <a:gd name="T6" fmla="*/ 0 w 231"/>
              <a:gd name="T7" fmla="*/ 2147483647 h 234"/>
              <a:gd name="T8" fmla="*/ 0 w 231"/>
              <a:gd name="T9" fmla="*/ 2147483647 h 234"/>
              <a:gd name="T10" fmla="*/ 2147483647 w 231"/>
              <a:gd name="T11" fmla="*/ 2147483647 h 234"/>
              <a:gd name="T12" fmla="*/ 2147483647 w 231"/>
              <a:gd name="T13" fmla="*/ 2147483647 h 234"/>
              <a:gd name="T14" fmla="*/ 2147483647 w 231"/>
              <a:gd name="T15" fmla="*/ 0 h 234"/>
              <a:gd name="T16" fmla="*/ 0 w 231"/>
              <a:gd name="T17" fmla="*/ 2147483647 h 23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31"/>
              <a:gd name="T28" fmla="*/ 0 h 234"/>
              <a:gd name="T29" fmla="*/ 231 w 231"/>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234">
                <a:moveTo>
                  <a:pt x="0" y="205"/>
                </a:moveTo>
                <a:cubicBezTo>
                  <a:pt x="35" y="224"/>
                  <a:pt x="74" y="234"/>
                  <a:pt x="114" y="234"/>
                </a:cubicBezTo>
                <a:cubicBezTo>
                  <a:pt x="155" y="234"/>
                  <a:pt x="195" y="224"/>
                  <a:pt x="231" y="203"/>
                </a:cubicBezTo>
                <a:lnTo>
                  <a:pt x="114" y="0"/>
                </a:lnTo>
                <a:lnTo>
                  <a:pt x="0" y="205"/>
                </a:lnTo>
                <a:close/>
              </a:path>
            </a:pathLst>
          </a:custGeom>
          <a:solidFill>
            <a:srgbClr val="FF9900"/>
          </a:solidFill>
          <a:ln w="9525">
            <a:noFill/>
            <a:prstDash val="solid"/>
            <a:round/>
            <a:headEnd/>
            <a:tailEnd/>
          </a:ln>
        </p:spPr>
        <p:txBody>
          <a:bodyPr/>
          <a:lstStyle/>
          <a:p>
            <a:endParaRPr lang="en-US"/>
          </a:p>
        </p:txBody>
      </p:sp>
      <p:sp>
        <p:nvSpPr>
          <p:cNvPr id="22555" name="Freeform 40"/>
          <p:cNvSpPr>
            <a:spLocks/>
          </p:cNvSpPr>
          <p:nvPr/>
        </p:nvSpPr>
        <p:spPr bwMode="auto">
          <a:xfrm>
            <a:off x="5110163" y="3648075"/>
            <a:ext cx="1639887" cy="1468438"/>
          </a:xfrm>
          <a:custGeom>
            <a:avLst/>
            <a:gdLst>
              <a:gd name="T0" fmla="*/ 2147483647 w 229"/>
              <a:gd name="T1" fmla="*/ 0 h 205"/>
              <a:gd name="T2" fmla="*/ 2147483647 w 229"/>
              <a:gd name="T3" fmla="*/ 2147483647 h 205"/>
              <a:gd name="T4" fmla="*/ 2147483647 w 229"/>
              <a:gd name="T5" fmla="*/ 2147483647 h 205"/>
              <a:gd name="T6" fmla="*/ 0 w 229"/>
              <a:gd name="T7" fmla="*/ 2147483647 h 205"/>
              <a:gd name="T8" fmla="*/ 0 w 229"/>
              <a:gd name="T9" fmla="*/ 2147483647 h 205"/>
              <a:gd name="T10" fmla="*/ 2147483647 w 229"/>
              <a:gd name="T11" fmla="*/ 2147483647 h 205"/>
              <a:gd name="T12" fmla="*/ 2147483647 w 229"/>
              <a:gd name="T13" fmla="*/ 0 h 205"/>
              <a:gd name="T14" fmla="*/ 0 w 229"/>
              <a:gd name="T15" fmla="*/ 2147483647 h 205"/>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229"/>
              <a:gd name="T25" fmla="*/ 0 h 205"/>
              <a:gd name="T26" fmla="*/ 229 w 229"/>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205">
                <a:moveTo>
                  <a:pt x="0" y="53"/>
                </a:moveTo>
                <a:cubicBezTo>
                  <a:pt x="15" y="117"/>
                  <a:pt x="57" y="173"/>
                  <a:pt x="115" y="205"/>
                </a:cubicBezTo>
                <a:lnTo>
                  <a:pt x="229" y="0"/>
                </a:lnTo>
                <a:lnTo>
                  <a:pt x="0" y="53"/>
                </a:lnTo>
                <a:close/>
              </a:path>
            </a:pathLst>
          </a:custGeom>
          <a:solidFill>
            <a:srgbClr val="FF6600"/>
          </a:solidFill>
          <a:ln w="9525">
            <a:noFill/>
            <a:prstDash val="solid"/>
            <a:round/>
            <a:headEnd/>
            <a:tailEnd/>
          </a:ln>
        </p:spPr>
        <p:txBody>
          <a:bodyPr/>
          <a:lstStyle/>
          <a:p>
            <a:endParaRPr lang="en-US"/>
          </a:p>
        </p:txBody>
      </p:sp>
      <p:sp>
        <p:nvSpPr>
          <p:cNvPr id="22556" name="Freeform 41"/>
          <p:cNvSpPr>
            <a:spLocks/>
          </p:cNvSpPr>
          <p:nvPr/>
        </p:nvSpPr>
        <p:spPr bwMode="auto">
          <a:xfrm>
            <a:off x="5067300" y="2989263"/>
            <a:ext cx="1682750" cy="1039812"/>
          </a:xfrm>
          <a:custGeom>
            <a:avLst/>
            <a:gdLst>
              <a:gd name="T0" fmla="*/ 2147483647 w 235"/>
              <a:gd name="T1" fmla="*/ 0 h 145"/>
              <a:gd name="T2" fmla="*/ 2147483647 w 235"/>
              <a:gd name="T3" fmla="*/ 2147483647 h 145"/>
              <a:gd name="T4" fmla="*/ 2147483647 w 235"/>
              <a:gd name="T5" fmla="*/ 2147483647 h 145"/>
              <a:gd name="T6" fmla="*/ 0 w 235"/>
              <a:gd name="T7" fmla="*/ 2147483647 h 145"/>
              <a:gd name="T8" fmla="*/ 2147483647 w 235"/>
              <a:gd name="T9" fmla="*/ 0 h 145"/>
              <a:gd name="T10" fmla="*/ 2147483647 w 235"/>
              <a:gd name="T11" fmla="*/ 2147483647 h 145"/>
              <a:gd name="T12" fmla="*/ 2147483647 w 235"/>
              <a:gd name="T13" fmla="*/ 2147483647 h 145"/>
              <a:gd name="T14" fmla="*/ 2147483647 w 235"/>
              <a:gd name="T15" fmla="*/ 2147483647 h 145"/>
              <a:gd name="T16" fmla="*/ 2147483647 w 235"/>
              <a:gd name="T17" fmla="*/ 0 h 145"/>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35"/>
              <a:gd name="T28" fmla="*/ 0 h 145"/>
              <a:gd name="T29" fmla="*/ 235 w 235"/>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145">
                <a:moveTo>
                  <a:pt x="19" y="0"/>
                </a:moveTo>
                <a:cubicBezTo>
                  <a:pt x="7" y="29"/>
                  <a:pt x="1" y="61"/>
                  <a:pt x="1" y="92"/>
                </a:cubicBezTo>
                <a:cubicBezTo>
                  <a:pt x="0" y="110"/>
                  <a:pt x="2" y="127"/>
                  <a:pt x="6" y="145"/>
                </a:cubicBezTo>
                <a:lnTo>
                  <a:pt x="235" y="92"/>
                </a:lnTo>
                <a:lnTo>
                  <a:pt x="19" y="0"/>
                </a:lnTo>
                <a:close/>
              </a:path>
            </a:pathLst>
          </a:custGeom>
          <a:solidFill>
            <a:srgbClr val="FFCC99"/>
          </a:solidFill>
          <a:ln w="9525">
            <a:noFill/>
            <a:prstDash val="solid"/>
            <a:round/>
            <a:headEnd/>
            <a:tailEnd/>
          </a:ln>
        </p:spPr>
        <p:txBody>
          <a:bodyPr/>
          <a:lstStyle/>
          <a:p>
            <a:endParaRPr lang="en-US"/>
          </a:p>
        </p:txBody>
      </p:sp>
      <p:sp>
        <p:nvSpPr>
          <p:cNvPr id="22557" name="Freeform 42"/>
          <p:cNvSpPr>
            <a:spLocks/>
          </p:cNvSpPr>
          <p:nvPr/>
        </p:nvSpPr>
        <p:spPr bwMode="auto">
          <a:xfrm>
            <a:off x="5202238" y="2444750"/>
            <a:ext cx="1547812" cy="1203325"/>
          </a:xfrm>
          <a:custGeom>
            <a:avLst/>
            <a:gdLst>
              <a:gd name="T0" fmla="*/ 2147483647 w 216"/>
              <a:gd name="T1" fmla="*/ 0 h 168"/>
              <a:gd name="T2" fmla="*/ 2147483647 w 216"/>
              <a:gd name="T3" fmla="*/ 2147483647 h 168"/>
              <a:gd name="T4" fmla="*/ 2147483647 w 216"/>
              <a:gd name="T5" fmla="*/ 2147483647 h 168"/>
              <a:gd name="T6" fmla="*/ 0 w 216"/>
              <a:gd name="T7" fmla="*/ 2147483647 h 168"/>
              <a:gd name="T8" fmla="*/ 2147483647 w 216"/>
              <a:gd name="T9" fmla="*/ 0 h 168"/>
              <a:gd name="T10" fmla="*/ 0 w 216"/>
              <a:gd name="T11" fmla="*/ 2147483647 h 168"/>
              <a:gd name="T12" fmla="*/ 2147483647 w 216"/>
              <a:gd name="T13" fmla="*/ 2147483647 h 168"/>
              <a:gd name="T14" fmla="*/ 2147483647 w 216"/>
              <a:gd name="T15" fmla="*/ 0 h 168"/>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216"/>
              <a:gd name="T25" fmla="*/ 0 h 168"/>
              <a:gd name="T26" fmla="*/ 216 w 216"/>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8">
                <a:moveTo>
                  <a:pt x="53" y="0"/>
                </a:moveTo>
                <a:cubicBezTo>
                  <a:pt x="30" y="21"/>
                  <a:pt x="12" y="48"/>
                  <a:pt x="0" y="76"/>
                </a:cubicBezTo>
                <a:lnTo>
                  <a:pt x="216" y="168"/>
                </a:lnTo>
                <a:lnTo>
                  <a:pt x="53" y="0"/>
                </a:lnTo>
                <a:close/>
              </a:path>
            </a:pathLst>
          </a:custGeom>
          <a:solidFill>
            <a:srgbClr val="FFFF00"/>
          </a:solidFill>
          <a:ln w="9525">
            <a:noFill/>
            <a:prstDash val="solid"/>
            <a:round/>
            <a:headEnd/>
            <a:tailEnd/>
          </a:ln>
        </p:spPr>
        <p:txBody>
          <a:bodyPr/>
          <a:lstStyle/>
          <a:p>
            <a:endParaRPr lang="en-US"/>
          </a:p>
        </p:txBody>
      </p:sp>
      <p:sp>
        <p:nvSpPr>
          <p:cNvPr id="22558" name="Freeform 43"/>
          <p:cNvSpPr>
            <a:spLocks/>
          </p:cNvSpPr>
          <p:nvPr/>
        </p:nvSpPr>
        <p:spPr bwMode="auto">
          <a:xfrm>
            <a:off x="5583238" y="2144713"/>
            <a:ext cx="1166812" cy="1503362"/>
          </a:xfrm>
          <a:custGeom>
            <a:avLst/>
            <a:gdLst>
              <a:gd name="T0" fmla="*/ 2147483647 w 163"/>
              <a:gd name="T1" fmla="*/ 0 h 210"/>
              <a:gd name="T2" fmla="*/ 2147483647 w 163"/>
              <a:gd name="T3" fmla="*/ 2147483647 h 210"/>
              <a:gd name="T4" fmla="*/ 2147483647 w 163"/>
              <a:gd name="T5" fmla="*/ 2147483647 h 210"/>
              <a:gd name="T6" fmla="*/ 0 w 163"/>
              <a:gd name="T7" fmla="*/ 2147483647 h 210"/>
              <a:gd name="T8" fmla="*/ 2147483647 w 163"/>
              <a:gd name="T9" fmla="*/ 0 h 210"/>
              <a:gd name="T10" fmla="*/ 0 w 163"/>
              <a:gd name="T11" fmla="*/ 2147483647 h 210"/>
              <a:gd name="T12" fmla="*/ 2147483647 w 163"/>
              <a:gd name="T13" fmla="*/ 2147483647 h 210"/>
              <a:gd name="T14" fmla="*/ 2147483647 w 163"/>
              <a:gd name="T15" fmla="*/ 0 h 210"/>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63"/>
              <a:gd name="T25" fmla="*/ 0 h 210"/>
              <a:gd name="T26" fmla="*/ 163 w 163"/>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210">
                <a:moveTo>
                  <a:pt x="60" y="0"/>
                </a:moveTo>
                <a:cubicBezTo>
                  <a:pt x="38" y="10"/>
                  <a:pt x="17" y="25"/>
                  <a:pt x="0" y="42"/>
                </a:cubicBezTo>
                <a:lnTo>
                  <a:pt x="163" y="210"/>
                </a:lnTo>
                <a:lnTo>
                  <a:pt x="60" y="0"/>
                </a:lnTo>
                <a:close/>
              </a:path>
            </a:pathLst>
          </a:custGeom>
          <a:solidFill>
            <a:srgbClr val="FF0000"/>
          </a:solidFill>
          <a:ln w="9525">
            <a:noFill/>
            <a:prstDash val="solid"/>
            <a:round/>
            <a:headEnd/>
            <a:tailEnd/>
          </a:ln>
        </p:spPr>
        <p:txBody>
          <a:bodyPr/>
          <a:lstStyle/>
          <a:p>
            <a:endParaRPr lang="en-US"/>
          </a:p>
        </p:txBody>
      </p:sp>
      <p:sp>
        <p:nvSpPr>
          <p:cNvPr id="22559" name="Freeform 44"/>
          <p:cNvSpPr>
            <a:spLocks/>
          </p:cNvSpPr>
          <p:nvPr/>
        </p:nvSpPr>
        <p:spPr bwMode="auto">
          <a:xfrm>
            <a:off x="6011863" y="2001838"/>
            <a:ext cx="738187" cy="1646237"/>
          </a:xfrm>
          <a:custGeom>
            <a:avLst/>
            <a:gdLst>
              <a:gd name="T0" fmla="*/ 2147483647 w 103"/>
              <a:gd name="T1" fmla="*/ 0 h 230"/>
              <a:gd name="T2" fmla="*/ 2147483647 w 103"/>
              <a:gd name="T3" fmla="*/ 2147483647 h 230"/>
              <a:gd name="T4" fmla="*/ 2147483647 w 103"/>
              <a:gd name="T5" fmla="*/ 2147483647 h 230"/>
              <a:gd name="T6" fmla="*/ 0 w 103"/>
              <a:gd name="T7" fmla="*/ 2147483647 h 230"/>
              <a:gd name="T8" fmla="*/ 2147483647 w 103"/>
              <a:gd name="T9" fmla="*/ 0 h 230"/>
              <a:gd name="T10" fmla="*/ 0 w 103"/>
              <a:gd name="T11" fmla="*/ 2147483647 h 230"/>
              <a:gd name="T12" fmla="*/ 2147483647 w 103"/>
              <a:gd name="T13" fmla="*/ 2147483647 h 230"/>
              <a:gd name="T14" fmla="*/ 2147483647 w 103"/>
              <a:gd name="T15" fmla="*/ 0 h 230"/>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03"/>
              <a:gd name="T25" fmla="*/ 0 h 230"/>
              <a:gd name="T26" fmla="*/ 103 w 103"/>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230">
                <a:moveTo>
                  <a:pt x="58" y="0"/>
                </a:moveTo>
                <a:cubicBezTo>
                  <a:pt x="37" y="4"/>
                  <a:pt x="18" y="11"/>
                  <a:pt x="0" y="20"/>
                </a:cubicBezTo>
                <a:lnTo>
                  <a:pt x="103" y="230"/>
                </a:lnTo>
                <a:lnTo>
                  <a:pt x="58" y="0"/>
                </a:lnTo>
                <a:close/>
              </a:path>
            </a:pathLst>
          </a:custGeom>
          <a:solidFill>
            <a:srgbClr val="FF9900"/>
          </a:solidFill>
          <a:ln w="9525">
            <a:noFill/>
            <a:prstDash val="solid"/>
            <a:round/>
            <a:headEnd/>
            <a:tailEnd/>
          </a:ln>
        </p:spPr>
        <p:txBody>
          <a:bodyPr/>
          <a:lstStyle/>
          <a:p>
            <a:endParaRPr lang="en-US"/>
          </a:p>
        </p:txBody>
      </p:sp>
      <p:sp>
        <p:nvSpPr>
          <p:cNvPr id="22560" name="Freeform 45"/>
          <p:cNvSpPr>
            <a:spLocks/>
          </p:cNvSpPr>
          <p:nvPr/>
        </p:nvSpPr>
        <p:spPr bwMode="auto">
          <a:xfrm>
            <a:off x="6427788" y="1973263"/>
            <a:ext cx="322262" cy="1674812"/>
          </a:xfrm>
          <a:custGeom>
            <a:avLst/>
            <a:gdLst>
              <a:gd name="T0" fmla="*/ 2147483647 w 45"/>
              <a:gd name="T1" fmla="*/ 0 h 234"/>
              <a:gd name="T2" fmla="*/ 2147483647 w 45"/>
              <a:gd name="T3" fmla="*/ 2147483647 h 234"/>
              <a:gd name="T4" fmla="*/ 2147483647 w 45"/>
              <a:gd name="T5" fmla="*/ 2147483647 h 234"/>
              <a:gd name="T6" fmla="*/ 0 w 45"/>
              <a:gd name="T7" fmla="*/ 2147483647 h 234"/>
              <a:gd name="T8" fmla="*/ 2147483647 w 45"/>
              <a:gd name="T9" fmla="*/ 0 h 234"/>
              <a:gd name="T10" fmla="*/ 0 w 45"/>
              <a:gd name="T11" fmla="*/ 2147483647 h 234"/>
              <a:gd name="T12" fmla="*/ 2147483647 w 45"/>
              <a:gd name="T13" fmla="*/ 2147483647 h 234"/>
              <a:gd name="T14" fmla="*/ 2147483647 w 45"/>
              <a:gd name="T15" fmla="*/ 0 h 234"/>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45"/>
              <a:gd name="T25" fmla="*/ 0 h 234"/>
              <a:gd name="T26" fmla="*/ 45 w 45"/>
              <a:gd name="T27" fmla="*/ 234 h 2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34">
                <a:moveTo>
                  <a:pt x="45" y="0"/>
                </a:moveTo>
                <a:cubicBezTo>
                  <a:pt x="29" y="0"/>
                  <a:pt x="14" y="1"/>
                  <a:pt x="0" y="4"/>
                </a:cubicBezTo>
                <a:lnTo>
                  <a:pt x="45" y="234"/>
                </a:lnTo>
                <a:lnTo>
                  <a:pt x="45" y="0"/>
                </a:lnTo>
                <a:close/>
              </a:path>
            </a:pathLst>
          </a:custGeom>
          <a:solidFill>
            <a:srgbClr val="FF6600"/>
          </a:solidFill>
          <a:ln w="9525">
            <a:noFill/>
            <a:prstDash val="solid"/>
            <a:round/>
            <a:headEnd/>
            <a:tailEnd/>
          </a:ln>
        </p:spPr>
        <p:txBody>
          <a:bodyPr/>
          <a:lstStyle/>
          <a:p>
            <a:endParaRPr lang="en-US"/>
          </a:p>
        </p:txBody>
      </p:sp>
      <p:sp>
        <p:nvSpPr>
          <p:cNvPr id="22561" name="Rectangle 46"/>
          <p:cNvSpPr>
            <a:spLocks noChangeArrowheads="1"/>
          </p:cNvSpPr>
          <p:nvPr/>
        </p:nvSpPr>
        <p:spPr bwMode="auto">
          <a:xfrm>
            <a:off x="7615238" y="2492375"/>
            <a:ext cx="917575"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Life sciences</a:t>
            </a:r>
          </a:p>
        </p:txBody>
      </p:sp>
      <p:sp>
        <p:nvSpPr>
          <p:cNvPr id="22562" name="Rectangle 47"/>
          <p:cNvSpPr>
            <a:spLocks noChangeArrowheads="1"/>
          </p:cNvSpPr>
          <p:nvPr/>
        </p:nvSpPr>
        <p:spPr bwMode="auto">
          <a:xfrm>
            <a:off x="6135688" y="5308600"/>
            <a:ext cx="1460500" cy="425450"/>
          </a:xfrm>
          <a:prstGeom prst="rect">
            <a:avLst/>
          </a:prstGeom>
          <a:noFill/>
          <a:ln w="9525">
            <a:noFill/>
            <a:miter lim="800000"/>
            <a:headEnd/>
            <a:tailEnd/>
          </a:ln>
        </p:spPr>
        <p:txBody>
          <a:bodyPr lIns="0" tIns="0" rIns="0" bIns="0">
            <a:spAutoFit/>
          </a:bodyPr>
          <a:lstStyle/>
          <a:p>
            <a:pPr marL="87313" indent="-87313"/>
            <a:r>
              <a:rPr lang="en-GB" sz="1400" b="1">
                <a:solidFill>
                  <a:srgbClr val="000000"/>
                </a:solidFill>
                <a:latin typeface="Arial Narrow" pitchFamily="34" charset="0"/>
              </a:rPr>
              <a:t>Materials Science &amp; Engineering</a:t>
            </a:r>
          </a:p>
        </p:txBody>
      </p:sp>
      <p:sp>
        <p:nvSpPr>
          <p:cNvPr id="22563" name="Rectangle 48"/>
          <p:cNvSpPr>
            <a:spLocks noChangeArrowheads="1"/>
          </p:cNvSpPr>
          <p:nvPr/>
        </p:nvSpPr>
        <p:spPr bwMode="auto">
          <a:xfrm>
            <a:off x="4716463" y="4298950"/>
            <a:ext cx="1958975" cy="425450"/>
          </a:xfrm>
          <a:prstGeom prst="rect">
            <a:avLst/>
          </a:prstGeom>
          <a:noFill/>
          <a:ln w="9525">
            <a:noFill/>
            <a:miter lim="800000"/>
            <a:headEnd/>
            <a:tailEnd/>
          </a:ln>
        </p:spPr>
        <p:txBody>
          <a:bodyPr lIns="0" tIns="0" rIns="0" bIns="0">
            <a:spAutoFit/>
          </a:bodyPr>
          <a:lstStyle/>
          <a:p>
            <a:pPr marL="87313" indent="-87313"/>
            <a:r>
              <a:rPr lang="en-GB" sz="1400" b="1">
                <a:solidFill>
                  <a:srgbClr val="000000"/>
                </a:solidFill>
                <a:latin typeface="Arial Narrow" pitchFamily="34" charset="0"/>
              </a:rPr>
              <a:t>Chemistry &amp; Chemical Engineering</a:t>
            </a:r>
          </a:p>
        </p:txBody>
      </p:sp>
      <p:sp>
        <p:nvSpPr>
          <p:cNvPr id="22564" name="Rectangle 49"/>
          <p:cNvSpPr>
            <a:spLocks noChangeArrowheads="1"/>
          </p:cNvSpPr>
          <p:nvPr/>
        </p:nvSpPr>
        <p:spPr bwMode="auto">
          <a:xfrm>
            <a:off x="4716463" y="3357563"/>
            <a:ext cx="550862"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Physics</a:t>
            </a:r>
          </a:p>
        </p:txBody>
      </p:sp>
      <p:sp>
        <p:nvSpPr>
          <p:cNvPr id="22565" name="Rectangle 50"/>
          <p:cNvSpPr>
            <a:spLocks noChangeArrowheads="1"/>
          </p:cNvSpPr>
          <p:nvPr/>
        </p:nvSpPr>
        <p:spPr bwMode="auto">
          <a:xfrm>
            <a:off x="4749800" y="2565400"/>
            <a:ext cx="1406525" cy="425450"/>
          </a:xfrm>
          <a:prstGeom prst="rect">
            <a:avLst/>
          </a:prstGeom>
          <a:noFill/>
          <a:ln w="9525">
            <a:noFill/>
            <a:miter lim="800000"/>
            <a:headEnd/>
            <a:tailEnd/>
          </a:ln>
        </p:spPr>
        <p:txBody>
          <a:bodyPr lIns="0" tIns="0" rIns="0" bIns="0">
            <a:spAutoFit/>
          </a:bodyPr>
          <a:lstStyle/>
          <a:p>
            <a:pPr marL="87313" indent="-87313"/>
            <a:r>
              <a:rPr lang="en-GB" sz="1400" b="1">
                <a:solidFill>
                  <a:srgbClr val="000000"/>
                </a:solidFill>
                <a:latin typeface="Arial Narrow" pitchFamily="34" charset="0"/>
              </a:rPr>
              <a:t>Maths &amp; computer science</a:t>
            </a:r>
          </a:p>
        </p:txBody>
      </p:sp>
      <p:sp>
        <p:nvSpPr>
          <p:cNvPr id="22566" name="Rectangle 51"/>
          <p:cNvSpPr>
            <a:spLocks noChangeArrowheads="1"/>
          </p:cNvSpPr>
          <p:nvPr/>
        </p:nvSpPr>
        <p:spPr bwMode="auto">
          <a:xfrm>
            <a:off x="4787900" y="2205038"/>
            <a:ext cx="1406525" cy="212725"/>
          </a:xfrm>
          <a:prstGeom prst="rect">
            <a:avLst/>
          </a:prstGeom>
          <a:noFill/>
          <a:ln w="9525">
            <a:noFill/>
            <a:miter lim="800000"/>
            <a:headEnd/>
            <a:tailEnd/>
          </a:ln>
        </p:spPr>
        <p:txBody>
          <a:bodyPr lIns="0" tIns="0" rIns="0" bIns="0">
            <a:spAutoFit/>
          </a:bodyPr>
          <a:lstStyle/>
          <a:p>
            <a:pPr marL="87313" indent="-87313"/>
            <a:r>
              <a:rPr lang="en-GB" sz="1400" b="1">
                <a:solidFill>
                  <a:srgbClr val="000000"/>
                </a:solidFill>
                <a:latin typeface="Arial Narrow" pitchFamily="34" charset="0"/>
              </a:rPr>
              <a:t>Social Sciences</a:t>
            </a:r>
          </a:p>
        </p:txBody>
      </p:sp>
      <p:sp>
        <p:nvSpPr>
          <p:cNvPr id="22567" name="Rectangle 52"/>
          <p:cNvSpPr>
            <a:spLocks noChangeArrowheads="1"/>
          </p:cNvSpPr>
          <p:nvPr/>
        </p:nvSpPr>
        <p:spPr bwMode="auto">
          <a:xfrm>
            <a:off x="6621463" y="1703388"/>
            <a:ext cx="1406525" cy="212725"/>
          </a:xfrm>
          <a:prstGeom prst="rect">
            <a:avLst/>
          </a:prstGeom>
          <a:noFill/>
          <a:ln w="9525">
            <a:noFill/>
            <a:miter lim="800000"/>
            <a:headEnd/>
            <a:tailEnd/>
          </a:ln>
        </p:spPr>
        <p:txBody>
          <a:bodyPr lIns="0" tIns="0" rIns="0" bIns="0">
            <a:spAutoFit/>
          </a:bodyPr>
          <a:lstStyle/>
          <a:p>
            <a:pPr marL="87313" indent="-87313"/>
            <a:r>
              <a:rPr lang="en-GB" sz="1400" b="1">
                <a:solidFill>
                  <a:srgbClr val="000000"/>
                </a:solidFill>
                <a:latin typeface="Arial Narrow" pitchFamily="34" charset="0"/>
              </a:rPr>
              <a:t>Earth Sciences</a:t>
            </a:r>
          </a:p>
        </p:txBody>
      </p:sp>
      <p:sp>
        <p:nvSpPr>
          <p:cNvPr id="22568" name="Rectangle 53"/>
          <p:cNvSpPr>
            <a:spLocks noChangeArrowheads="1"/>
          </p:cNvSpPr>
          <p:nvPr/>
        </p:nvSpPr>
        <p:spPr bwMode="auto">
          <a:xfrm>
            <a:off x="5470525" y="1700213"/>
            <a:ext cx="1406525" cy="425450"/>
          </a:xfrm>
          <a:prstGeom prst="rect">
            <a:avLst/>
          </a:prstGeom>
          <a:noFill/>
          <a:ln w="9525">
            <a:noFill/>
            <a:miter lim="800000"/>
            <a:headEnd/>
            <a:tailEnd/>
          </a:ln>
        </p:spPr>
        <p:txBody>
          <a:bodyPr lIns="0" tIns="0" rIns="0" bIns="0">
            <a:spAutoFit/>
          </a:bodyPr>
          <a:lstStyle/>
          <a:p>
            <a:pPr marL="87313" indent="-87313"/>
            <a:r>
              <a:rPr lang="en-GB" sz="1400" b="1">
                <a:solidFill>
                  <a:srgbClr val="000000"/>
                </a:solidFill>
                <a:latin typeface="Arial Narrow" pitchFamily="34" charset="0"/>
              </a:rPr>
              <a:t>Environmental Sciences</a:t>
            </a:r>
          </a:p>
        </p:txBody>
      </p:sp>
      <p:sp>
        <p:nvSpPr>
          <p:cNvPr id="22569" name="Rectangle 54"/>
          <p:cNvSpPr>
            <a:spLocks noChangeArrowheads="1"/>
          </p:cNvSpPr>
          <p:nvPr/>
        </p:nvSpPr>
        <p:spPr bwMode="auto">
          <a:xfrm>
            <a:off x="7615238" y="4232275"/>
            <a:ext cx="1103312" cy="276225"/>
          </a:xfrm>
          <a:prstGeom prst="rect">
            <a:avLst/>
          </a:prstGeom>
          <a:noFill/>
          <a:ln w="9525">
            <a:noFill/>
            <a:miter lim="800000"/>
            <a:headEnd/>
            <a:tailEnd/>
          </a:ln>
        </p:spPr>
        <p:txBody>
          <a:bodyPr wrap="none" lIns="0" tIns="0" rIns="0" bIns="0">
            <a:spAutoFit/>
          </a:bodyPr>
          <a:lstStyle/>
          <a:p>
            <a:pPr marL="87313" indent="-87313">
              <a:lnSpc>
                <a:spcPct val="130000"/>
              </a:lnSpc>
            </a:pPr>
            <a:r>
              <a:rPr lang="en-GB" sz="1400" b="1">
                <a:solidFill>
                  <a:srgbClr val="000000"/>
                </a:solidFill>
                <a:latin typeface="Arial Narrow" pitchFamily="34" charset="0"/>
              </a:rPr>
              <a:t>Health sciences</a:t>
            </a:r>
          </a:p>
        </p:txBody>
      </p:sp>
      <p:sp>
        <p:nvSpPr>
          <p:cNvPr id="22570" name="Text Box 55"/>
          <p:cNvSpPr txBox="1">
            <a:spLocks noChangeArrowheads="1"/>
          </p:cNvSpPr>
          <p:nvPr/>
        </p:nvSpPr>
        <p:spPr bwMode="auto">
          <a:xfrm>
            <a:off x="2627313" y="2600325"/>
            <a:ext cx="647700" cy="396875"/>
          </a:xfrm>
          <a:prstGeom prst="rect">
            <a:avLst/>
          </a:prstGeom>
          <a:noFill/>
          <a:ln w="9525">
            <a:noFill/>
            <a:miter lim="800000"/>
            <a:headEnd/>
            <a:tailEnd/>
          </a:ln>
        </p:spPr>
        <p:txBody>
          <a:bodyPr>
            <a:spAutoFit/>
          </a:bodyPr>
          <a:lstStyle/>
          <a:p>
            <a:pPr>
              <a:spcBef>
                <a:spcPts val="1200"/>
              </a:spcBef>
            </a:pPr>
            <a:r>
              <a:rPr lang="en-GB" sz="2000" b="1">
                <a:solidFill>
                  <a:srgbClr val="000000"/>
                </a:solidFill>
                <a:latin typeface="Arial Narrow" pitchFamily="34" charset="0"/>
              </a:rPr>
              <a:t>26%</a:t>
            </a: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726" y="278341"/>
            <a:ext cx="3671888" cy="559860"/>
          </a:xfrm>
          <a:prstGeom prst="rect">
            <a:avLst/>
          </a:prstGeom>
        </p:spPr>
      </p:pic>
    </p:spTree>
    <p:extLst>
      <p:ext uri="{BB962C8B-B14F-4D97-AF65-F5344CB8AC3E}">
        <p14:creationId xmlns:p14="http://schemas.microsoft.com/office/powerpoint/2010/main" val="5384246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856" y="260648"/>
            <a:ext cx="6944544" cy="562074"/>
          </a:xfrm>
        </p:spPr>
        <p:txBody>
          <a:bodyPr>
            <a:noAutofit/>
          </a:bodyPr>
          <a:lstStyle/>
          <a:p>
            <a:pPr marL="182880" indent="-182880" algn="ctr" fontAlgn="auto">
              <a:spcBef>
                <a:spcPts val="0"/>
              </a:spcBef>
              <a:spcAft>
                <a:spcPts val="0"/>
              </a:spcAft>
              <a:defRPr sz="1800" b="0" i="0" u="none" strike="noStrike" kern="0" cap="none" spc="0" baseline="0">
                <a:solidFill>
                  <a:srgbClr val="000000"/>
                </a:solidFill>
                <a:uFillTx/>
              </a:defRPr>
            </a:pPr>
            <a:r>
              <a:rPr lang="ru-RU" sz="2400" b="1" kern="0" spc="300" dirty="0">
                <a:solidFill>
                  <a:schemeClr val="tx1"/>
                </a:solidFill>
                <a:latin typeface="Calibri" pitchFamily="34"/>
              </a:rPr>
              <a:t>Предпочтение Исследователей онлайн поисковиков</a:t>
            </a:r>
            <a:endParaRPr lang="en-US" sz="2400" b="1" kern="0" spc="300" dirty="0">
              <a:solidFill>
                <a:schemeClr val="tx1"/>
              </a:solidFill>
              <a:latin typeface="Calibri" pitchFamily="34"/>
            </a:endParaRPr>
          </a:p>
        </p:txBody>
      </p:sp>
      <p:pic>
        <p:nvPicPr>
          <p:cNvPr id="5" name="Picture 6" descr="C:\Documents and Settings\herbstt\Desktop\CURRENT WORK\OnlineBooksonSD WEBSITE\eBooks on SD website\SD books website images\SD_People.jpg"/>
          <p:cNvPicPr>
            <a:picLocks noChangeAspect="1"/>
          </p:cNvPicPr>
          <p:nvPr/>
        </p:nvPicPr>
        <p:blipFill>
          <a:blip r:embed="rId3" cstate="print"/>
          <a:srcRect/>
          <a:stretch>
            <a:fillRect/>
          </a:stretch>
        </p:blipFill>
        <p:spPr bwMode="auto">
          <a:xfrm>
            <a:off x="0" y="6477000"/>
            <a:ext cx="6781800" cy="385763"/>
          </a:xfrm>
          <a:prstGeom prst="rect">
            <a:avLst/>
          </a:prstGeom>
          <a:noFill/>
          <a:ln w="9525">
            <a:noFill/>
            <a:miter lim="800000"/>
            <a:headEnd/>
            <a:tailEnd/>
          </a:ln>
        </p:spPr>
      </p:pic>
      <p:graphicFrame>
        <p:nvGraphicFramePr>
          <p:cNvPr id="6" name="Chart 10"/>
          <p:cNvGraphicFramePr>
            <a:graphicFrameLocks noChangeAspect="1"/>
          </p:cNvGraphicFramePr>
          <p:nvPr>
            <p:extLst>
              <p:ext uri="{D42A27DB-BD31-4B8C-83A1-F6EECF244321}">
                <p14:modId xmlns:p14="http://schemas.microsoft.com/office/powerpoint/2010/main" val="1319758549"/>
              </p:ext>
            </p:extLst>
          </p:nvPr>
        </p:nvGraphicFramePr>
        <p:xfrm>
          <a:off x="1524000" y="1600200"/>
          <a:ext cx="6781800" cy="3886200"/>
        </p:xfrm>
        <a:graphic>
          <a:graphicData uri="http://schemas.openxmlformats.org/presentationml/2006/ole">
            <mc:AlternateContent xmlns:mc="http://schemas.openxmlformats.org/markup-compatibility/2006">
              <mc:Choice xmlns:v="urn:schemas-microsoft-com:vml" Requires="v">
                <p:oleObj spid="_x0000_s16637" r:id="rId5" imgW="6785436" imgH="3889585" progId="Excel.Sheet.8">
                  <p:embed/>
                </p:oleObj>
              </mc:Choice>
              <mc:Fallback>
                <p:oleObj r:id="rId5" imgW="6785436" imgH="388958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600200"/>
                        <a:ext cx="67818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8"/>
          <p:cNvSpPr txBox="1">
            <a:spLocks noChangeArrowheads="1"/>
          </p:cNvSpPr>
          <p:nvPr/>
        </p:nvSpPr>
        <p:spPr bwMode="auto">
          <a:xfrm>
            <a:off x="685800" y="6096000"/>
            <a:ext cx="4419600" cy="246063"/>
          </a:xfrm>
          <a:prstGeom prst="rect">
            <a:avLst/>
          </a:prstGeom>
          <a:noFill/>
          <a:ln w="9525">
            <a:noFill/>
            <a:miter lim="800000"/>
            <a:headEnd/>
            <a:tailEnd/>
          </a:ln>
        </p:spPr>
        <p:txBody>
          <a:bodyPr>
            <a:spAutoFit/>
          </a:bodyPr>
          <a:lstStyle/>
          <a:p>
            <a:r>
              <a:rPr lang="en-US" sz="1000">
                <a:solidFill>
                  <a:srgbClr val="000000"/>
                </a:solidFill>
                <a:latin typeface="Calibri" pitchFamily="34" charset="0"/>
              </a:rPr>
              <a:t>Source: 2009 SMS Research</a:t>
            </a:r>
          </a:p>
        </p:txBody>
      </p:sp>
    </p:spTree>
    <p:extLst>
      <p:ext uri="{BB962C8B-B14F-4D97-AF65-F5344CB8AC3E}">
        <p14:creationId xmlns:p14="http://schemas.microsoft.com/office/powerpoint/2010/main" val="3381529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Поиск в </a:t>
            </a:r>
            <a:r>
              <a:rPr lang="en-GB" dirty="0" smtClean="0"/>
              <a:t>Science Direct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933450"/>
            <a:ext cx="8763001"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843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DirArro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jG6t_VxOEeY_3DdEctL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hHF3JUBD0yi2CgDT6Ak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WYMrH2kr0.WD5voV7j6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GILAS0UpkC2fhzwow4Z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rObxZRd1UShMNRLAyDz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fxmydv9YkKtWaZkxz72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RB0.UMMDUeGft0YSvNL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8rzVh8mu0iDdWgTDrmRq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862</TotalTime>
  <Words>1509</Words>
  <Application>Microsoft Office PowerPoint</Application>
  <PresentationFormat>On-screen Show (4:3)</PresentationFormat>
  <Paragraphs>234</Paragraphs>
  <Slides>25</Slides>
  <Notes>6</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Microsoft Excel 97-2003 Worksheet</vt:lpstr>
      <vt:lpstr>think-cell Slide</vt:lpstr>
      <vt:lpstr>Как полнотекстовые и реферативные аналитические базы данных улучшают работу исследователей и библиотекарей  How full text article databases and abstract &amp; citation databases help researchers and librarians </vt:lpstr>
      <vt:lpstr>PowerPoint Presentation</vt:lpstr>
      <vt:lpstr>                   История Elsevier</vt:lpstr>
      <vt:lpstr>Давние Традиции....</vt:lpstr>
      <vt:lpstr>ЧТО ТАКОЕ</vt:lpstr>
      <vt:lpstr>PowerPoint Presentation</vt:lpstr>
      <vt:lpstr>Доля Статей</vt:lpstr>
      <vt:lpstr>Предпочтение Исследователей онлайн поисковиков</vt:lpstr>
      <vt:lpstr>Поиск в Science Direct</vt:lpstr>
      <vt:lpstr>Что такое Scopus?</vt:lpstr>
      <vt:lpstr>СОДЕРЖАНИЕ SCOPUS</vt:lpstr>
      <vt:lpstr>Области применения Scopus </vt:lpstr>
      <vt:lpstr>PowerPoint Presentation</vt:lpstr>
      <vt:lpstr>Широта охата по предметным областям</vt:lpstr>
      <vt:lpstr>Поиск информации в Scopus</vt:lpstr>
      <vt:lpstr>Более широкий охват чем у ближайшего конкурента</vt:lpstr>
      <vt:lpstr>Более широкий охват не значит более низкие стандарты</vt:lpstr>
      <vt:lpstr>Критерии выбора Scopus </vt:lpstr>
      <vt:lpstr>Наукометрические показатели  в  Scopus</vt:lpstr>
      <vt:lpstr>PowerPoint Presentation</vt:lpstr>
      <vt:lpstr>SJR and SNIP are strong metrics</vt:lpstr>
      <vt:lpstr>Больше анализа используя Scopus  Journal Analyzer</vt:lpstr>
      <vt:lpstr>Elseveir Для  Библиотекарей</vt:lpstr>
      <vt:lpstr>Учебные ресурсы:</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Pak Irina Nikolaevna</cp:lastModifiedBy>
  <cp:revision>85</cp:revision>
  <dcterms:created xsi:type="dcterms:W3CDTF">2012-10-26T14:47:02Z</dcterms:created>
  <dcterms:modified xsi:type="dcterms:W3CDTF">2013-10-10T09:12:40Z</dcterms:modified>
</cp:coreProperties>
</file>