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22" r:id="rId2"/>
    <p:sldId id="319" r:id="rId3"/>
    <p:sldId id="320" r:id="rId4"/>
    <p:sldId id="360" r:id="rId5"/>
    <p:sldId id="361" r:id="rId6"/>
    <p:sldId id="323" r:id="rId7"/>
    <p:sldId id="347" r:id="rId8"/>
    <p:sldId id="311" r:id="rId9"/>
    <p:sldId id="313" r:id="rId10"/>
    <p:sldId id="314" r:id="rId11"/>
    <p:sldId id="348" r:id="rId12"/>
    <p:sldId id="349" r:id="rId13"/>
    <p:sldId id="350" r:id="rId14"/>
    <p:sldId id="351" r:id="rId15"/>
    <p:sldId id="352" r:id="rId16"/>
    <p:sldId id="315" r:id="rId17"/>
    <p:sldId id="316" r:id="rId18"/>
    <p:sldId id="317" r:id="rId19"/>
    <p:sldId id="318" r:id="rId20"/>
    <p:sldId id="324" r:id="rId21"/>
    <p:sldId id="325" r:id="rId22"/>
    <p:sldId id="355" r:id="rId23"/>
    <p:sldId id="356" r:id="rId24"/>
    <p:sldId id="357" r:id="rId25"/>
    <p:sldId id="354" r:id="rId26"/>
    <p:sldId id="335" r:id="rId27"/>
    <p:sldId id="336" r:id="rId28"/>
    <p:sldId id="337" r:id="rId29"/>
    <p:sldId id="338" r:id="rId30"/>
    <p:sldId id="339" r:id="rId31"/>
    <p:sldId id="340" r:id="rId32"/>
    <p:sldId id="341" r:id="rId33"/>
    <p:sldId id="342" r:id="rId34"/>
    <p:sldId id="343" r:id="rId35"/>
    <p:sldId id="344" r:id="rId36"/>
    <p:sldId id="358" r:id="rId37"/>
    <p:sldId id="256" r:id="rId38"/>
    <p:sldId id="257" r:id="rId39"/>
    <p:sldId id="258" r:id="rId40"/>
    <p:sldId id="260" r:id="rId41"/>
    <p:sldId id="261" r:id="rId42"/>
    <p:sldId id="262" r:id="rId43"/>
    <p:sldId id="263" r:id="rId44"/>
    <p:sldId id="264" r:id="rId45"/>
    <p:sldId id="267" r:id="rId46"/>
    <p:sldId id="268" r:id="rId47"/>
    <p:sldId id="266" r:id="rId48"/>
    <p:sldId id="265" r:id="rId49"/>
    <p:sldId id="269" r:id="rId50"/>
    <p:sldId id="270" r:id="rId51"/>
    <p:sldId id="271" r:id="rId52"/>
    <p:sldId id="272" r:id="rId53"/>
    <p:sldId id="273" r:id="rId54"/>
    <p:sldId id="274" r:id="rId55"/>
    <p:sldId id="275" r:id="rId56"/>
    <p:sldId id="276" r:id="rId57"/>
    <p:sldId id="277" r:id="rId58"/>
    <p:sldId id="278" r:id="rId59"/>
    <p:sldId id="279" r:id="rId60"/>
    <p:sldId id="280" r:id="rId61"/>
    <p:sldId id="281" r:id="rId62"/>
    <p:sldId id="282" r:id="rId63"/>
    <p:sldId id="283" r:id="rId64"/>
    <p:sldId id="285" r:id="rId65"/>
    <p:sldId id="284" r:id="rId66"/>
    <p:sldId id="286" r:id="rId67"/>
    <p:sldId id="287" r:id="rId68"/>
    <p:sldId id="288" r:id="rId69"/>
    <p:sldId id="289" r:id="rId70"/>
    <p:sldId id="359" r:id="rId71"/>
    <p:sldId id="291" r:id="rId72"/>
    <p:sldId id="290"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305" r:id="rId87"/>
    <p:sldId id="306" r:id="rId88"/>
    <p:sldId id="307" r:id="rId89"/>
    <p:sldId id="309" r:id="rId90"/>
    <p:sldId id="308" r:id="rId91"/>
    <p:sldId id="362" r:id="rId9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D9F75050-0E15-4C5B-92B0-66D068882F1F}" type="datetimeFigureOut">
              <a:rPr lang="tr-TR" smtClean="0"/>
              <a:pPr/>
              <a:t>3.10.2013</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D9F75050-0E15-4C5B-92B0-66D068882F1F}" type="datetimeFigureOut">
              <a:rPr lang="tr-TR" smtClean="0"/>
              <a:pPr/>
              <a:t>3.10.2013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D9F75050-0E15-4C5B-92B0-66D068882F1F}" type="datetimeFigureOut">
              <a:rPr lang="tr-TR" smtClean="0"/>
              <a:pPr/>
              <a:t>3.10.2013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D9F75050-0E15-4C5B-92B0-66D068882F1F}" type="datetimeFigureOut">
              <a:rPr lang="tr-TR" smtClean="0"/>
              <a:pPr/>
              <a:t>3.10.2013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D9F75050-0E15-4C5B-92B0-66D068882F1F}" type="datetimeFigureOut">
              <a:rPr lang="tr-TR" smtClean="0"/>
              <a:pPr/>
              <a:t>3.10.2013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D9F75050-0E15-4C5B-92B0-66D068882F1F}" type="datetimeFigureOut">
              <a:rPr lang="tr-TR" smtClean="0"/>
              <a:pPr/>
              <a:t>3.10.2013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D9F75050-0E15-4C5B-92B0-66D068882F1F}" type="datetimeFigureOut">
              <a:rPr lang="tr-TR" smtClean="0"/>
              <a:pPr/>
              <a:t>3.10.2013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D9F75050-0E15-4C5B-92B0-66D068882F1F}" type="datetimeFigureOut">
              <a:rPr lang="tr-TR" smtClean="0"/>
              <a:pPr/>
              <a:t>3.10.2013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75050-0E15-4C5B-92B0-66D068882F1F}" type="datetimeFigureOut">
              <a:rPr lang="tr-TR" smtClean="0"/>
              <a:pPr/>
              <a:t>3.10.2013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D9F75050-0E15-4C5B-92B0-66D068882F1F}" type="datetimeFigureOut">
              <a:rPr lang="tr-TR" smtClean="0"/>
              <a:pPr/>
              <a:t>3.10.2013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D9F75050-0E15-4C5B-92B0-66D068882F1F}" type="datetimeFigureOut">
              <a:rPr lang="tr-TR" smtClean="0"/>
              <a:pPr/>
              <a:t>3.10.2013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B1DEFA8C-F947-479F-BE07-76B6B3F80BF1}"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pPr/>
              <a:t>3.10.2013</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pPr marL="0" indent="0">
              <a:buNone/>
            </a:pPr>
            <a:endParaRPr lang="tr-TR" dirty="0"/>
          </a:p>
        </p:txBody>
      </p:sp>
      <p:sp>
        <p:nvSpPr>
          <p:cNvPr id="3" name="Başlık 2"/>
          <p:cNvSpPr>
            <a:spLocks noGrp="1"/>
          </p:cNvSpPr>
          <p:nvPr>
            <p:ph type="title"/>
          </p:nvPr>
        </p:nvSpPr>
        <p:spPr>
          <a:xfrm>
            <a:off x="471609" y="37884"/>
            <a:ext cx="8229600" cy="969987"/>
          </a:xfrm>
        </p:spPr>
        <p:txBody>
          <a:bodyPr>
            <a:normAutofit fontScale="90000"/>
          </a:bodyPr>
          <a:lstStyle/>
          <a:p>
            <a:r>
              <a:rPr lang="tr-TR" sz="3800" dirty="0" smtClean="0"/>
              <a:t>EURASIAN LIBRARIANS UNION </a:t>
            </a:r>
            <a:br>
              <a:rPr lang="tr-TR" sz="3800" dirty="0" smtClean="0"/>
            </a:br>
            <a:r>
              <a:rPr lang="tr-TR" sz="3800" dirty="0" smtClean="0"/>
              <a:t>AVRASYA </a:t>
            </a:r>
            <a:r>
              <a:rPr lang="tr-TR" sz="3800" dirty="0" smtClean="0"/>
              <a:t>KÜTÜPHANECİLER BİRLİĞİ</a:t>
            </a:r>
            <a:endParaRPr lang="tr-TR" sz="3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7871"/>
            <a:ext cx="9172818"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22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KARA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0528" y="0"/>
            <a:ext cx="9370585" cy="680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4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unaPc\Pictures\2013-10-02\IMG_1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61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unaPc\Pictures\2013-10-02\IMG_1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3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3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unaPc\Pictures\2013-10-02\IMG_11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46" y="39543"/>
            <a:ext cx="9124853" cy="684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51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unaPc\Pictures\2013-10-02\IMG_11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30" y="0"/>
            <a:ext cx="9313035" cy="69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57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SunaPc\Pictures\2013-10-02\IMG_11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2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67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000_0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0825" y="620713"/>
            <a:ext cx="8642350" cy="6103937"/>
          </a:xfrm>
          <a:prstGeom prst="rect">
            <a:avLst/>
          </a:prstGeom>
        </p:spPr>
      </p:pic>
    </p:spTree>
    <p:extLst>
      <p:ext uri="{BB962C8B-B14F-4D97-AF65-F5344CB8AC3E}">
        <p14:creationId xmlns:p14="http://schemas.microsoft.com/office/powerpoint/2010/main" val="558592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000_07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0825" y="620713"/>
            <a:ext cx="8642350" cy="5942012"/>
          </a:xfrm>
          <a:prstGeom prst="rect">
            <a:avLst/>
          </a:prstGeom>
        </p:spPr>
      </p:pic>
    </p:spTree>
    <p:extLst>
      <p:ext uri="{BB962C8B-B14F-4D97-AF65-F5344CB8AC3E}">
        <p14:creationId xmlns:p14="http://schemas.microsoft.com/office/powerpoint/2010/main" val="384503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000_07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388" y="692150"/>
            <a:ext cx="8785225" cy="5834063"/>
          </a:xfrm>
          <a:prstGeom prst="rect">
            <a:avLst/>
          </a:prstGeom>
        </p:spPr>
      </p:pic>
    </p:spTree>
    <p:extLst>
      <p:ext uri="{BB962C8B-B14F-4D97-AF65-F5344CB8AC3E}">
        <p14:creationId xmlns:p14="http://schemas.microsoft.com/office/powerpoint/2010/main" val="2140067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00_07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388" y="908050"/>
            <a:ext cx="8785225" cy="57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97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744651"/>
            <a:ext cx="8229600" cy="1039091"/>
          </a:xfrm>
        </p:spPr>
        <p:txBody>
          <a:bodyPr rtlCol="0">
            <a:normAutofit fontScale="90000"/>
          </a:bodyPr>
          <a:lstStyle/>
          <a:p>
            <a:pPr fontAlgn="auto">
              <a:spcAft>
                <a:spcPts val="0"/>
              </a:spcAft>
              <a:defRPr/>
            </a:pPr>
            <a:r>
              <a:rPr lang="tr-TR" dirty="0" smtClean="0"/>
              <a:t>AVRASYA KÜTÜPHANECİLER BİRLİĞİ</a:t>
            </a:r>
            <a:endParaRPr lang="tr-TR" dirty="0"/>
          </a:p>
        </p:txBody>
      </p:sp>
      <p:sp>
        <p:nvSpPr>
          <p:cNvPr id="7" name="İçerik Yer Tutucusu 6"/>
          <p:cNvSpPr>
            <a:spLocks noGrp="1"/>
          </p:cNvSpPr>
          <p:nvPr>
            <p:ph idx="1"/>
          </p:nvPr>
        </p:nvSpPr>
        <p:spPr/>
        <p:txBody>
          <a:bodyPr rtlCol="0">
            <a:normAutofit/>
          </a:bodyPr>
          <a:lstStyle/>
          <a:p>
            <a:pPr marL="274320" indent="-274320" fontAlgn="auto">
              <a:spcAft>
                <a:spcPts val="0"/>
              </a:spcAft>
              <a:defRPr/>
            </a:pPr>
            <a:r>
              <a:rPr lang="tr-TR" b="1" dirty="0" smtClean="0"/>
              <a:t>Amacımız; </a:t>
            </a:r>
            <a:r>
              <a:rPr lang="tr-TR" b="1" dirty="0"/>
              <a:t>Asya ve Avrupa arasında birleştirici bir köprü görevi görmek ve Türkçe Konuşan Ülkeler topluluğunda öncelikle Kırgızistan, </a:t>
            </a:r>
            <a:r>
              <a:rPr lang="tr-TR" b="1" dirty="0" smtClean="0"/>
              <a:t>Kazakistan</a:t>
            </a:r>
            <a:r>
              <a:rPr lang="tr-TR" b="1" dirty="0"/>
              <a:t>, Azerbaycan ve Türkiye’deki Kütüphaneler ve kütüphaneciler arasında karşılıklı işbirliği sağlamak, burada çalışan kütüphanecilerle karşılıklı değişim sağlamak, kütüphane hizmetlerini yerinde görmelerini </a:t>
            </a:r>
            <a:r>
              <a:rPr lang="tr-TR" b="1" dirty="0" smtClean="0"/>
              <a:t>sağlamak,</a:t>
            </a:r>
          </a:p>
        </p:txBody>
      </p:sp>
    </p:spTree>
    <p:extLst>
      <p:ext uri="{BB962C8B-B14F-4D97-AF65-F5344CB8AC3E}">
        <p14:creationId xmlns:p14="http://schemas.microsoft.com/office/powerpoint/2010/main" val="3523202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00_07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388" y="908050"/>
            <a:ext cx="8785225" cy="572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3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00_07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388" y="765175"/>
            <a:ext cx="8713787" cy="594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19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kütüphane haftası\IMG_6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855" y="-27384"/>
            <a:ext cx="91466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35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resim 3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572" y="116632"/>
            <a:ext cx="9248294" cy="6732240"/>
          </a:xfrm>
          <a:prstGeom prst="rect">
            <a:avLst/>
          </a:prstGeom>
        </p:spPr>
      </p:pic>
    </p:spTree>
    <p:extLst>
      <p:ext uri="{BB962C8B-B14F-4D97-AF65-F5344CB8AC3E}">
        <p14:creationId xmlns:p14="http://schemas.microsoft.com/office/powerpoint/2010/main" val="4409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kütüphane haftası\SAM_0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799"/>
            <a:ext cx="9144000" cy="689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55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999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unaPc\Pictures\resim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4709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53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unaPc\Pictures\resim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4709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13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unaPc\Pictures\resi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99" y="836712"/>
            <a:ext cx="8784976" cy="583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12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unaPc\Pictures\resim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430"/>
            <a:ext cx="9144000" cy="634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62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744651"/>
            <a:ext cx="8229600" cy="1039091"/>
          </a:xfrm>
        </p:spPr>
        <p:txBody>
          <a:bodyPr rtlCol="0">
            <a:normAutofit fontScale="90000"/>
          </a:bodyPr>
          <a:lstStyle/>
          <a:p>
            <a:pPr fontAlgn="auto">
              <a:spcAft>
                <a:spcPts val="0"/>
              </a:spcAft>
              <a:defRPr/>
            </a:pPr>
            <a:r>
              <a:rPr lang="tr-TR" dirty="0" smtClean="0"/>
              <a:t>AVRASYA KÜTÜPHANECİLER BİRLİĞİ</a:t>
            </a:r>
            <a:endParaRPr lang="tr-TR" dirty="0"/>
          </a:p>
        </p:txBody>
      </p:sp>
      <p:sp>
        <p:nvSpPr>
          <p:cNvPr id="7" name="İçerik Yer Tutucusu 6"/>
          <p:cNvSpPr>
            <a:spLocks noGrp="1"/>
          </p:cNvSpPr>
          <p:nvPr>
            <p:ph idx="1"/>
          </p:nvPr>
        </p:nvSpPr>
        <p:spPr/>
        <p:txBody>
          <a:bodyPr rtlCol="0">
            <a:normAutofit/>
          </a:bodyPr>
          <a:lstStyle/>
          <a:p>
            <a:pPr marL="274320" indent="-274320" fontAlgn="auto">
              <a:spcAft>
                <a:spcPts val="0"/>
              </a:spcAft>
              <a:defRPr/>
            </a:pPr>
            <a:r>
              <a:rPr lang="tr-TR" b="1" dirty="0" smtClean="0"/>
              <a:t>Hatta </a:t>
            </a:r>
            <a:r>
              <a:rPr lang="tr-TR" b="1" dirty="0" err="1" smtClean="0"/>
              <a:t>Avrupada’ki</a:t>
            </a:r>
            <a:r>
              <a:rPr lang="tr-TR" b="1" dirty="0" smtClean="0"/>
              <a:t> gelişmiş ülkelerin kütüphanelerine eğitim gezileri düzenleyerek, yeni hizmet teknolojilerini ve hizmet çeşitlerini öğrenmelerini sağlamak istiyoruz. Okuma alışkanlığı çocukluktan başladığı için çocuk kütüphanelerine çok önem veriyoruz ve ilk etapta bu alanda neler yapacağımıza bakmak istiyoruz. </a:t>
            </a:r>
            <a:endParaRPr lang="tr-TR" dirty="0"/>
          </a:p>
        </p:txBody>
      </p:sp>
    </p:spTree>
    <p:extLst>
      <p:ext uri="{BB962C8B-B14F-4D97-AF65-F5344CB8AC3E}">
        <p14:creationId xmlns:p14="http://schemas.microsoft.com/office/powerpoint/2010/main" val="2605687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unaPc\Pictures\resim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4709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907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SunaPc\Pictures\resim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4709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75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unaPc\Pictures\resim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4709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722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unaPc\Pictures\Ali Dayı-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8" y="-1108783"/>
            <a:ext cx="9339095" cy="812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84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unaPc\Pictures\resim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8" y="0"/>
            <a:ext cx="91291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358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unaPc\Pictures\resi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 y="-102255"/>
            <a:ext cx="9129967" cy="696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164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496944" cy="1039091"/>
          </a:xfrm>
        </p:spPr>
        <p:txBody>
          <a:bodyPr rtlCol="0">
            <a:noAutofit/>
          </a:bodyPr>
          <a:lstStyle/>
          <a:p>
            <a:pPr fontAlgn="auto">
              <a:spcAft>
                <a:spcPts val="0"/>
              </a:spcAft>
              <a:defRPr/>
            </a:pPr>
            <a:r>
              <a:rPr lang="tr-TR" sz="3600" dirty="0" smtClean="0"/>
              <a:t>EURASIAN LIBRARIANS UNION ASSOCIATION</a:t>
            </a:r>
            <a:br>
              <a:rPr lang="tr-TR" sz="3600" dirty="0" smtClean="0"/>
            </a:br>
            <a:r>
              <a:rPr lang="tr-TR" sz="3600" dirty="0" smtClean="0"/>
              <a:t>AVRASYA KÜTÜPHANECİLER BİRLİĞİ</a:t>
            </a:r>
            <a:endParaRPr lang="tr-TR" sz="3600" dirty="0"/>
          </a:p>
        </p:txBody>
      </p:sp>
      <p:sp>
        <p:nvSpPr>
          <p:cNvPr id="7" name="İçerik Yer Tutucusu 6"/>
          <p:cNvSpPr>
            <a:spLocks noGrp="1"/>
          </p:cNvSpPr>
          <p:nvPr>
            <p:ph idx="1"/>
          </p:nvPr>
        </p:nvSpPr>
        <p:spPr/>
        <p:txBody>
          <a:bodyPr rtlCol="0">
            <a:normAutofit/>
          </a:bodyPr>
          <a:lstStyle/>
          <a:p>
            <a:pPr>
              <a:buNone/>
            </a:pPr>
            <a:r>
              <a:rPr lang="tr-TR" dirty="0" err="1" smtClean="0">
                <a:solidFill>
                  <a:srgbClr val="7030A0"/>
                </a:solidFill>
              </a:rPr>
              <a:t>Public</a:t>
            </a:r>
            <a:r>
              <a:rPr lang="tr-TR" dirty="0" smtClean="0">
                <a:solidFill>
                  <a:srgbClr val="7030A0"/>
                </a:solidFill>
              </a:rPr>
              <a:t> </a:t>
            </a:r>
            <a:r>
              <a:rPr lang="tr-TR" dirty="0" err="1" smtClean="0">
                <a:solidFill>
                  <a:srgbClr val="7030A0"/>
                </a:solidFill>
              </a:rPr>
              <a:t>and</a:t>
            </a:r>
            <a:r>
              <a:rPr lang="tr-TR" dirty="0" smtClean="0">
                <a:solidFill>
                  <a:srgbClr val="7030A0"/>
                </a:solidFill>
              </a:rPr>
              <a:t> </a:t>
            </a:r>
            <a:r>
              <a:rPr lang="tr-TR" dirty="0" err="1" smtClean="0">
                <a:solidFill>
                  <a:srgbClr val="7030A0"/>
                </a:solidFill>
              </a:rPr>
              <a:t>Children</a:t>
            </a:r>
            <a:r>
              <a:rPr lang="tr-TR" dirty="0" smtClean="0">
                <a:solidFill>
                  <a:srgbClr val="7030A0"/>
                </a:solidFill>
              </a:rPr>
              <a:t> Libraries </a:t>
            </a:r>
            <a:r>
              <a:rPr lang="tr-TR" dirty="0" err="1" smtClean="0">
                <a:solidFill>
                  <a:srgbClr val="7030A0"/>
                </a:solidFill>
              </a:rPr>
              <a:t>Example</a:t>
            </a:r>
            <a:r>
              <a:rPr lang="tr-TR" dirty="0" smtClean="0">
                <a:solidFill>
                  <a:srgbClr val="7030A0"/>
                </a:solidFill>
              </a:rPr>
              <a:t> </a:t>
            </a:r>
            <a:r>
              <a:rPr lang="tr-TR" dirty="0" err="1" smtClean="0">
                <a:solidFill>
                  <a:srgbClr val="7030A0"/>
                </a:solidFill>
              </a:rPr>
              <a:t>from</a:t>
            </a:r>
            <a:endParaRPr lang="tr-TR" dirty="0">
              <a:solidFill>
                <a:srgbClr val="7030A0"/>
              </a:solidFill>
            </a:endParaRPr>
          </a:p>
          <a:p>
            <a:pPr>
              <a:buNone/>
            </a:pPr>
            <a:r>
              <a:rPr lang="tr-TR" dirty="0" smtClean="0">
                <a:solidFill>
                  <a:srgbClr val="7030A0"/>
                </a:solidFill>
              </a:rPr>
              <a:t>                       EUROPE</a:t>
            </a:r>
            <a:endParaRPr lang="tr-TR" dirty="0" smtClean="0">
              <a:solidFill>
                <a:schemeClr val="accent6">
                  <a:lumMod val="75000"/>
                </a:schemeClr>
              </a:solidFill>
            </a:endParaRPr>
          </a:p>
          <a:p>
            <a:pPr marL="0" indent="0">
              <a:buNone/>
            </a:pPr>
            <a:endParaRPr lang="tr-TR" dirty="0" smtClean="0">
              <a:solidFill>
                <a:schemeClr val="accent6">
                  <a:lumMod val="75000"/>
                </a:schemeClr>
              </a:solidFill>
            </a:endParaRPr>
          </a:p>
          <a:p>
            <a:r>
              <a:rPr lang="tr-TR" dirty="0" err="1" smtClean="0">
                <a:solidFill>
                  <a:schemeClr val="accent6">
                    <a:lumMod val="75000"/>
                  </a:schemeClr>
                </a:solidFill>
              </a:rPr>
              <a:t>Finland</a:t>
            </a:r>
            <a:r>
              <a:rPr lang="tr-TR" dirty="0" smtClean="0">
                <a:solidFill>
                  <a:schemeClr val="accent6">
                    <a:lumMod val="75000"/>
                  </a:schemeClr>
                </a:solidFill>
              </a:rPr>
              <a:t> Libraries</a:t>
            </a:r>
            <a:endParaRPr lang="tr-TR" dirty="0">
              <a:solidFill>
                <a:schemeClr val="accent6">
                  <a:lumMod val="75000"/>
                </a:schemeClr>
              </a:solidFill>
            </a:endParaRPr>
          </a:p>
          <a:p>
            <a:pPr>
              <a:buNone/>
            </a:pPr>
            <a:endParaRPr lang="tr-TR" dirty="0">
              <a:solidFill>
                <a:schemeClr val="accent6">
                  <a:lumMod val="75000"/>
                </a:schemeClr>
              </a:solidFill>
            </a:endParaRPr>
          </a:p>
        </p:txBody>
      </p:sp>
    </p:spTree>
    <p:extLst>
      <p:ext uri="{BB962C8B-B14F-4D97-AF65-F5344CB8AC3E}">
        <p14:creationId xmlns:p14="http://schemas.microsoft.com/office/powerpoint/2010/main" val="633255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endParaRPr lang="tr-TR" dirty="0"/>
          </a:p>
        </p:txBody>
      </p:sp>
      <p:sp>
        <p:nvSpPr>
          <p:cNvPr id="3" name="2 Alt Başlık"/>
          <p:cNvSpPr>
            <a:spLocks noGrp="1"/>
          </p:cNvSpPr>
          <p:nvPr>
            <p:ph type="subTitle" idx="1"/>
          </p:nvPr>
        </p:nvSpPr>
        <p:spPr/>
        <p:txBody>
          <a:bodyPr/>
          <a:lstStyle/>
          <a:p>
            <a:endParaRPr lang="tr-TR" dirty="0"/>
          </a:p>
        </p:txBody>
      </p:sp>
      <p:pic>
        <p:nvPicPr>
          <p:cNvPr id="1026" name="Picture 2" descr="F:\FİNLANDİYA-1\Resim 0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5 Dikdörtgen"/>
          <p:cNvSpPr/>
          <p:nvPr/>
        </p:nvSpPr>
        <p:spPr>
          <a:xfrm>
            <a:off x="2483768" y="1"/>
            <a:ext cx="4824536" cy="430887"/>
          </a:xfrm>
          <a:prstGeom prst="rect">
            <a:avLst/>
          </a:prstGeom>
        </p:spPr>
        <p:txBody>
          <a:bodyPr wrap="square">
            <a:spAutoFit/>
          </a:bodyPr>
          <a:lstStyle/>
          <a:p>
            <a:r>
              <a:rPr lang="tr-TR" sz="2200" dirty="0" smtClean="0">
                <a:solidFill>
                  <a:srgbClr val="FFFF00"/>
                </a:solidFill>
              </a:rPr>
              <a:t>Finlandiya-Helsinki Şehir Kütüphanesi</a:t>
            </a:r>
            <a:endParaRPr lang="tr-TR" sz="2200" dirty="0">
              <a:solidFill>
                <a:srgbClr val="FF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F:\FİNLANDİYA-1\Resim 012.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331640" y="692696"/>
            <a:ext cx="6696744" cy="724942"/>
          </a:xfrm>
        </p:spPr>
        <p:txBody>
          <a:bodyPr>
            <a:normAutofit/>
          </a:bodyPr>
          <a:lstStyle/>
          <a:p>
            <a:r>
              <a:rPr lang="tr-TR" sz="3000" dirty="0" smtClean="0"/>
              <a:t>Finlandiya-Helsinki Şehir Kütüphanesi</a:t>
            </a:r>
            <a:endParaRPr lang="tr-TR" sz="3000" dirty="0"/>
          </a:p>
        </p:txBody>
      </p:sp>
      <p:pic>
        <p:nvPicPr>
          <p:cNvPr id="3074" name="Picture 2" descr="F:\FİNLANDİYA-1\Resim 013.jpg"/>
          <p:cNvPicPr>
            <a:picLocks noGrp="1" noChangeAspect="1" noChangeArrowheads="1"/>
          </p:cNvPicPr>
          <p:nvPr>
            <p:ph idx="1"/>
          </p:nvPr>
        </p:nvPicPr>
        <p:blipFill>
          <a:blip r:embed="rId2" cstate="print"/>
          <a:srcRect/>
          <a:stretch>
            <a:fillRect/>
          </a:stretch>
        </p:blipFill>
        <p:spPr bwMode="auto">
          <a:xfrm>
            <a:off x="0" y="0"/>
            <a:ext cx="9144000" cy="685800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SunaPc\Desktop\AKB SEMİNER RESİMLER\P1020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218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098" name="Picture 2" descr="F:\FİNLANDİYA-1\Resim 014.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122" name="Picture 2" descr="F:\FİNLANDİYA-1\Resim 0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6146" name="Picture 2" descr="F:\FİNLANDİYA-1\Resim 0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7170" name="Picture 2" descr="F:\FİNLANDİYA-1\Resim 0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1" name="Picture 3" descr="F:\FİNLANDİYA-1\Resim 0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8195" name="Picture 3" descr="F:\FİNLANDİYA-1\Resim 0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3314" name="Picture 2" descr="F:\FİNLANDİYA-1\Resim 0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4338" name="Picture 2" descr="F:\FİNLANDİYA-1\Resim 0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42" name="Picture 2" descr="F:\FİNLANDİYA-1\Resim 068.jpg"/>
          <p:cNvPicPr>
            <a:picLocks noChangeAspect="1" noChangeArrowheads="1"/>
          </p:cNvPicPr>
          <p:nvPr/>
        </p:nvPicPr>
        <p:blipFill>
          <a:blip r:embed="rId2" cstate="print"/>
          <a:srcRect/>
          <a:stretch>
            <a:fillRect/>
          </a:stretch>
        </p:blipFill>
        <p:spPr bwMode="auto">
          <a:xfrm>
            <a:off x="2000250" y="0"/>
            <a:ext cx="5143500" cy="6858000"/>
          </a:xfrm>
          <a:prstGeom prst="rect">
            <a:avLst/>
          </a:prstGeom>
          <a:noFill/>
        </p:spPr>
      </p:pic>
      <p:pic>
        <p:nvPicPr>
          <p:cNvPr id="10243" name="Picture 3" descr="F:\FİNLANDİYA-1\Resim 07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4" name="Picture 4" descr="F:\FİNLANDİYA-1\Resim 074.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9218" name="Picture 2" descr="F:\FİNLANDİYA-1\Resim 0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9" name="Picture 3" descr="F:\FİNLANDİYA-1\Resim 04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9220" name="Picture 4" descr="F:\FİNLANDİYA-1\Resim 057.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9221" name="Picture 5" descr="F:\FİNLANDİYA-1\Resim 058.jpg"/>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pic>
        <p:nvPicPr>
          <p:cNvPr id="9222" name="Picture 6" descr="F:\FİNLANDİYA-1\Resim 064.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pic>
        <p:nvPicPr>
          <p:cNvPr id="9223" name="Picture 7" descr="F:\FİNLANDİYA-1\Resim 068.jpg"/>
          <p:cNvPicPr>
            <a:picLocks noChangeAspect="1" noChangeArrowheads="1"/>
          </p:cNvPicPr>
          <p:nvPr/>
        </p:nvPicPr>
        <p:blipFill>
          <a:blip r:embed="rId7" cstate="print"/>
          <a:srcRect/>
          <a:stretch>
            <a:fillRect/>
          </a:stretch>
        </p:blipFill>
        <p:spPr bwMode="auto">
          <a:xfrm>
            <a:off x="2000250" y="0"/>
            <a:ext cx="51435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1266" name="Picture 2" descr="F:\FİNLANDİYA-1\Resim 06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SunaPc\Desktop\AKB SEMİNER RESİMLER\P10203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684"/>
            <a:ext cx="9144000" cy="699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713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2290" name="Picture 2" descr="F:\FİNLANDİYA-1\Resim 05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362" name="Picture 2" descr="F:\FİNLANDİYA-1\Resim 0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6386" name="Picture 2" descr="F:\FİNLANDİYA-1\Resim 07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7410" name="Picture 2" descr="F:\FİNLANDİYA-1\Resim 09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8434" name="Picture 2" descr="F:\FİNLANDİYA-1\Resim 09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8435" name="Picture 3" descr="F:\FİNLANDİYA-1\Resim 14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9458" name="Picture 2" descr="F:\FİNLANDİYA-1\Resim 15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9459" name="Picture 3" descr="F:\FİNLANDİYA-1\Resim 15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482" name="Picture 2" descr="F:\FİNLANDİYA-1\Resim 1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1506" name="Picture 2" descr="F:\FİNLANDİYA-1\Resim 17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2530" name="Picture 2" descr="F:\FİNLANDİYA-1\Resim 17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2531" name="Picture 3" descr="F:\FİNLANDİYA-1\Resim 18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3554" name="Picture 2" descr="F:\FİNLANDİYA-1\Resim 1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496944" cy="1039091"/>
          </a:xfrm>
        </p:spPr>
        <p:txBody>
          <a:bodyPr rtlCol="0">
            <a:noAutofit/>
          </a:bodyPr>
          <a:lstStyle/>
          <a:p>
            <a:pPr fontAlgn="auto">
              <a:spcAft>
                <a:spcPts val="0"/>
              </a:spcAft>
              <a:defRPr/>
            </a:pPr>
            <a:r>
              <a:rPr lang="tr-TR" sz="3600" dirty="0" smtClean="0"/>
              <a:t>EURASIAN LIBRARIANS UNION ASSOCIATION</a:t>
            </a:r>
            <a:br>
              <a:rPr lang="tr-TR" sz="3600" dirty="0" smtClean="0"/>
            </a:br>
            <a:r>
              <a:rPr lang="tr-TR" sz="3600" dirty="0" smtClean="0"/>
              <a:t>AVRASYA KÜTÜPHANECİLER BİRLİĞİ</a:t>
            </a:r>
            <a:endParaRPr lang="tr-TR" sz="3600" dirty="0"/>
          </a:p>
        </p:txBody>
      </p:sp>
      <p:sp>
        <p:nvSpPr>
          <p:cNvPr id="7" name="İçerik Yer Tutucusu 6"/>
          <p:cNvSpPr>
            <a:spLocks noGrp="1"/>
          </p:cNvSpPr>
          <p:nvPr>
            <p:ph idx="1"/>
          </p:nvPr>
        </p:nvSpPr>
        <p:spPr/>
        <p:txBody>
          <a:bodyPr rtlCol="0">
            <a:normAutofit/>
          </a:bodyPr>
          <a:lstStyle/>
          <a:p>
            <a:pPr>
              <a:buNone/>
            </a:pPr>
            <a:r>
              <a:rPr lang="tr-TR" dirty="0" err="1" smtClean="0">
                <a:solidFill>
                  <a:srgbClr val="7030A0"/>
                </a:solidFill>
              </a:rPr>
              <a:t>Public</a:t>
            </a:r>
            <a:r>
              <a:rPr lang="tr-TR" dirty="0" smtClean="0">
                <a:solidFill>
                  <a:srgbClr val="7030A0"/>
                </a:solidFill>
              </a:rPr>
              <a:t> </a:t>
            </a:r>
            <a:r>
              <a:rPr lang="tr-TR" dirty="0" err="1" smtClean="0">
                <a:solidFill>
                  <a:srgbClr val="7030A0"/>
                </a:solidFill>
              </a:rPr>
              <a:t>and</a:t>
            </a:r>
            <a:r>
              <a:rPr lang="tr-TR" dirty="0" smtClean="0">
                <a:solidFill>
                  <a:srgbClr val="7030A0"/>
                </a:solidFill>
              </a:rPr>
              <a:t> </a:t>
            </a:r>
            <a:r>
              <a:rPr lang="tr-TR" dirty="0" err="1" smtClean="0">
                <a:solidFill>
                  <a:srgbClr val="7030A0"/>
                </a:solidFill>
              </a:rPr>
              <a:t>Children</a:t>
            </a:r>
            <a:r>
              <a:rPr lang="tr-TR" dirty="0" smtClean="0">
                <a:solidFill>
                  <a:srgbClr val="7030A0"/>
                </a:solidFill>
              </a:rPr>
              <a:t> Libraries </a:t>
            </a:r>
            <a:r>
              <a:rPr lang="tr-TR" dirty="0" err="1" smtClean="0">
                <a:solidFill>
                  <a:srgbClr val="7030A0"/>
                </a:solidFill>
              </a:rPr>
              <a:t>Example</a:t>
            </a:r>
            <a:r>
              <a:rPr lang="tr-TR" dirty="0" smtClean="0">
                <a:solidFill>
                  <a:srgbClr val="7030A0"/>
                </a:solidFill>
              </a:rPr>
              <a:t> </a:t>
            </a:r>
            <a:r>
              <a:rPr lang="tr-TR" dirty="0" err="1" smtClean="0">
                <a:solidFill>
                  <a:srgbClr val="7030A0"/>
                </a:solidFill>
              </a:rPr>
              <a:t>from</a:t>
            </a:r>
            <a:endParaRPr lang="tr-TR" dirty="0">
              <a:solidFill>
                <a:srgbClr val="7030A0"/>
              </a:solidFill>
            </a:endParaRPr>
          </a:p>
          <a:p>
            <a:pPr>
              <a:buNone/>
            </a:pPr>
            <a:r>
              <a:rPr lang="tr-TR" dirty="0" smtClean="0">
                <a:solidFill>
                  <a:srgbClr val="7030A0"/>
                </a:solidFill>
              </a:rPr>
              <a:t>                       TURKEY </a:t>
            </a:r>
            <a:r>
              <a:rPr lang="tr-TR" dirty="0" err="1" smtClean="0">
                <a:solidFill>
                  <a:srgbClr val="7030A0"/>
                </a:solidFill>
              </a:rPr>
              <a:t>and</a:t>
            </a:r>
            <a:r>
              <a:rPr lang="tr-TR" dirty="0" smtClean="0">
                <a:solidFill>
                  <a:srgbClr val="7030A0"/>
                </a:solidFill>
              </a:rPr>
              <a:t> EUROPE</a:t>
            </a:r>
            <a:endParaRPr lang="tr-TR" dirty="0" smtClean="0">
              <a:solidFill>
                <a:schemeClr val="accent6">
                  <a:lumMod val="75000"/>
                </a:schemeClr>
              </a:solidFill>
            </a:endParaRPr>
          </a:p>
          <a:p>
            <a:pPr marL="0" indent="0">
              <a:buNone/>
            </a:pPr>
            <a:endParaRPr lang="tr-TR" dirty="0" smtClean="0">
              <a:solidFill>
                <a:schemeClr val="accent6">
                  <a:lumMod val="75000"/>
                </a:schemeClr>
              </a:solidFill>
            </a:endParaRPr>
          </a:p>
          <a:p>
            <a:r>
              <a:rPr lang="tr-TR" dirty="0" err="1" smtClean="0">
                <a:solidFill>
                  <a:srgbClr val="7030A0"/>
                </a:solidFill>
              </a:rPr>
              <a:t>Turkey</a:t>
            </a:r>
            <a:r>
              <a:rPr lang="tr-TR" dirty="0" smtClean="0">
                <a:solidFill>
                  <a:srgbClr val="7030A0"/>
                </a:solidFill>
              </a:rPr>
              <a:t> Libraries</a:t>
            </a:r>
          </a:p>
          <a:p>
            <a:endParaRPr lang="tr-TR" dirty="0" smtClean="0">
              <a:solidFill>
                <a:schemeClr val="accent6">
                  <a:lumMod val="75000"/>
                </a:schemeClr>
              </a:solidFill>
            </a:endParaRPr>
          </a:p>
          <a:p>
            <a:r>
              <a:rPr lang="tr-TR" dirty="0" err="1" smtClean="0">
                <a:solidFill>
                  <a:schemeClr val="accent6">
                    <a:lumMod val="75000"/>
                  </a:schemeClr>
                </a:solidFill>
              </a:rPr>
              <a:t>Finland</a:t>
            </a:r>
            <a:r>
              <a:rPr lang="tr-TR" dirty="0" smtClean="0">
                <a:solidFill>
                  <a:schemeClr val="accent6">
                    <a:lumMod val="75000"/>
                  </a:schemeClr>
                </a:solidFill>
              </a:rPr>
              <a:t> Libraries</a:t>
            </a:r>
            <a:endParaRPr lang="tr-TR" dirty="0">
              <a:solidFill>
                <a:schemeClr val="accent6">
                  <a:lumMod val="75000"/>
                </a:schemeClr>
              </a:solidFill>
            </a:endParaRPr>
          </a:p>
          <a:p>
            <a:pPr>
              <a:buNone/>
            </a:pPr>
            <a:endParaRPr lang="tr-TR" dirty="0">
              <a:solidFill>
                <a:schemeClr val="accent6">
                  <a:lumMod val="75000"/>
                </a:schemeClr>
              </a:solidFill>
            </a:endParaRPr>
          </a:p>
          <a:p>
            <a:r>
              <a:rPr lang="tr-TR" dirty="0" err="1" smtClean="0">
                <a:solidFill>
                  <a:srgbClr val="FF0000"/>
                </a:solidFill>
              </a:rPr>
              <a:t>Norway</a:t>
            </a:r>
            <a:r>
              <a:rPr lang="tr-TR" dirty="0" smtClean="0">
                <a:solidFill>
                  <a:srgbClr val="FF0000"/>
                </a:solidFill>
              </a:rPr>
              <a:t> Libraries</a:t>
            </a:r>
            <a:endParaRPr lang="tr-TR" dirty="0">
              <a:solidFill>
                <a:srgbClr val="FF0000"/>
              </a:solidFill>
            </a:endParaRPr>
          </a:p>
        </p:txBody>
      </p:sp>
    </p:spTree>
    <p:extLst>
      <p:ext uri="{BB962C8B-B14F-4D97-AF65-F5344CB8AC3E}">
        <p14:creationId xmlns:p14="http://schemas.microsoft.com/office/powerpoint/2010/main" val="35914036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4578" name="Picture 2" descr="F:\FİNLANDİYA-1\Resim 18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5602" name="Picture 2" descr="F:\FİNLANDİYA-1\Resim 18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6626" name="Picture 2" descr="F:\FİNLANDİYA-1\Resim 1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7650" name="Picture 2" descr="F:\FİNLANDİYA-1\Resim 1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9698" name="Picture 2" descr="F:\FİNLANDİYA-1\Resim 2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9699" name="Picture 3" descr="F:\FİNLANDİYA-1\Resim 22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8674" name="Picture 2" descr="F:\FİNLANDİYA-1\Resim 20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0722" name="Picture 2" descr="F:\FİNLANDİYA-1\Resim 2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1746" name="Picture 2" descr="F:\FİNLANDİYA-1\Resim 2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2770" name="Picture 2" descr="F:\FİNLANDİYA-1\Resim 22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3794" name="Picture 2" descr="F:\FİNLANDİYA-1\Resim 22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593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496944" cy="1039091"/>
          </a:xfrm>
        </p:spPr>
        <p:txBody>
          <a:bodyPr rtlCol="0">
            <a:noAutofit/>
          </a:bodyPr>
          <a:lstStyle/>
          <a:p>
            <a:pPr fontAlgn="auto">
              <a:spcAft>
                <a:spcPts val="0"/>
              </a:spcAft>
              <a:defRPr/>
            </a:pPr>
            <a:r>
              <a:rPr lang="tr-TR" sz="3600" dirty="0" smtClean="0"/>
              <a:t>EURASIAN LIBRARIANS UNION ASSOCIATION</a:t>
            </a:r>
            <a:br>
              <a:rPr lang="tr-TR" sz="3600" dirty="0" smtClean="0"/>
            </a:br>
            <a:r>
              <a:rPr lang="tr-TR" sz="3600" dirty="0" smtClean="0"/>
              <a:t>AVRASYA KÜTÜPHANECİLER BİRLİĞİ</a:t>
            </a:r>
            <a:endParaRPr lang="tr-TR" sz="3600" dirty="0"/>
          </a:p>
        </p:txBody>
      </p:sp>
      <p:sp>
        <p:nvSpPr>
          <p:cNvPr id="7" name="İçerik Yer Tutucusu 6"/>
          <p:cNvSpPr>
            <a:spLocks noGrp="1"/>
          </p:cNvSpPr>
          <p:nvPr>
            <p:ph idx="1"/>
          </p:nvPr>
        </p:nvSpPr>
        <p:spPr/>
        <p:txBody>
          <a:bodyPr rtlCol="0">
            <a:normAutofit/>
          </a:bodyPr>
          <a:lstStyle/>
          <a:p>
            <a:pPr>
              <a:buNone/>
            </a:pPr>
            <a:r>
              <a:rPr lang="tr-TR" dirty="0" err="1" smtClean="0">
                <a:solidFill>
                  <a:srgbClr val="7030A0"/>
                </a:solidFill>
              </a:rPr>
              <a:t>Public</a:t>
            </a:r>
            <a:r>
              <a:rPr lang="tr-TR" dirty="0" smtClean="0">
                <a:solidFill>
                  <a:srgbClr val="7030A0"/>
                </a:solidFill>
              </a:rPr>
              <a:t> </a:t>
            </a:r>
            <a:r>
              <a:rPr lang="tr-TR" dirty="0" err="1" smtClean="0">
                <a:solidFill>
                  <a:srgbClr val="7030A0"/>
                </a:solidFill>
              </a:rPr>
              <a:t>and</a:t>
            </a:r>
            <a:r>
              <a:rPr lang="tr-TR" dirty="0" smtClean="0">
                <a:solidFill>
                  <a:srgbClr val="7030A0"/>
                </a:solidFill>
              </a:rPr>
              <a:t> </a:t>
            </a:r>
            <a:r>
              <a:rPr lang="tr-TR" dirty="0" err="1" smtClean="0">
                <a:solidFill>
                  <a:srgbClr val="7030A0"/>
                </a:solidFill>
              </a:rPr>
              <a:t>Children</a:t>
            </a:r>
            <a:r>
              <a:rPr lang="tr-TR" dirty="0" smtClean="0">
                <a:solidFill>
                  <a:srgbClr val="7030A0"/>
                </a:solidFill>
              </a:rPr>
              <a:t> Libraries </a:t>
            </a:r>
            <a:r>
              <a:rPr lang="tr-TR" dirty="0" err="1" smtClean="0">
                <a:solidFill>
                  <a:srgbClr val="7030A0"/>
                </a:solidFill>
              </a:rPr>
              <a:t>Example</a:t>
            </a:r>
            <a:r>
              <a:rPr lang="tr-TR" dirty="0" smtClean="0">
                <a:solidFill>
                  <a:srgbClr val="7030A0"/>
                </a:solidFill>
              </a:rPr>
              <a:t> </a:t>
            </a:r>
            <a:r>
              <a:rPr lang="tr-TR" dirty="0" err="1" smtClean="0">
                <a:solidFill>
                  <a:srgbClr val="7030A0"/>
                </a:solidFill>
              </a:rPr>
              <a:t>from</a:t>
            </a:r>
            <a:endParaRPr lang="tr-TR" dirty="0">
              <a:solidFill>
                <a:srgbClr val="7030A0"/>
              </a:solidFill>
            </a:endParaRPr>
          </a:p>
          <a:p>
            <a:pPr>
              <a:buNone/>
            </a:pPr>
            <a:r>
              <a:rPr lang="tr-TR" dirty="0" smtClean="0">
                <a:solidFill>
                  <a:srgbClr val="7030A0"/>
                </a:solidFill>
              </a:rPr>
              <a:t>                       EUROPE</a:t>
            </a:r>
            <a:endParaRPr lang="tr-TR" dirty="0">
              <a:solidFill>
                <a:schemeClr val="accent6">
                  <a:lumMod val="75000"/>
                </a:schemeClr>
              </a:solidFill>
            </a:endParaRPr>
          </a:p>
          <a:p>
            <a:pPr>
              <a:buNone/>
            </a:pPr>
            <a:endParaRPr lang="tr-TR" dirty="0">
              <a:solidFill>
                <a:schemeClr val="accent6">
                  <a:lumMod val="75000"/>
                </a:schemeClr>
              </a:solidFill>
            </a:endParaRPr>
          </a:p>
          <a:p>
            <a:r>
              <a:rPr lang="tr-TR" dirty="0" err="1" smtClean="0">
                <a:solidFill>
                  <a:srgbClr val="FF0000"/>
                </a:solidFill>
              </a:rPr>
              <a:t>Norway</a:t>
            </a:r>
            <a:r>
              <a:rPr lang="tr-TR" dirty="0" smtClean="0">
                <a:solidFill>
                  <a:srgbClr val="FF0000"/>
                </a:solidFill>
              </a:rPr>
              <a:t> Libraries</a:t>
            </a:r>
            <a:endParaRPr lang="tr-TR" dirty="0">
              <a:solidFill>
                <a:srgbClr val="FF0000"/>
              </a:solidFill>
            </a:endParaRPr>
          </a:p>
        </p:txBody>
      </p:sp>
    </p:spTree>
    <p:extLst>
      <p:ext uri="{BB962C8B-B14F-4D97-AF65-F5344CB8AC3E}">
        <p14:creationId xmlns:p14="http://schemas.microsoft.com/office/powerpoint/2010/main" val="6332559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35842" name="Picture 2" descr="F:\NORVEÇ-1\RESİM-NORVEÇ 118.jpg"/>
          <p:cNvPicPr>
            <a:picLocks noGrp="1" noChangeAspect="1" noChangeArrowheads="1"/>
          </p:cNvPicPr>
          <p:nvPr>
            <p:ph idx="1"/>
          </p:nvPr>
        </p:nvPicPr>
        <p:blipFill>
          <a:blip r:embed="rId2" cstate="print"/>
          <a:stretch>
            <a:fillRect/>
          </a:stretch>
        </p:blipFill>
        <p:spPr bwMode="auto">
          <a:xfrm>
            <a:off x="0" y="73700"/>
            <a:ext cx="9036496" cy="677737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4818" name="Picture 2" descr="F:\NORVEÇ-1\RESİM-NORVEÇ 108.jpg"/>
          <p:cNvPicPr>
            <a:picLocks noChangeAspect="1" noChangeArrowheads="1"/>
          </p:cNvPicPr>
          <p:nvPr/>
        </p:nvPicPr>
        <p:blipFill>
          <a:blip r:embed="rId2" cstate="print"/>
          <a:srcRect/>
          <a:stretch>
            <a:fillRect/>
          </a:stretch>
        </p:blipFill>
        <p:spPr bwMode="auto">
          <a:xfrm>
            <a:off x="18192" y="-21138"/>
            <a:ext cx="9125807" cy="684435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6866" name="Picture 2" descr="F:\NORVEÇ-1\RESİM-NORVEÇ 117.jpg"/>
          <p:cNvPicPr>
            <a:picLocks noChangeAspect="1" noChangeArrowheads="1"/>
          </p:cNvPicPr>
          <p:nvPr/>
        </p:nvPicPr>
        <p:blipFill>
          <a:blip r:embed="rId2" cstate="print"/>
          <a:srcRect/>
          <a:stretch>
            <a:fillRect/>
          </a:stretch>
        </p:blipFill>
        <p:spPr bwMode="auto">
          <a:xfrm>
            <a:off x="0" y="-4370"/>
            <a:ext cx="9144000"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7890" name="Picture 2" descr="F:\NORVEÇ-1\RESİM-NORVEÇ 1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8914" name="Picture 2" descr="F:\NORVEÇ-1\RESİM-NORVEÇ 126.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9938" name="Picture 2" descr="F:\NORVEÇ-1\RESİM-NORVEÇ 13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0962" name="Picture 2" descr="F:\NORVEÇ-1\RESİM-NORVEÇ 136.jpg"/>
          <p:cNvPicPr>
            <a:picLocks noChangeAspect="1" noChangeArrowheads="1"/>
          </p:cNvPicPr>
          <p:nvPr/>
        </p:nvPicPr>
        <p:blipFill>
          <a:blip r:embed="rId2" cstate="print"/>
          <a:srcRect/>
          <a:stretch>
            <a:fillRect/>
          </a:stretch>
        </p:blipFill>
        <p:spPr bwMode="auto">
          <a:xfrm>
            <a:off x="28955" y="0"/>
            <a:ext cx="9123109" cy="6842332"/>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1986" name="Picture 2" descr="F:\NORVEÇ-1\RESİM-NORVEÇ 1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3010" name="Picture 2" descr="F:\NORVEÇ-1\RESİM-NORVEÇ 144.jpg"/>
          <p:cNvPicPr>
            <a:picLocks noChangeAspect="1" noChangeArrowheads="1"/>
          </p:cNvPicPr>
          <p:nvPr/>
        </p:nvPicPr>
        <p:blipFill>
          <a:blip r:embed="rId2" cstate="print"/>
          <a:srcRect/>
          <a:stretch>
            <a:fillRect/>
          </a:stretch>
        </p:blipFill>
        <p:spPr bwMode="auto">
          <a:xfrm>
            <a:off x="15520" y="11641"/>
            <a:ext cx="9128479" cy="684635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2" y="-135383"/>
            <a:ext cx="9120158" cy="69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186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4034" name="Picture 2" descr="F:\NORVEÇ-1\RESİM-NORVEÇ 029.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5058" name="Picture 2" descr="F:\NORVEÇ-1\RESİM-NORVEÇ 030.jpg"/>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endParaRPr lang="tr-TR"/>
          </a:p>
        </p:txBody>
      </p:sp>
      <p:pic>
        <p:nvPicPr>
          <p:cNvPr id="46082" name="Picture 2" descr="F:\NORVEÇ-1\RESİM-NORVEÇ 036.jpg"/>
          <p:cNvPicPr>
            <a:picLocks noChangeAspect="1" noChangeArrowheads="1"/>
          </p:cNvPicPr>
          <p:nvPr/>
        </p:nvPicPr>
        <p:blipFill>
          <a:blip r:embed="rId2" cstate="print"/>
          <a:srcRect/>
          <a:stretch>
            <a:fillRect/>
          </a:stretch>
        </p:blipFill>
        <p:spPr bwMode="auto">
          <a:xfrm>
            <a:off x="179512" y="188640"/>
            <a:ext cx="8391548" cy="6293661"/>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7106" name="Picture 2" descr="F:\NORVEÇ-1\RESİM-NORVEÇ 037.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8130" name="Picture 2" descr="F:\NORVEÇ-1\RESİM-NORVEÇ 038.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9154" name="Picture 2" descr="F:\NORVEÇ-1\RESİM-NORVEÇ 040.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0178" name="Picture 2" descr="F:\NORVEÇ-1\RESİM-NORVEÇ 048.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1202" name="Picture 2" descr="F:\NORVEÇ-1\RESİM-NORVEÇ 050.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2226" name="Picture 2" descr="F:\NORVEÇ-1\RESİM-NORVEÇ 066.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3250" name="Picture 2" descr="F:\NORVEÇ-1\RESİM-NORVEÇ 079.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NKARA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
            <a:ext cx="91392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930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4274" name="Picture 2" descr="F:\NORVEÇ-1\RESİM-NORVEÇ 084.jpg"/>
          <p:cNvPicPr>
            <a:picLocks noChangeAspect="1" noChangeArrowheads="1"/>
          </p:cNvPicPr>
          <p:nvPr/>
        </p:nvPicPr>
        <p:blipFill>
          <a:blip r:embed="rId2" cstate="print"/>
          <a:srcRect/>
          <a:stretch>
            <a:fillRect/>
          </a:stretch>
        </p:blipFill>
        <p:spPr bwMode="auto">
          <a:xfrm>
            <a:off x="500932" y="375699"/>
            <a:ext cx="8142136" cy="6106602"/>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11560" y="476672"/>
            <a:ext cx="8118475" cy="1093788"/>
          </a:xfrm>
        </p:spPr>
        <p:txBody>
          <a:bodyPr rtlCol="0">
            <a:noAutofit/>
          </a:bodyPr>
          <a:lstStyle/>
          <a:p>
            <a:pPr fontAlgn="auto">
              <a:spcAft>
                <a:spcPts val="0"/>
              </a:spcAft>
              <a:defRPr/>
            </a:pPr>
            <a:r>
              <a:rPr lang="tr-TR" sz="3600" dirty="0"/>
              <a:t>EURASIAN LIBRARIANS UNION </a:t>
            </a:r>
            <a:br>
              <a:rPr lang="tr-TR" sz="3600" dirty="0"/>
            </a:br>
            <a:r>
              <a:rPr lang="tr-TR" sz="3600" dirty="0"/>
              <a:t>AVRASYA KÜTÜPHANECİLER BİRLİĞİ</a:t>
            </a:r>
            <a:endParaRPr lang="tr-TR" sz="3600" dirty="0" smtClean="0"/>
          </a:p>
        </p:txBody>
      </p:sp>
      <p:sp>
        <p:nvSpPr>
          <p:cNvPr id="12291" name="3 Dikdörtgen"/>
          <p:cNvSpPr>
            <a:spLocks noChangeArrowheads="1"/>
          </p:cNvSpPr>
          <p:nvPr/>
        </p:nvSpPr>
        <p:spPr bwMode="auto">
          <a:xfrm>
            <a:off x="1673224" y="3068960"/>
            <a:ext cx="4824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tr-TR" dirty="0"/>
          </a:p>
          <a:p>
            <a:r>
              <a:rPr lang="tr-TR" dirty="0">
                <a:solidFill>
                  <a:srgbClr val="0070C0"/>
                </a:solidFill>
              </a:rPr>
              <a:t>SUNA GÜNEŞ GERCİK  sgercik@hotmail.com</a:t>
            </a:r>
          </a:p>
        </p:txBody>
      </p:sp>
      <p:sp>
        <p:nvSpPr>
          <p:cNvPr id="12292" name="3 Dikdörtgen"/>
          <p:cNvSpPr>
            <a:spLocks noChangeArrowheads="1"/>
          </p:cNvSpPr>
          <p:nvPr/>
        </p:nvSpPr>
        <p:spPr bwMode="auto">
          <a:xfrm>
            <a:off x="1187624" y="2276872"/>
            <a:ext cx="6192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dirty="0" smtClean="0">
                <a:solidFill>
                  <a:srgbClr val="FF0000"/>
                </a:solidFill>
              </a:rPr>
              <a:t>www</a:t>
            </a:r>
            <a:r>
              <a:rPr lang="tr-TR" dirty="0">
                <a:solidFill>
                  <a:srgbClr val="FF0000"/>
                </a:solidFill>
              </a:rPr>
              <a:t>.</a:t>
            </a:r>
            <a:r>
              <a:rPr lang="tr-TR" b="1" i="1" dirty="0">
                <a:solidFill>
                  <a:srgbClr val="FF0000"/>
                </a:solidFill>
              </a:rPr>
              <a:t> avrasyakutuphanecilerbirligi</a:t>
            </a:r>
            <a:r>
              <a:rPr lang="tr-TR" i="1" dirty="0">
                <a:solidFill>
                  <a:srgbClr val="FF0000"/>
                </a:solidFill>
              </a:rPr>
              <a:t>.org</a:t>
            </a:r>
          </a:p>
          <a:p>
            <a:pPr algn="ctr"/>
            <a:endParaRPr lang="tr-TR" dirty="0"/>
          </a:p>
        </p:txBody>
      </p:sp>
    </p:spTree>
    <p:extLst>
      <p:ext uri="{BB962C8B-B14F-4D97-AF65-F5344CB8AC3E}">
        <p14:creationId xmlns:p14="http://schemas.microsoft.com/office/powerpoint/2010/main" val="2666441223"/>
      </p:ext>
    </p:extLst>
  </p:cSld>
  <p:clrMapOvr>
    <a:masterClrMapping/>
  </p:clrMapOvr>
  <p:transition>
    <p:strips dir="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261</TotalTime>
  <Words>157</Words>
  <Application>Microsoft Office PowerPoint</Application>
  <PresentationFormat>Ekran Gösterisi (4:3)</PresentationFormat>
  <Paragraphs>30</Paragraphs>
  <Slides>91</Slides>
  <Notes>0</Notes>
  <HiddenSlides>0</HiddenSlides>
  <MMClips>0</MMClips>
  <ScaleCrop>false</ScaleCrop>
  <HeadingPairs>
    <vt:vector size="4" baseType="variant">
      <vt:variant>
        <vt:lpstr>Tema</vt:lpstr>
      </vt:variant>
      <vt:variant>
        <vt:i4>1</vt:i4>
      </vt:variant>
      <vt:variant>
        <vt:lpstr>Slayt Başlıkları</vt:lpstr>
      </vt:variant>
      <vt:variant>
        <vt:i4>91</vt:i4>
      </vt:variant>
    </vt:vector>
  </HeadingPairs>
  <TitlesOfParts>
    <vt:vector size="92" baseType="lpstr">
      <vt:lpstr>Akış</vt:lpstr>
      <vt:lpstr>EURASIAN LIBRARIANS UNION  AVRASYA KÜTÜPHANECİLER BİRLİĞİ</vt:lpstr>
      <vt:lpstr>AVRASYA KÜTÜPHANECİLER BİRLİĞİ</vt:lpstr>
      <vt:lpstr>AVRASYA KÜTÜPHANECİLER BİRLİĞİ</vt:lpstr>
      <vt:lpstr>PowerPoint Sunusu</vt:lpstr>
      <vt:lpstr>PowerPoint Sunusu</vt:lpstr>
      <vt:lpstr>EURASIAN LIBRARIANS UNION ASSOCIATION AVRASYA KÜTÜPHANECİLER BİRLİĞİ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EURASIAN LIBRARIANS UNION ASSOCIATION AVRASYA KÜTÜPHANECİLER BİRLİĞİ</vt:lpstr>
      <vt:lpstr>PowerPoint Sunusu</vt:lpstr>
      <vt:lpstr>PowerPoint Sunusu</vt:lpstr>
      <vt:lpstr>Finlandiya-Helsinki Şehir Kütüphanesi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EURASIAN LIBRARIANS UNION ASSOCIATION AVRASYA KÜTÜPHANECİLER BİRLİĞİ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EURASIAN LIBRARIANS UNION  AVRASYA KÜTÜPHANECİLER BİRLİĞİ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Avrupa Kütüphaneleri Genel Görünüm ve Hizmet Çeşitleri</dc:title>
  <dc:creator>pc</dc:creator>
  <cp:lastModifiedBy>SunaPc</cp:lastModifiedBy>
  <cp:revision>29</cp:revision>
  <dcterms:created xsi:type="dcterms:W3CDTF">2012-03-28T09:28:00Z</dcterms:created>
  <dcterms:modified xsi:type="dcterms:W3CDTF">2013-10-03T18:39:33Z</dcterms:modified>
</cp:coreProperties>
</file>