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73" r:id="rId12"/>
    <p:sldId id="264" r:id="rId13"/>
    <p:sldId id="266" r:id="rId14"/>
    <p:sldId id="275" r:id="rId15"/>
    <p:sldId id="270" r:id="rId16"/>
    <p:sldId id="274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C6D3-F4CA-4E69-88D7-E40AA6284AD4}" type="datetimeFigureOut">
              <a:rPr lang="ky-KG" smtClean="0"/>
              <a:pPr/>
              <a:t>03.10.13</a:t>
            </a:fld>
            <a:endParaRPr lang="ky-K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8BE3-8F7E-40D8-AA85-6FC9FA8EBB85}" type="slidenum">
              <a:rPr lang="ky-KG" smtClean="0"/>
              <a:pPr/>
              <a:t>‹#›</a:t>
            </a:fld>
            <a:endParaRPr lang="ky-K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y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8BE3-8F7E-40D8-AA85-6FC9FA8EBB85}" type="slidenum">
              <a:rPr lang="ky-KG" smtClean="0"/>
              <a:pPr/>
              <a:t>18</a:t>
            </a:fld>
            <a:endParaRPr lang="ky-K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BE966-8940-48B9-B0D5-AC3F83E7CD6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C82DAE-BEE5-4444-A212-871C026FF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bliomaniya.blogspot.com/2011/01/blog-post_20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943244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2060"/>
                </a:solidFill>
              </a:rPr>
              <a:t>Эрдолатов Санжарбек </a:t>
            </a:r>
          </a:p>
          <a:p>
            <a:r>
              <a:rPr lang="kk-KZ" sz="2800" dirty="0" smtClean="0">
                <a:solidFill>
                  <a:srgbClr val="002060"/>
                </a:solidFill>
              </a:rPr>
              <a:t>Международный  университет</a:t>
            </a:r>
          </a:p>
          <a:p>
            <a:r>
              <a:rPr lang="kk-KZ" sz="2800" dirty="0" smtClean="0">
                <a:solidFill>
                  <a:srgbClr val="002060"/>
                </a:solidFill>
              </a:rPr>
              <a:t> Ататюрк- Алатоо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14-ая Международная конференция «Иссык-Куль 2013: Библиотеки и демократизация общества»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Библиотека и социальные медиа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Фейсбук</a:t>
            </a:r>
            <a:r>
              <a:rPr lang="en-US" b="1" u="sng" dirty="0" smtClean="0">
                <a:solidFill>
                  <a:srgbClr val="002060"/>
                </a:solidFill>
              </a:rPr>
              <a:t>     </a:t>
            </a:r>
            <a:endParaRPr lang="ky-K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887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americanlivewire.com/wp-content/uploads/2013/06/facebook-7653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304256" cy="129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Фейсбук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endParaRPr lang="ky-K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61" y="1548879"/>
            <a:ext cx="8723292" cy="49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vz.by/wp-content/uploads/2011/08/social-net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923928" cy="2793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 вещей, которые можно поместить на страницу вашей библиотеки в </a:t>
            </a:r>
            <a:r>
              <a:rPr lang="ru-RU" b="1" dirty="0" err="1" smtClean="0">
                <a:solidFill>
                  <a:srgbClr val="002060"/>
                </a:solidFill>
              </a:rPr>
              <a:t>Фейсбук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6264696" cy="43204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1.Фото вашей библиотеки.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2. Видео о библиотеке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3. Календарь библиотечных событий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4. Ленту </a:t>
            </a:r>
            <a:r>
              <a:rPr lang="ru-RU" b="1" i="1" dirty="0" err="1" smtClean="0">
                <a:solidFill>
                  <a:srgbClr val="002060"/>
                </a:solidFill>
              </a:rPr>
              <a:t>rss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feed</a:t>
            </a:r>
            <a:r>
              <a:rPr lang="ru-RU" b="1" i="1" dirty="0" smtClean="0">
                <a:solidFill>
                  <a:srgbClr val="002060"/>
                </a:solidFill>
              </a:rPr>
              <a:t> на ваш библиотечный </a:t>
            </a:r>
            <a:r>
              <a:rPr lang="ru-RU" b="1" i="1" dirty="0" err="1" smtClean="0">
                <a:solidFill>
                  <a:srgbClr val="002060"/>
                </a:solidFill>
              </a:rPr>
              <a:t>блог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5. Контакты библиотеки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6. Часы работы библиотеки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7. </a:t>
            </a:r>
            <a:r>
              <a:rPr lang="ru-RU" b="1" i="1" dirty="0" err="1" smtClean="0">
                <a:solidFill>
                  <a:srgbClr val="002060"/>
                </a:solidFill>
              </a:rPr>
              <a:t>Виджет</a:t>
            </a:r>
            <a:r>
              <a:rPr lang="ru-RU" b="1" i="1" dirty="0" smtClean="0">
                <a:solidFill>
                  <a:srgbClr val="002060"/>
                </a:solidFill>
              </a:rPr>
              <a:t> - путеводитель по библиотеке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8. </a:t>
            </a:r>
            <a:r>
              <a:rPr lang="ru-RU" b="1" i="1" dirty="0" err="1" smtClean="0">
                <a:solidFill>
                  <a:srgbClr val="002060"/>
                </a:solidFill>
              </a:rPr>
              <a:t>Онлайн-опрос</a:t>
            </a:r>
            <a:r>
              <a:rPr lang="ru-RU" b="1" i="1" dirty="0" smtClean="0">
                <a:solidFill>
                  <a:srgbClr val="002060"/>
                </a:solidFill>
              </a:rPr>
              <a:t> пользователей относительно услуг библиотеки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9. Информацию о новых поступлениях в библиотеку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10. Ссылки на популярные базы данных и другие электронные ресурсы библиотеки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02128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 Фейсбук последнее время активно осваивается</a:t>
            </a:r>
          </a:p>
          <a:p>
            <a:pPr>
              <a:buNone/>
            </a:pPr>
            <a:r>
              <a:rPr lang="ky-KG" sz="2000" b="1" dirty="0" smtClean="0">
                <a:solidFill>
                  <a:srgbClr val="FF0000"/>
                </a:solidFill>
              </a:rPr>
              <a:t>Кыргызскими библиотеками как Библиотека им.К.Баялинова.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pautine.com/media/pictures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3312368" cy="1748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«Мой мир»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933528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«Мой мир»</a:t>
            </a:r>
            <a:r>
              <a:rPr lang="ru-RU" dirty="0" smtClean="0"/>
              <a:t> - русскоязычная социальная сеть, соединяющая на странице пользователя действия на основных порталах </a:t>
            </a:r>
            <a:r>
              <a:rPr lang="ru-RU" dirty="0" err="1" smtClean="0"/>
              <a:t>Mail.ru</a:t>
            </a:r>
            <a:r>
              <a:rPr lang="ru-RU" dirty="0" smtClean="0"/>
              <a:t>. Как и в других социальных сетях, задача проекта «Мой мир» — помощь в поиске знакомых, коллег, друзей и родных.</a:t>
            </a:r>
          </a:p>
          <a:p>
            <a:r>
              <a:rPr lang="ru-RU" dirty="0" smtClean="0"/>
              <a:t> Здесь можно общаться с помощью личных сообщений, </a:t>
            </a:r>
            <a:r>
              <a:rPr lang="ru-RU" dirty="0" smtClean="0">
                <a:solidFill>
                  <a:srgbClr val="FF0000"/>
                </a:solidFill>
              </a:rPr>
              <a:t>дарить друг другу виртуальные презенты, выражать эмоции, размещать свои фотографии и видеоролики, иметь личный блог и читать блоги других участников, загружать песни и слушать музыку.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Библиотечные группы</a:t>
            </a:r>
            <a:r>
              <a:rPr lang="ru-RU" dirty="0" smtClean="0"/>
              <a:t> здесь представляют сообщества библиотекарей, но в качестве пользователей зарегистрировано множество библиотек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«Мой мир»</a:t>
            </a:r>
            <a:endParaRPr lang="ky-K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67139" cy="47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thenewsit.ru/wp-content/uploads/2012/08/new-twit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12168" cy="1512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233664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Твиттер</a:t>
            </a:r>
            <a:endParaRPr lang="ky-K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72400" cy="49335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Твиттер</a:t>
            </a:r>
            <a:r>
              <a:rPr lang="ru-RU" dirty="0" smtClean="0"/>
              <a:t>, где мы говорим о будущих </a:t>
            </a:r>
            <a:r>
              <a:rPr lang="ru-RU" dirty="0" smtClean="0">
                <a:solidFill>
                  <a:srgbClr val="FF0000"/>
                </a:solidFill>
              </a:rPr>
              <a:t>мероприятиях и новинках, кратко сообщаем свои новости, даем полезные ссылки.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Твиттер – бесплатный интернет-сервис, где можно создать микроблог в течение нескольких минут. Благодаря простоте использования и быстроте вывода данных это один из самых популярных в последнее время способ публикации новостей в Интернете. </a:t>
            </a:r>
          </a:p>
          <a:p>
            <a:r>
              <a:rPr lang="ru-RU" dirty="0" smtClean="0"/>
              <a:t>Самое главное в Твиттере – </a:t>
            </a:r>
            <a:r>
              <a:rPr lang="ru-RU" dirty="0" smtClean="0">
                <a:solidFill>
                  <a:srgbClr val="FF0000"/>
                </a:solidFill>
              </a:rPr>
              <a:t>всего 140 символов и ничего лишнего</a:t>
            </a:r>
            <a:r>
              <a:rPr lang="ru-RU" dirty="0" smtClean="0"/>
              <a:t>. Здесь можно сформировать лист людей и компаний (издательств, СМИ, организаций), сообщения которых вам интересны с профессиональной точки зрения. </a:t>
            </a:r>
          </a:p>
          <a:p>
            <a:r>
              <a:rPr lang="ru-RU" dirty="0" smtClean="0"/>
              <a:t>Сервис позволяет общаться с интересными вам людьми, в том числе с вашими читателями, оперативно обмениваться информацией.</a:t>
            </a:r>
            <a:br>
              <a:rPr lang="ru-RU" dirty="0" smtClean="0"/>
            </a:br>
            <a:endParaRPr lang="ky-K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Твиттер</a:t>
            </a:r>
            <a:endParaRPr lang="ky-KG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85832" cy="48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Зачем библиотеке создавать группу в социальных сетях?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77724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	</a:t>
            </a:r>
            <a:r>
              <a:rPr lang="ru-RU" sz="5100" dirty="0" smtClean="0">
                <a:solidFill>
                  <a:srgbClr val="FF0000"/>
                </a:solidFill>
              </a:rPr>
              <a:t>У вас появится возможность заявить о себе  огромнейшей аудитории.</a:t>
            </a:r>
          </a:p>
          <a:p>
            <a:pPr>
              <a:buNone/>
            </a:pP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• </a:t>
            </a:r>
            <a:r>
              <a:rPr lang="ru-RU" sz="3800" dirty="0" smtClean="0">
                <a:solidFill>
                  <a:srgbClr val="FF0000"/>
                </a:solidFill>
              </a:rPr>
              <a:t>Группа в социальной сети – это прямое общение с читателями. </a:t>
            </a:r>
            <a:r>
              <a:rPr lang="ru-RU" sz="3800" dirty="0" smtClean="0"/>
              <a:t>Станьте к нам ближе, общайтесь с ними! Возможно, они станут вашими друзьями и партнерами. Социальные сети разрушают грани – это их главное достоинство.</a:t>
            </a:r>
            <a:br>
              <a:rPr lang="ru-RU" sz="3800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• Вы можете оперативно узнать мнение пользователей по поводу проходящей акции или изменения режима работы, выяснить их пожелания и предпочтения.</a:t>
            </a:r>
            <a:r>
              <a:rPr lang="ru-RU" sz="3800" dirty="0" smtClean="0"/>
              <a:t> </a:t>
            </a:r>
            <a:br>
              <a:rPr lang="ru-RU" sz="3800" dirty="0" smtClean="0"/>
            </a:br>
            <a:r>
              <a:rPr lang="ru-RU" sz="3800" dirty="0" smtClean="0"/>
              <a:t>• Группа дает прекрасную возможность мгновенно сообщить большой аудитории </a:t>
            </a:r>
            <a:r>
              <a:rPr lang="ru-RU" sz="3800" dirty="0" smtClean="0">
                <a:solidFill>
                  <a:srgbClr val="FF0000"/>
                </a:solidFill>
              </a:rPr>
              <a:t>о новых изданиях, конкурсах или мероприятиях и распространить эту информацию дальше.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 • Рекламируйте свои библиотеки и услуги.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738274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gazeta.com/wp-content/uploads/2013/08/%D0%A1%D0%BE%D1%86%D1%81%D0%B5%D1%82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974" y="332656"/>
            <a:ext cx="1913499" cy="1368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04448" cy="1431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заключение несколько советов,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 начать свое продвижение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социальных медиа.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132440" cy="5013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FF0000"/>
                </a:solidFill>
              </a:rPr>
              <a:t>• Выберите форму площадок для работы в социальных медиа</a:t>
            </a:r>
          </a:p>
          <a:p>
            <a:pPr>
              <a:buNone/>
            </a:pPr>
            <a:r>
              <a:rPr lang="ru-RU" sz="6400" dirty="0" smtClean="0">
                <a:solidFill>
                  <a:srgbClr val="FF0000"/>
                </a:solidFill>
              </a:rPr>
              <a:t>       (блог, страница или группа в социальной сети</a:t>
            </a:r>
            <a:r>
              <a:rPr lang="ru-RU" sz="6400" dirty="0" smtClean="0">
                <a:solidFill>
                  <a:srgbClr val="002060"/>
                </a:solidFill>
              </a:rPr>
              <a:t>, видеоканал на хостинге Youtube и т.д.)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FF0000"/>
                </a:solidFill>
              </a:rPr>
              <a:t>• Придумайте стиль, опишите основные принципы</a:t>
            </a:r>
            <a:r>
              <a:rPr lang="ru-RU" sz="6400" dirty="0" smtClean="0">
                <a:solidFill>
                  <a:srgbClr val="002060"/>
                </a:solidFill>
              </a:rPr>
              <a:t>, создайте ключевые тексты,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FF0000"/>
                </a:solidFill>
              </a:rPr>
              <a:t>• Разработайте концепцию (использование аудио-видеоматериалов</a:t>
            </a:r>
            <a:r>
              <a:rPr lang="ru-RU" sz="6400" dirty="0" smtClean="0">
                <a:solidFill>
                  <a:srgbClr val="002060"/>
                </a:solidFill>
              </a:rPr>
              <a:t>, примерный «редакционный план» на первые месяц-два работы).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FF0000"/>
                </a:solidFill>
              </a:rPr>
              <a:t>• Постарайтесь оптимально организовать работу </a:t>
            </a:r>
            <a:r>
              <a:rPr lang="ru-RU" sz="6400" dirty="0" smtClean="0">
                <a:solidFill>
                  <a:srgbClr val="002060"/>
                </a:solidFill>
              </a:rPr>
              <a:t>(порядок создания «редакционного плана» и контента для наполнения площадок в социальных медиа, распределение обязанностей).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002060"/>
                </a:solidFill>
              </a:rPr>
              <a:t>• </a:t>
            </a:r>
            <a:r>
              <a:rPr lang="ru-RU" sz="6400" dirty="0" smtClean="0">
                <a:solidFill>
                  <a:srgbClr val="FF0000"/>
                </a:solidFill>
              </a:rPr>
              <a:t>Не забывайте, что </a:t>
            </a:r>
            <a:r>
              <a:rPr lang="ru-RU" sz="6400" dirty="0" err="1" smtClean="0">
                <a:solidFill>
                  <a:srgbClr val="FF0000"/>
                </a:solidFill>
              </a:rPr>
              <a:t>контент</a:t>
            </a:r>
            <a:r>
              <a:rPr lang="ru-RU" sz="6400" dirty="0" smtClean="0">
                <a:solidFill>
                  <a:srgbClr val="FF0000"/>
                </a:solidFill>
              </a:rPr>
              <a:t> в социальных медиа – это повод для беседы</a:t>
            </a:r>
            <a:r>
              <a:rPr lang="ru-RU" sz="6400" dirty="0" smtClean="0">
                <a:solidFill>
                  <a:srgbClr val="002060"/>
                </a:solidFill>
              </a:rPr>
              <a:t>. Старайтесь создавать тексты, подразумевающие дискуссии в комментариях. Пишите ясно и просто, чтобы было легко разобраться неискушенному читателю. </a:t>
            </a:r>
          </a:p>
          <a:p>
            <a:pPr>
              <a:buNone/>
            </a:pPr>
            <a:r>
              <a:rPr lang="ru-RU" sz="6400" dirty="0" smtClean="0">
                <a:solidFill>
                  <a:srgbClr val="FF0000"/>
                </a:solidFill>
              </a:rPr>
              <a:t/>
            </a:r>
            <a:br>
              <a:rPr lang="ru-RU" sz="6400" dirty="0" smtClean="0">
                <a:solidFill>
                  <a:srgbClr val="FF0000"/>
                </a:solidFill>
              </a:rPr>
            </a:br>
            <a:r>
              <a:rPr lang="ru-RU" sz="6400" dirty="0" smtClean="0">
                <a:solidFill>
                  <a:srgbClr val="FF0000"/>
                </a:solidFill>
              </a:rPr>
              <a:t>И запомните - если вас нет в социальных медиа, значит, там есть кто-то другой.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76456" cy="23739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143932" cy="22256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«Библиотека хочет быть современной, ориентированной на пользователя, она должна обратить внимание на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социальные медиа</a:t>
            </a:r>
            <a:r>
              <a:rPr lang="ru-RU" b="1" dirty="0" smtClean="0"/>
              <a:t> и работу в них».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492896"/>
            <a:ext cx="8258204" cy="4104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этой среде могут быть равны и крупные мощные библиотеки, и библиотеки небольших городов и сел. </a:t>
            </a:r>
          </a:p>
          <a:p>
            <a:r>
              <a:rPr lang="ru-RU" sz="2800" dirty="0" smtClean="0"/>
              <a:t>Ведь библиотека – это не только книги, в первую очередь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это – люди</a:t>
            </a:r>
            <a:r>
              <a:rPr lang="ru-RU" sz="2800" b="1" dirty="0" smtClean="0"/>
              <a:t>. </a:t>
            </a:r>
            <a:r>
              <a:rPr lang="ru-RU" sz="2800" dirty="0" smtClean="0"/>
              <a:t>Если мы хотим привлечь новых пользователей и не потерять старых, то в работе с ними нужно поставить следующие цели: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вовлечение, сотрудничество, участие.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882352"/>
          </a:xfrm>
        </p:spPr>
        <p:txBody>
          <a:bodyPr/>
          <a:lstStyle/>
          <a:p>
            <a:r>
              <a:rPr lang="ru-RU" b="1" dirty="0" smtClean="0"/>
              <a:t>Что же такое социальные медиа? 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42392" y="1052736"/>
            <a:ext cx="7978080" cy="558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набор онлайн-технологий, которые позволяют пользователям общаться между собой. </a:t>
            </a:r>
          </a:p>
          <a:p>
            <a:r>
              <a:rPr lang="ru-RU" dirty="0" smtClean="0"/>
              <a:t>Общение может принимать различные формы – пользователи могут делиться своим мнением, опытом и знаниями, взаимодействовать друг с другом, налаживать контакты, а также делиться </a:t>
            </a:r>
            <a:endParaRPr lang="en-US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Новостями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Информацией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ky-KG" b="1" dirty="0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идео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Фото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Музыкой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Рекомендациями.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Разновидности социальных медиа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>
                <a:solidFill>
                  <a:srgbClr val="002060"/>
                </a:solidFill>
              </a:rPr>
              <a:t>Блоги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Социальные сети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И др.</a:t>
            </a:r>
          </a:p>
          <a:p>
            <a:endParaRPr lang="kk-KZ" dirty="0" smtClean="0"/>
          </a:p>
          <a:p>
            <a:r>
              <a:rPr lang="ru-RU" sz="4100" b="1" dirty="0" smtClean="0">
                <a:solidFill>
                  <a:srgbClr val="002060"/>
                </a:solidFill>
              </a:rPr>
              <a:t>Блоги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Блог</a:t>
            </a:r>
            <a:r>
              <a:rPr lang="ru-RU" dirty="0" smtClean="0"/>
              <a:t> – размещенный в Интернете дневник одного или нескольких пользователей. Популярные платформы для </a:t>
            </a:r>
            <a:r>
              <a:rPr lang="ru-RU" dirty="0" err="1" smtClean="0"/>
              <a:t>блогов</a:t>
            </a:r>
            <a:r>
              <a:rPr lang="ru-RU" dirty="0" smtClean="0"/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LiveJournal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Blogger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WordPress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Можно сказать, что блог – это разновидность веб-сайта, где записи расположены в обратном хронологическом порядке. </a:t>
            </a:r>
          </a:p>
          <a:p>
            <a:pPr>
              <a:buNone/>
            </a:pPr>
            <a:r>
              <a:rPr lang="ru-RU" dirty="0" smtClean="0"/>
              <a:t>	Блог может представлять личность или библиотеку, отдел библиотеки или библиотечное сообщество. </a:t>
            </a:r>
            <a:endParaRPr lang="ru-RU" dirty="0"/>
          </a:p>
        </p:txBody>
      </p:sp>
      <p:pic>
        <p:nvPicPr>
          <p:cNvPr id="5122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1655052" cy="2036594"/>
          </a:xfrm>
          <a:prstGeom prst="rect">
            <a:avLst/>
          </a:prstGeom>
          <a:noFill/>
        </p:spPr>
      </p:pic>
      <p:pic>
        <p:nvPicPr>
          <p:cNvPr id="11266" name="Picture 2" descr="http://www.myitem.ru/wp-content/uploads/2009/06/image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2088232" cy="229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tesovety.ru/wp-content/uploads/2011/08/%D0%9A%D0%B0%D0%BA%D0%B8%D0%B5-%D0%B5%D1%81%D1%82%D1%8C-%D1%81%D0%BE%D1%86%D0%B8%D0%B0%D0%BB%D1%8C%D0%BD%D1%8B%D0%B5-%D1%81%D0%B5%D1%82%D0%B8-%D0%B2-%D0%B8%D0%BD%D1%82%D0%B5%D1%80%D0%BD%D0%B5%D1%8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63992" cy="1971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904656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Социальные сети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7556376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Социальная сеть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    интерактивный многопользовательский веб-сайт, контент которого наполняется самими участниками сети, с возможностью указания какой-либо информации об отдельном человеке/персоне (дата рождения, школа, вуз, любимые занятия и т.д.), по которой аккаунт пользователя смогут найти другие участники сети.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Группы и страницы в социальных сетях позволяют привлечь пользователей к деятельности библиотеки, дают возможность достаточно быстро установить неформальный контакт. В сетях люди оказываются более открытыми, чем в реальной жизни, в большей степени готовыми общаться и делиться информацией.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Наиболее посещаемые социальные сети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«Одноклассники» </a:t>
            </a:r>
          </a:p>
          <a:p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Фейсбук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«Мой мир»</a:t>
            </a:r>
          </a:p>
          <a:p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Твиттер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»</a:t>
            </a:r>
            <a:endParaRPr lang="en-US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kk-KZ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др</a:t>
            </a:r>
            <a:r>
              <a:rPr lang="ky-KG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2808312" cy="2415148"/>
          </a:xfrm>
          <a:prstGeom prst="rect">
            <a:avLst/>
          </a:prstGeom>
          <a:noFill/>
        </p:spPr>
      </p:pic>
      <p:pic>
        <p:nvPicPr>
          <p:cNvPr id="9218" name="Picture 2" descr="https://encrypted-tbn0.gstatic.com/images?q=tbn:ANd9GcSdyYHj0FgB269qVJ-8VPjkGpHSQoqhkh4RG7tSbjD6b4b2wP9T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82967" cy="2376264"/>
          </a:xfrm>
          <a:prstGeom prst="rect">
            <a:avLst/>
          </a:prstGeom>
          <a:noFill/>
        </p:spPr>
      </p:pic>
      <p:pic>
        <p:nvPicPr>
          <p:cNvPr id="9220" name="Picture 4" descr="http://www.orgprint.com/db/images/printer/hewlett-packard-osvaivaet-vkontakte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2819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Одноклассник</a:t>
            </a:r>
            <a:r>
              <a:rPr lang="ky-KG" sz="4800" b="1" dirty="0" smtClean="0">
                <a:solidFill>
                  <a:srgbClr val="002060"/>
                </a:solidFill>
              </a:rPr>
              <a:t>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005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 </a:t>
            </a:r>
            <a:r>
              <a:rPr lang="ru-RU" sz="3600" b="1" dirty="0" smtClean="0">
                <a:solidFill>
                  <a:srgbClr val="FF0000"/>
                </a:solidFill>
                <a:hlinkClick r:id="rId2"/>
              </a:rPr>
              <a:t>"Одноклассниках"</a:t>
            </a:r>
            <a:r>
              <a:rPr lang="ru-RU" sz="3600" dirty="0" smtClean="0"/>
              <a:t>  существуют </a:t>
            </a:r>
          </a:p>
          <a:p>
            <a:pPr>
              <a:buNone/>
            </a:pPr>
            <a:r>
              <a:rPr lang="ru-RU" sz="3600" b="1" dirty="0" smtClean="0"/>
              <a:t>  библиотечные группы</a:t>
            </a:r>
            <a:r>
              <a:rPr lang="ru-RU" sz="3600" dirty="0" smtClean="0"/>
              <a:t>, в которых библиотекари обсуждают свои общие профессиональные проблемы, делятся впечатлениями о конференциях, обсуждают последние новости в библиотечном мире</a:t>
            </a:r>
            <a:endParaRPr lang="ru-RU" sz="3600" dirty="0"/>
          </a:p>
        </p:txBody>
      </p:sp>
      <p:pic>
        <p:nvPicPr>
          <p:cNvPr id="8194" name="Picture 2" descr="https://encrypted-tbn2.gstatic.com/images?q=tbn:ANd9GcTfp5Kkj--4jmqta6IfsZguSinhAKBBXwE8F4RfQRZsXK2r5f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1304101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Одноклассник</a:t>
            </a:r>
            <a:r>
              <a:rPr lang="ky-KG" b="1" dirty="0" smtClean="0">
                <a:solidFill>
                  <a:srgbClr val="002060"/>
                </a:solidFill>
              </a:rPr>
              <a:t>и</a:t>
            </a:r>
            <a:endParaRPr lang="ky-K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y-K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96944" cy="47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encrypted-tbn2.gstatic.com/images?q=tbn:ANd9GcTfp5Kkj--4jmqta6IfsZguSinhAKBBXwE8F4RfQRZsXK2r5f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164636"/>
            <a:ext cx="1152128" cy="124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Фейсбук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ru-RU" dirty="0" smtClean="0"/>
              <a:t>Самая популярная социальная сеть в мире - социальная сеть </a:t>
            </a:r>
            <a:r>
              <a:rPr lang="ru-RU" u="sng" dirty="0" smtClean="0">
                <a:solidFill>
                  <a:srgbClr val="FF0000"/>
                </a:solidFill>
              </a:rPr>
              <a:t>«</a:t>
            </a:r>
            <a:r>
              <a:rPr lang="ru-RU" u="sng" dirty="0" err="1" smtClean="0">
                <a:solidFill>
                  <a:srgbClr val="FF0000"/>
                </a:solidFill>
              </a:rPr>
              <a:t>Фейсбук</a:t>
            </a:r>
            <a:r>
              <a:rPr lang="ru-RU" u="sng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Она имеет бесплатные сервисы, игры, группы, возможность общаться с друзьями и выкладывать свои фотографии.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Фейсбуке</a:t>
            </a:r>
            <a:r>
              <a:rPr lang="ru-RU" dirty="0" smtClean="0"/>
              <a:t> можно создать группу или страницу. Группы лучше использовать для организации краткосрочных нерегулярных событий, например</a:t>
            </a:r>
            <a:r>
              <a:rPr lang="ru-RU" dirty="0" smtClean="0">
                <a:solidFill>
                  <a:srgbClr val="FF0000"/>
                </a:solidFill>
              </a:rPr>
              <a:t>, обсуждения или проведения мероприятия</a:t>
            </a:r>
            <a:r>
              <a:rPr lang="ru-RU" dirty="0" smtClean="0"/>
              <a:t>. Страницы больше подходят для долгосрочных проектов, например, представительства библиотек.</a:t>
            </a:r>
            <a:endParaRPr lang="ru-RU" dirty="0"/>
          </a:p>
        </p:txBody>
      </p:sp>
      <p:pic>
        <p:nvPicPr>
          <p:cNvPr id="7170" name="Picture 2" descr="http://americanlivewire.com/wp-content/uploads/2013/06/facebook-76536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2304256" cy="129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263</Words>
  <Application>Microsoft Office PowerPoint</Application>
  <PresentationFormat>On-screen Show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Справедливость</vt:lpstr>
      <vt:lpstr>Библиотека и социальные медиа </vt:lpstr>
      <vt:lpstr>«Библиотека хочет быть современной, ориентированной на пользователя, она должна обратить внимание на социальные медиа и работу в них».</vt:lpstr>
      <vt:lpstr>Что же такое социальные медиа? </vt:lpstr>
      <vt:lpstr>Разновидности социальных медиа</vt:lpstr>
      <vt:lpstr>Социальные сети.</vt:lpstr>
      <vt:lpstr>Наиболее посещаемые социальные сети</vt:lpstr>
      <vt:lpstr>Одноклассники</vt:lpstr>
      <vt:lpstr>Одноклассники</vt:lpstr>
      <vt:lpstr>Фейсбук </vt:lpstr>
      <vt:lpstr>Фейсбук     </vt:lpstr>
      <vt:lpstr>Фейсбук </vt:lpstr>
      <vt:lpstr>10 вещей, которые можно поместить на страницу вашей библиотеки в Фейсбук</vt:lpstr>
      <vt:lpstr>«Мой мир»</vt:lpstr>
      <vt:lpstr>«Мой мир»</vt:lpstr>
      <vt:lpstr>Твиттер</vt:lpstr>
      <vt:lpstr>Твиттер</vt:lpstr>
      <vt:lpstr>Зачем библиотеке создавать группу в социальных сетях?</vt:lpstr>
      <vt:lpstr>В заключение несколько советов, как начать свое продвижение в социальных медиа.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и социальные медиа </dc:title>
  <dc:creator>Admin</dc:creator>
  <cp:lastModifiedBy>Sanjar</cp:lastModifiedBy>
  <cp:revision>31</cp:revision>
  <dcterms:created xsi:type="dcterms:W3CDTF">2013-09-04T10:16:36Z</dcterms:created>
  <dcterms:modified xsi:type="dcterms:W3CDTF">2013-10-03T03:36:31Z</dcterms:modified>
</cp:coreProperties>
</file>