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65" r:id="rId3"/>
    <p:sldId id="276" r:id="rId4"/>
    <p:sldId id="277" r:id="rId5"/>
    <p:sldId id="295" r:id="rId6"/>
    <p:sldId id="263" r:id="rId7"/>
    <p:sldId id="274" r:id="rId8"/>
    <p:sldId id="258" r:id="rId9"/>
    <p:sldId id="259" r:id="rId10"/>
    <p:sldId id="260" r:id="rId11"/>
    <p:sldId id="269" r:id="rId12"/>
    <p:sldId id="286" r:id="rId13"/>
    <p:sldId id="287" r:id="rId14"/>
    <p:sldId id="288" r:id="rId15"/>
    <p:sldId id="284" r:id="rId16"/>
    <p:sldId id="281" r:id="rId17"/>
    <p:sldId id="282" r:id="rId18"/>
    <p:sldId id="283" r:id="rId19"/>
    <p:sldId id="291" r:id="rId20"/>
    <p:sldId id="290" r:id="rId21"/>
    <p:sldId id="278" r:id="rId22"/>
    <p:sldId id="280" r:id="rId23"/>
    <p:sldId id="296" r:id="rId24"/>
    <p:sldId id="270" r:id="rId25"/>
    <p:sldId id="289" r:id="rId26"/>
    <p:sldId id="266" r:id="rId27"/>
    <p:sldId id="271" r:id="rId28"/>
    <p:sldId id="267" r:id="rId29"/>
    <p:sldId id="292" r:id="rId30"/>
    <p:sldId id="272" r:id="rId31"/>
    <p:sldId id="293" r:id="rId32"/>
    <p:sldId id="273" r:id="rId33"/>
    <p:sldId id="268" r:id="rId34"/>
    <p:sldId id="275" r:id="rId35"/>
    <p:sldId id="261" r:id="rId36"/>
    <p:sldId id="262" r:id="rId37"/>
    <p:sldId id="294" r:id="rId38"/>
    <p:sldId id="28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3A1E17-92DF-4833-88B2-70D92F325F26}" type="datetimeFigureOut">
              <a:rPr lang="es-PY" smtClean="0"/>
              <a:pPr/>
              <a:t>01/10/2013</a:t>
            </a:fld>
            <a:endParaRPr lang="es-P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2EB863-9A2D-40A0-BDC7-F4FD9D7218FD}" type="slidenum">
              <a:rPr lang="es-PY" smtClean="0"/>
              <a:pPr/>
              <a:t>‹#›</a:t>
            </a:fld>
            <a:endParaRPr lang="es-PY"/>
          </a:p>
        </p:txBody>
      </p:sp>
    </p:spTree>
    <p:extLst>
      <p:ext uri="{BB962C8B-B14F-4D97-AF65-F5344CB8AC3E}">
        <p14:creationId xmlns:p14="http://schemas.microsoft.com/office/powerpoint/2010/main" val="4001856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2EB863-9A2D-40A0-BDC7-F4FD9D7218FD}" type="slidenum">
              <a:rPr lang="es-PY" smtClean="0"/>
              <a:pPr/>
              <a:t>1</a:t>
            </a:fld>
            <a:endParaRPr lang="es-P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62F099-8FCF-463C-96FA-F27BC1DF4CA6}"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lvl="0"/>
            <a:r>
              <a:rPr lang="en-US" dirty="0" smtClean="0"/>
              <a:t>What do we mean when we say advocacy for libraries?</a:t>
            </a:r>
            <a:br>
              <a:rPr lang="en-US" dirty="0" smtClean="0"/>
            </a:br>
            <a:r>
              <a:rPr lang="en-US" dirty="0" smtClean="0"/>
              <a:t>There is no actual equivalent for the word n Spanish – or even in Italian. I remember trying to explain to my job to my Italian aunt, with very little success. </a:t>
            </a:r>
          </a:p>
          <a:p>
            <a:pPr lvl="0"/>
            <a:endParaRPr lang="en-US" dirty="0" smtClean="0"/>
          </a:p>
          <a:p>
            <a:pPr lvl="0"/>
            <a:r>
              <a:rPr lang="en-US" dirty="0" smtClean="0"/>
              <a:t>It means “</a:t>
            </a:r>
          </a:p>
          <a:p>
            <a:pPr lvl="0"/>
            <a:r>
              <a:rPr lang="en-US" dirty="0" smtClean="0"/>
              <a:t>to champion something, or to defend a cause”</a:t>
            </a:r>
          </a:p>
          <a:p>
            <a:pPr lvl="0"/>
            <a:r>
              <a:rPr lang="en-US" dirty="0" smtClean="0"/>
              <a:t>“to speak or write in favor of”</a:t>
            </a:r>
          </a:p>
          <a:p>
            <a:pPr lvl="0"/>
            <a:r>
              <a:rPr lang="en-US" dirty="0" smtClean="0"/>
              <a:t>“to support or urge by argument”</a:t>
            </a:r>
          </a:p>
          <a:p>
            <a:pPr lvl="0"/>
            <a:r>
              <a:rPr lang="en-US" dirty="0" smtClean="0"/>
              <a:t/>
            </a:r>
            <a:br>
              <a:rPr lang="en-US" dirty="0" smtClean="0"/>
            </a:br>
            <a:r>
              <a:rPr lang="en-US" dirty="0" smtClean="0"/>
              <a:t>Sometimes advocacy takes the form of a protest, or demonstrations</a:t>
            </a:r>
          </a:p>
          <a:p>
            <a:pPr lvl="0"/>
            <a:endParaRPr lang="en-US" dirty="0" smtClean="0"/>
          </a:p>
          <a:p>
            <a:pPr lvl="0"/>
            <a:endParaRPr lang="en-US" dirty="0" smtClean="0"/>
          </a:p>
          <a:p>
            <a:endParaRPr lang="en-US" dirty="0" smtClean="0"/>
          </a:p>
        </p:txBody>
      </p:sp>
      <p:sp>
        <p:nvSpPr>
          <p:cNvPr id="21508" name="Slide Number Placeholder 3"/>
          <p:cNvSpPr>
            <a:spLocks noGrp="1"/>
          </p:cNvSpPr>
          <p:nvPr>
            <p:ph type="sldNum" sz="quarter" idx="5"/>
          </p:nvPr>
        </p:nvSpPr>
        <p:spPr>
          <a:noFill/>
        </p:spPr>
        <p:txBody>
          <a:bodyPr/>
          <a:lstStyle/>
          <a:p>
            <a:fld id="{6E650291-C1D6-4359-BD8F-2D271DDEFA6C}"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xfrm>
            <a:off x="745435" y="4347148"/>
            <a:ext cx="5486400" cy="4114800"/>
          </a:xfrm>
          <a:noFill/>
          <a:ln/>
        </p:spPr>
        <p:txBody>
          <a:bodyPr/>
          <a:lstStyle/>
          <a:p>
            <a:pPr lvl="0"/>
            <a:r>
              <a:rPr lang="en-US" dirty="0" smtClean="0"/>
              <a:t>Advocacy, on the other hand, is something we all can do. </a:t>
            </a:r>
          </a:p>
          <a:p>
            <a:pPr lvl="0"/>
            <a:endParaRPr lang="en-US" dirty="0" smtClean="0"/>
          </a:p>
          <a:p>
            <a:pPr lvl="0"/>
            <a:r>
              <a:rPr lang="en-US" dirty="0" smtClean="0"/>
              <a:t>At ALA we’ve been defining advocacy as “turning passive support into educated action by stakeholders.” What does this mean? </a:t>
            </a:r>
          </a:p>
          <a:p>
            <a:pPr lvl="0"/>
            <a:endParaRPr lang="en-US" dirty="0" smtClean="0"/>
          </a:p>
          <a:p>
            <a:endParaRPr lang="en-US" dirty="0" smtClean="0"/>
          </a:p>
        </p:txBody>
      </p:sp>
      <p:sp>
        <p:nvSpPr>
          <p:cNvPr id="21508" name="Slide Number Placeholder 3"/>
          <p:cNvSpPr>
            <a:spLocks noGrp="1"/>
          </p:cNvSpPr>
          <p:nvPr>
            <p:ph type="sldNum" sz="quarter" idx="5"/>
          </p:nvPr>
        </p:nvSpPr>
        <p:spPr>
          <a:noFill/>
        </p:spPr>
        <p:txBody>
          <a:bodyPr/>
          <a:lstStyle/>
          <a:p>
            <a:fld id="{6E650291-C1D6-4359-BD8F-2D271DDEFA6C}" type="slidenum">
              <a:rPr lang="en-US" smtClean="0"/>
              <a:pPr/>
              <a:t>14</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662F099-8FCF-463C-96FA-F27BC1DF4CA6}" type="slidenum">
              <a:rPr lang="en-US" smtClean="0"/>
              <a:pPr>
                <a:defRPr/>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232">
              <a:defRPr/>
            </a:pPr>
            <a:r>
              <a:rPr lang="en-US" dirty="0" smtClean="0"/>
              <a:t>30 countries that have participated this public promotion campaign since 2001</a:t>
            </a:r>
          </a:p>
          <a:p>
            <a:endParaRPr lang="en-US" dirty="0"/>
          </a:p>
        </p:txBody>
      </p:sp>
      <p:sp>
        <p:nvSpPr>
          <p:cNvPr id="4" name="Slide Number Placeholder 3"/>
          <p:cNvSpPr>
            <a:spLocks noGrp="1"/>
          </p:cNvSpPr>
          <p:nvPr>
            <p:ph type="sldNum" sz="quarter" idx="10"/>
          </p:nvPr>
        </p:nvSpPr>
        <p:spPr/>
        <p:txBody>
          <a:bodyPr/>
          <a:lstStyle/>
          <a:p>
            <a:fld id="{8C5F9569-F885-459C-865D-498A51FF45FB}"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dirty="0" smtClean="0"/>
              <a:t>FEBAB </a:t>
            </a:r>
            <a:r>
              <a:rPr lang="en-US" dirty="0" err="1" smtClean="0"/>
              <a:t>começou</a:t>
            </a:r>
            <a:r>
              <a:rPr lang="en-US" dirty="0" smtClean="0"/>
              <a:t> </a:t>
            </a:r>
            <a:r>
              <a:rPr lang="en-US" dirty="0" err="1" smtClean="0"/>
              <a:t>esta</a:t>
            </a:r>
            <a:r>
              <a:rPr lang="en-US" dirty="0" smtClean="0"/>
              <a:t> </a:t>
            </a:r>
            <a:r>
              <a:rPr lang="en-US" dirty="0" err="1" smtClean="0"/>
              <a:t>esforça</a:t>
            </a:r>
            <a:r>
              <a:rPr lang="en-US" dirty="0" smtClean="0"/>
              <a:t> </a:t>
            </a:r>
            <a:r>
              <a:rPr lang="en-US" dirty="0" err="1" smtClean="0"/>
              <a:t>em</a:t>
            </a:r>
            <a:r>
              <a:rPr lang="en-US" dirty="0" smtClean="0"/>
              <a:t> 2002, e agora </a:t>
            </a:r>
            <a:r>
              <a:rPr lang="en-US" dirty="0" err="1" smtClean="0"/>
              <a:t>esta</a:t>
            </a:r>
            <a:r>
              <a:rPr lang="en-US" dirty="0" smtClean="0"/>
              <a:t> </a:t>
            </a:r>
            <a:r>
              <a:rPr lang="en-US" dirty="0" err="1" smtClean="0"/>
              <a:t>trabalhando</a:t>
            </a:r>
            <a:r>
              <a:rPr lang="en-US" baseline="0" dirty="0" smtClean="0"/>
              <a:t> com </a:t>
            </a:r>
            <a:r>
              <a:rPr lang="en-US" baseline="0" dirty="0" err="1" smtClean="0"/>
              <a:t>outros</a:t>
            </a:r>
            <a:r>
              <a:rPr lang="en-US" baseline="0" dirty="0" smtClean="0"/>
              <a:t> </a:t>
            </a:r>
            <a:r>
              <a:rPr lang="en-US" baseline="0" dirty="0" err="1" smtClean="0"/>
              <a:t>parceiros</a:t>
            </a:r>
            <a:r>
              <a:rPr lang="en-US" baseline="0" dirty="0" smtClean="0"/>
              <a:t> </a:t>
            </a:r>
            <a:r>
              <a:rPr lang="en-US" baseline="0" dirty="0" err="1" smtClean="0"/>
              <a:t>para</a:t>
            </a:r>
            <a:r>
              <a:rPr lang="en-US" baseline="0" dirty="0" smtClean="0"/>
              <a:t> </a:t>
            </a:r>
            <a:r>
              <a:rPr lang="en-US" baseline="0" dirty="0" err="1" smtClean="0"/>
              <a:t>desenvolver</a:t>
            </a:r>
            <a:r>
              <a:rPr lang="en-US" baseline="0" dirty="0" smtClean="0"/>
              <a:t> </a:t>
            </a:r>
            <a:r>
              <a:rPr lang="en-US" baseline="0" dirty="0" err="1" smtClean="0"/>
              <a:t>uma</a:t>
            </a:r>
            <a:r>
              <a:rPr lang="en-US" baseline="0" dirty="0" smtClean="0"/>
              <a:t> </a:t>
            </a:r>
            <a:r>
              <a:rPr lang="en-US" baseline="0" dirty="0" err="1" smtClean="0"/>
              <a:t>campanha</a:t>
            </a:r>
            <a:r>
              <a:rPr lang="en-US" baseline="0" dirty="0" smtClean="0"/>
              <a:t> nova de advocacy. O </a:t>
            </a:r>
            <a:r>
              <a:rPr lang="en-US" baseline="0" dirty="0" err="1" smtClean="0"/>
              <a:t>tema</a:t>
            </a:r>
            <a:r>
              <a:rPr lang="en-US" baseline="0" dirty="0" smtClean="0"/>
              <a:t> da </a:t>
            </a:r>
            <a:r>
              <a:rPr lang="en-US" baseline="0" dirty="0" err="1" smtClean="0"/>
              <a:t>campanha</a:t>
            </a:r>
            <a:r>
              <a:rPr lang="en-US" baseline="0" dirty="0" smtClean="0"/>
              <a:t> </a:t>
            </a:r>
            <a:r>
              <a:rPr lang="en-US" baseline="0" dirty="0" err="1" smtClean="0"/>
              <a:t>vai</a:t>
            </a:r>
            <a:r>
              <a:rPr lang="en-US" baseline="0" dirty="0" smtClean="0"/>
              <a:t> ser “As </a:t>
            </a:r>
            <a:r>
              <a:rPr lang="en-US" baseline="0" dirty="0" err="1" smtClean="0"/>
              <a:t>Bibliotecas</a:t>
            </a:r>
            <a:r>
              <a:rPr lang="en-US" baseline="0" dirty="0" smtClean="0"/>
              <a:t> </a:t>
            </a:r>
            <a:r>
              <a:rPr lang="en-US" baseline="0" dirty="0" err="1" smtClean="0"/>
              <a:t>Transformam</a:t>
            </a:r>
            <a:r>
              <a:rPr lang="en-US" baseline="0" dirty="0" smtClean="0"/>
              <a:t> </a:t>
            </a:r>
            <a:r>
              <a:rPr lang="en-US" baseline="0" dirty="0" err="1" smtClean="0"/>
              <a:t>Vidas</a:t>
            </a:r>
            <a:r>
              <a:rPr lang="en-US" baseline="0" dirty="0" smtClean="0"/>
              <a:t>”</a:t>
            </a:r>
          </a:p>
          <a:p>
            <a:endParaRPr lang="en-US" baseline="0" dirty="0" smtClean="0"/>
          </a:p>
          <a:p>
            <a:r>
              <a:rPr lang="en-US" baseline="0" dirty="0" err="1" smtClean="0"/>
              <a:t>Vai</a:t>
            </a:r>
            <a:r>
              <a:rPr lang="en-US" baseline="0" dirty="0" smtClean="0"/>
              <a:t> </a:t>
            </a:r>
            <a:r>
              <a:rPr lang="en-US" baseline="0" dirty="0" err="1" smtClean="0"/>
              <a:t>para</a:t>
            </a:r>
            <a:r>
              <a:rPr lang="en-US" baseline="0" dirty="0" smtClean="0"/>
              <a:t>: Advocacy: Manual de Plano de </a:t>
            </a:r>
            <a:r>
              <a:rPr lang="en-US" baseline="0" dirty="0" err="1" smtClean="0"/>
              <a:t>Ação</a:t>
            </a:r>
            <a:r>
              <a:rPr lang="en-US" baseline="0" dirty="0" smtClean="0"/>
              <a:t>.</a:t>
            </a:r>
            <a:endParaRPr lang="en-US" dirty="0" smtClean="0"/>
          </a:p>
        </p:txBody>
      </p:sp>
      <p:sp>
        <p:nvSpPr>
          <p:cNvPr id="49156" name="Slide Number Placeholder 3"/>
          <p:cNvSpPr>
            <a:spLocks noGrp="1"/>
          </p:cNvSpPr>
          <p:nvPr>
            <p:ph type="sldNum" sz="quarter" idx="5"/>
          </p:nvPr>
        </p:nvSpPr>
        <p:spPr>
          <a:noFill/>
        </p:spPr>
        <p:txBody>
          <a:bodyPr/>
          <a:lstStyle/>
          <a:p>
            <a:fld id="{BE95EF08-8DA8-412A-A610-377FAD691EF9}" type="slidenum">
              <a:rPr lang="en-US" smtClean="0"/>
              <a:pPr/>
              <a:t>23</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AA9C7-5A2A-49BC-91AD-E70EA637CDC9}" type="slidenum">
              <a:rPr lang="en-US"/>
              <a:pPr/>
              <a:t>24</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Diversidad:</a:t>
            </a:r>
          </a:p>
          <a:p>
            <a:r>
              <a:rPr lang="en-US"/>
              <a:t>La diversidad es un valor fundamental de la asociación y de sus miembros, y se refleja en su comisión a la persona de color y a las personas con discapacidades de reclutamiento a la profesión y a la promoción y al desarrollo de las colecciones y de los servicios de la biblioteca para toda la gente. </a:t>
            </a:r>
          </a:p>
          <a:p>
            <a:pPr>
              <a:buClr>
                <a:srgbClr val="FFFF00"/>
              </a:buClr>
            </a:pPr>
            <a:r>
              <a:rPr lang="en-US"/>
              <a:t>Acceso equitativo a la información y a los servicios de biblioteca:</a:t>
            </a:r>
          </a:p>
          <a:p>
            <a:pPr>
              <a:buClr>
                <a:srgbClr val="FFFF00"/>
              </a:buClr>
            </a:pPr>
            <a:r>
              <a:rPr lang="en-US"/>
              <a:t>La asociación apoyan a las bibliotecas como las grandes instituciones democráticas, sirviendo a gente de cada edad, el nivel de ingresos, localización, pertenencia étnica, o capacidad física, y proporcionando la gama completa de los recursos de información necesitaron vivir, aprender, gobernar, y trabajar. </a:t>
            </a:r>
          </a:p>
          <a:p>
            <a:pPr>
              <a:buClr>
                <a:srgbClr val="FFFF00"/>
              </a:buClr>
            </a:pPr>
            <a:r>
              <a:rPr lang="en-US"/>
              <a:t>Educación y </a:t>
            </a:r>
            <a:r>
              <a:rPr lang="en-US">
                <a:solidFill>
                  <a:srgbClr val="FFFF00"/>
                </a:solidFill>
              </a:rPr>
              <a:t>capacitación:</a:t>
            </a:r>
          </a:p>
          <a:p>
            <a:pPr>
              <a:buClr>
                <a:srgbClr val="FFFF00"/>
              </a:buClr>
            </a:pPr>
            <a:r>
              <a:rPr lang="en-US"/>
              <a:t>La asociación proporciona las oportunidades para el desarrollo y la </a:t>
            </a:r>
            <a:r>
              <a:rPr lang="en-US">
                <a:solidFill>
                  <a:srgbClr val="FFFF00"/>
                </a:solidFill>
              </a:rPr>
              <a:t>capacitación</a:t>
            </a:r>
            <a:r>
              <a:rPr lang="en-US"/>
              <a:t> de todos los miembros y administradores de personal de biblioteca; promueve la aprendimiento por vida para toda la comunidad</a:t>
            </a:r>
          </a:p>
          <a:p>
            <a:pPr>
              <a:buClr>
                <a:srgbClr val="FFFF00"/>
              </a:buClr>
            </a:pPr>
            <a:r>
              <a:rPr lang="en-US"/>
              <a:t>Libertad intelectual:</a:t>
            </a:r>
          </a:p>
          <a:p>
            <a:pPr>
              <a:buClr>
                <a:srgbClr val="FFFF00"/>
              </a:buClr>
            </a:pPr>
            <a:r>
              <a:rPr lang="en-US"/>
              <a:t>La libertad intelectual es un derecho fundamental en una sociedad democrática y un valor de la base de la profesión de biblioteca. La ALA defiende activamente la derecha de los usuarios de la biblioteca de leer, de buscar la información, y de hablar libremente.</a:t>
            </a:r>
          </a:p>
          <a:p>
            <a:pPr>
              <a:buClr>
                <a:srgbClr val="FFFF00"/>
              </a:buClr>
            </a:pPr>
            <a:r>
              <a:rPr lang="en-US"/>
              <a:t>Promocion de las bibliotecas y la profesión:</a:t>
            </a:r>
          </a:p>
          <a:p>
            <a:pPr>
              <a:buClr>
                <a:srgbClr val="FFFF00"/>
              </a:buClr>
            </a:pPr>
            <a:r>
              <a:rPr lang="en-US"/>
              <a:t>La asociación trabaja activamente para aumentar la conciencia pública del valor crucial de bibliotecas y los bibliotecarios, promover el estado y la legislación nacional beneficiosos a las bibliotecas y a los usuarios de la biblioteca, y suministrar los recursos, entrenamiento y las redes de la ayuda necesarias por el local abogan intentar aumentar la ayuda para las bibliotecas de todos los tipos. </a:t>
            </a:r>
          </a:p>
          <a:p>
            <a:pPr>
              <a:buClr>
                <a:srgbClr val="FFFF00"/>
              </a:buClr>
            </a:pPr>
            <a:r>
              <a:rPr lang="en-US"/>
              <a:t>Alfabetización:</a:t>
            </a:r>
          </a:p>
          <a:p>
            <a:pPr>
              <a:buClr>
                <a:srgbClr val="FFFF00"/>
              </a:buClr>
            </a:pPr>
            <a:r>
              <a:rPr lang="en-US"/>
              <a:t> El ALA asiste y promueve a bibliotecas en niños de ayuda y los adultos desarrollan las capacidades que necesitan- capacidad de leer y uso computadora-que entiende que la capacidad de buscar y de utilizar con eficacia recursos de información es esencial en una sociedad de la información global. </a:t>
            </a:r>
          </a:p>
          <a:p>
            <a:pPr>
              <a:buClr>
                <a:srgbClr val="FFFF00"/>
              </a:buClr>
            </a:pPr>
            <a:r>
              <a:rPr lang="en-US"/>
              <a:t>Excelencia de organización: La asociación es inclusiva, eficaz y responsiva a las necesidades de los miembros del ALA.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D3556-7731-46B1-AB7D-A71A1D69A34F}" type="slidenum">
              <a:rPr lang="en-US"/>
              <a:pPr/>
              <a:t>35</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r>
              <a:rPr lang="en-US"/>
              <a:t>American Assn. of School Librarians (AASL)</a:t>
            </a:r>
          </a:p>
          <a:p>
            <a:r>
              <a:rPr lang="en-US"/>
              <a:t>Assn. for Library Services to Children (ALSC)</a:t>
            </a:r>
          </a:p>
          <a:p>
            <a:r>
              <a:rPr lang="en-US"/>
              <a:t>Assn. of College &amp; Research Libraries (ACRL)</a:t>
            </a:r>
          </a:p>
          <a:p>
            <a:r>
              <a:rPr lang="en-US"/>
              <a:t>Assn. for Library Collections &amp; Technical Services (ALCTS)</a:t>
            </a:r>
          </a:p>
          <a:p>
            <a:r>
              <a:rPr lang="en-US"/>
              <a:t>Assn. for Library Trustees, Advocates, Friends &amp; Foundations (ALTAFF)</a:t>
            </a:r>
          </a:p>
          <a:p>
            <a:r>
              <a:rPr lang="en-US"/>
              <a:t>Assn. of Specialized &amp; Cooperative Library Agencies (ASCLA)</a:t>
            </a:r>
          </a:p>
          <a:p>
            <a:r>
              <a:rPr lang="en-US"/>
              <a:t>Library &amp; Information Technology Assn. (LITA) </a:t>
            </a:r>
          </a:p>
          <a:p>
            <a:r>
              <a:rPr lang="en-US"/>
              <a:t>Library Leadership &amp; Management Assn. (LLAMA) </a:t>
            </a:r>
          </a:p>
          <a:p>
            <a:r>
              <a:rPr lang="en-US"/>
              <a:t>Public Library Assn. (PLA) </a:t>
            </a:r>
          </a:p>
          <a:p>
            <a:r>
              <a:rPr lang="en-US"/>
              <a:t>Reference &amp; User Services Assn. (RUSA)</a:t>
            </a:r>
          </a:p>
          <a:p>
            <a:r>
              <a:rPr lang="en-US"/>
              <a:t>The Young Adult Library Services Assn. (YALSA)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2EB863-9A2D-40A0-BDC7-F4FD9D7218FD}" type="slidenum">
              <a:rPr lang="es-PY" smtClean="0"/>
              <a:pPr/>
              <a:t>2</a:t>
            </a:fld>
            <a:endParaRPr lang="es-P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latin typeface="+mn-lt"/>
                <a:ea typeface="+mn-ea"/>
                <a:cs typeface="+mn-cs"/>
              </a:rPr>
              <a:t>based in the</a:t>
            </a:r>
          </a:p>
          <a:p>
            <a:r>
              <a:rPr lang="en-US" sz="1100" kern="1200" dirty="0" smtClean="0">
                <a:solidFill>
                  <a:schemeClr val="tx1"/>
                </a:solidFill>
                <a:latin typeface="+mn-lt"/>
                <a:ea typeface="+mn-ea"/>
                <a:cs typeface="+mn-cs"/>
              </a:rPr>
              <a:t>Bureau of International Information Programs (IIP), Office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IIP’s 33 Information Resource Officers (IROs), a specialist corps of Foreign Service officers, are the Department’s experts on obtaining, managing, and presenting information about the U.S. to foreigners.  Most of them are deployed at Embassies around the world to provide field support for American Spaces.  Additionally, posts depend on IIP’s $15 million in base budget funding, which is transmitted by IIP to the field, to improve and enhance the effectiveness of their American Spaces.  In FY 13 IIP received 570 proposals from 129 countries requesting support funds.</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for American Spaces (IIP/RCA/AS).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B02800-E81A-4B71-BE5E-1C280CF06551}" type="slidenum">
              <a:rPr lang="en-US"/>
              <a:pPr/>
              <a:t>6</a:t>
            </a:fld>
            <a:endParaRPr 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r>
              <a:rPr lang="es-MX">
                <a:latin typeface="Arial" charset="0"/>
                <a:cs typeface="Arial" charset="0"/>
              </a:rPr>
              <a:t>Networking</a:t>
            </a:r>
          </a:p>
          <a:p>
            <a:r>
              <a:rPr lang="es-MX">
                <a:latin typeface="Arial" charset="0"/>
                <a:cs typeface="Arial" charset="0"/>
              </a:rPr>
              <a:t>Advocacy</a:t>
            </a:r>
          </a:p>
          <a:p>
            <a:r>
              <a:rPr lang="es-MX">
                <a:latin typeface="Arial" charset="0"/>
                <a:cs typeface="Arial" charset="0"/>
              </a:rPr>
              <a:t>--Literacy</a:t>
            </a:r>
          </a:p>
          <a:p>
            <a:r>
              <a:rPr lang="es-MX">
                <a:latin typeface="Arial" charset="0"/>
                <a:cs typeface="Arial" charset="0"/>
              </a:rPr>
              <a:t>--Access to info</a:t>
            </a:r>
          </a:p>
          <a:p>
            <a:r>
              <a:rPr lang="es-MX">
                <a:latin typeface="Arial" charset="0"/>
                <a:cs typeface="Arial" charset="0"/>
              </a:rPr>
              <a:t>--funding</a:t>
            </a:r>
          </a:p>
          <a:p>
            <a:r>
              <a:rPr lang="es-MX">
                <a:latin typeface="Arial" charset="0"/>
                <a:cs typeface="Arial" charset="0"/>
              </a:rPr>
              <a:t>--representation—strength in numbers</a:t>
            </a:r>
          </a:p>
          <a:p>
            <a:r>
              <a:rPr lang="es-MX">
                <a:latin typeface="Arial" charset="0"/>
                <a:cs typeface="Arial" charset="0"/>
              </a:rPr>
              <a:t>Education, professional</a:t>
            </a:r>
          </a:p>
          <a:p>
            <a:r>
              <a:rPr lang="es-MX">
                <a:latin typeface="Arial" charset="0"/>
                <a:cs typeface="Arial" charset="0"/>
              </a:rPr>
              <a:t>Organizing</a:t>
            </a:r>
          </a:p>
          <a:p>
            <a:r>
              <a:rPr lang="es-MX">
                <a:latin typeface="Arial" charset="0"/>
                <a:cs typeface="Arial" charset="0"/>
              </a:rPr>
              <a:t>Standards and guides for libraries and librarians</a:t>
            </a:r>
          </a:p>
          <a:p>
            <a:r>
              <a:rPr lang="es-MX">
                <a:latin typeface="Arial" charset="0"/>
                <a:cs typeface="Arial" charset="0"/>
              </a:rPr>
              <a:t>Universal access</a:t>
            </a:r>
          </a:p>
          <a:p>
            <a:r>
              <a:rPr lang="es-MX">
                <a:latin typeface="Arial" charset="0"/>
                <a:cs typeface="Arial" charset="0"/>
              </a:rPr>
              <a:t>--combatting information poverty</a:t>
            </a:r>
          </a:p>
          <a:p>
            <a:endParaRPr lang="en-US">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9947F2-9308-440D-919A-63A576A903ED}" type="slidenum">
              <a:rPr lang="en-US"/>
              <a:pPr/>
              <a:t>8</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C895F6-C351-4050-94B8-950B82376A48}" type="slidenum">
              <a:rPr lang="en-US"/>
              <a:pPr/>
              <a:t>9</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dirty="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AA9C7-5A2A-49BC-91AD-E70EA637CDC9}" type="slidenum">
              <a:rPr lang="en-US"/>
              <a:pPr/>
              <a:t>10</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Diversidad:</a:t>
            </a:r>
          </a:p>
          <a:p>
            <a:r>
              <a:rPr lang="en-US"/>
              <a:t>La diversidad es un valor fundamental de la asociación y de sus miembros, y se refleja en su comisión a la persona de color y a las personas con discapacidades de reclutamiento a la profesión y a la promoción y al desarrollo de las colecciones y de los servicios de la biblioteca para toda la gente. </a:t>
            </a:r>
          </a:p>
          <a:p>
            <a:pPr>
              <a:buClr>
                <a:srgbClr val="FFFF00"/>
              </a:buClr>
            </a:pPr>
            <a:r>
              <a:rPr lang="en-US"/>
              <a:t>Acceso equitativo a la información y a los servicios de biblioteca:</a:t>
            </a:r>
          </a:p>
          <a:p>
            <a:pPr>
              <a:buClr>
                <a:srgbClr val="FFFF00"/>
              </a:buClr>
            </a:pPr>
            <a:r>
              <a:rPr lang="en-US"/>
              <a:t>La asociación apoyan a las bibliotecas como las grandes instituciones democráticas, sirviendo a gente de cada edad, el nivel de ingresos, localización, pertenencia étnica, o capacidad física, y proporcionando la gama completa de los recursos de información necesitaron vivir, aprender, gobernar, y trabajar. </a:t>
            </a:r>
          </a:p>
          <a:p>
            <a:pPr>
              <a:buClr>
                <a:srgbClr val="FFFF00"/>
              </a:buClr>
            </a:pPr>
            <a:r>
              <a:rPr lang="en-US"/>
              <a:t>Educación y </a:t>
            </a:r>
            <a:r>
              <a:rPr lang="en-US">
                <a:solidFill>
                  <a:srgbClr val="FFFF00"/>
                </a:solidFill>
              </a:rPr>
              <a:t>capacitación:</a:t>
            </a:r>
          </a:p>
          <a:p>
            <a:pPr>
              <a:buClr>
                <a:srgbClr val="FFFF00"/>
              </a:buClr>
            </a:pPr>
            <a:r>
              <a:rPr lang="en-US"/>
              <a:t>La asociación proporciona las oportunidades para el desarrollo y la </a:t>
            </a:r>
            <a:r>
              <a:rPr lang="en-US">
                <a:solidFill>
                  <a:srgbClr val="FFFF00"/>
                </a:solidFill>
              </a:rPr>
              <a:t>capacitación</a:t>
            </a:r>
            <a:r>
              <a:rPr lang="en-US"/>
              <a:t> de todos los miembros y administradores de personal de biblioteca; promueve la aprendimiento por vida para toda la comunidad</a:t>
            </a:r>
          </a:p>
          <a:p>
            <a:pPr>
              <a:buClr>
                <a:srgbClr val="FFFF00"/>
              </a:buClr>
            </a:pPr>
            <a:r>
              <a:rPr lang="en-US"/>
              <a:t>Libertad intelectual:</a:t>
            </a:r>
          </a:p>
          <a:p>
            <a:pPr>
              <a:buClr>
                <a:srgbClr val="FFFF00"/>
              </a:buClr>
            </a:pPr>
            <a:r>
              <a:rPr lang="en-US"/>
              <a:t>La libertad intelectual es un derecho fundamental en una sociedad democrática y un valor de la base de la profesión de biblioteca. La ALA defiende activamente la derecha de los usuarios de la biblioteca de leer, de buscar la información, y de hablar libremente.</a:t>
            </a:r>
          </a:p>
          <a:p>
            <a:pPr>
              <a:buClr>
                <a:srgbClr val="FFFF00"/>
              </a:buClr>
            </a:pPr>
            <a:r>
              <a:rPr lang="en-US"/>
              <a:t>Promocion de las bibliotecas y la profesión:</a:t>
            </a:r>
          </a:p>
          <a:p>
            <a:pPr>
              <a:buClr>
                <a:srgbClr val="FFFF00"/>
              </a:buClr>
            </a:pPr>
            <a:r>
              <a:rPr lang="en-US"/>
              <a:t>La asociación trabaja activamente para aumentar la conciencia pública del valor crucial de bibliotecas y los bibliotecarios, promover el estado y la legislación nacional beneficiosos a las bibliotecas y a los usuarios de la biblioteca, y suministrar los recursos, entrenamiento y las redes de la ayuda necesarias por el local abogan intentar aumentar la ayuda para las bibliotecas de todos los tipos. </a:t>
            </a:r>
          </a:p>
          <a:p>
            <a:pPr>
              <a:buClr>
                <a:srgbClr val="FFFF00"/>
              </a:buClr>
            </a:pPr>
            <a:r>
              <a:rPr lang="en-US"/>
              <a:t>Alfabetización:</a:t>
            </a:r>
          </a:p>
          <a:p>
            <a:pPr>
              <a:buClr>
                <a:srgbClr val="FFFF00"/>
              </a:buClr>
            </a:pPr>
            <a:r>
              <a:rPr lang="en-US"/>
              <a:t> El ALA asiste y promueve a bibliotecas en niños de ayuda y los adultos desarrollan las capacidades que necesitan- capacidad de leer y uso computadora-que entiende que la capacidad de buscar y de utilizar con eficacia recursos de información es esencial en una sociedad de la información global. </a:t>
            </a:r>
          </a:p>
          <a:p>
            <a:pPr>
              <a:buClr>
                <a:srgbClr val="FFFF00"/>
              </a:buClr>
            </a:pPr>
            <a:r>
              <a:rPr lang="en-US"/>
              <a:t>Excelencia de organización: La asociación es inclusiva, eficaz y responsiva a las necesidades de los miembros del ALA.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AA9C7-5A2A-49BC-91AD-E70EA637CDC9}" type="slidenum">
              <a:rPr lang="en-US"/>
              <a:pPr/>
              <a:t>11</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Diversidad:</a:t>
            </a:r>
          </a:p>
          <a:p>
            <a:r>
              <a:rPr lang="en-US"/>
              <a:t>La diversidad es un valor fundamental de la asociación y de sus miembros, y se refleja en su comisión a la persona de color y a las personas con discapacidades de reclutamiento a la profesión y a la promoción y al desarrollo de las colecciones y de los servicios de la biblioteca para toda la gente. </a:t>
            </a:r>
          </a:p>
          <a:p>
            <a:pPr>
              <a:buClr>
                <a:srgbClr val="FFFF00"/>
              </a:buClr>
            </a:pPr>
            <a:r>
              <a:rPr lang="en-US"/>
              <a:t>Acceso equitativo a la información y a los servicios de biblioteca:</a:t>
            </a:r>
          </a:p>
          <a:p>
            <a:pPr>
              <a:buClr>
                <a:srgbClr val="FFFF00"/>
              </a:buClr>
            </a:pPr>
            <a:r>
              <a:rPr lang="en-US"/>
              <a:t>La asociación apoyan a las bibliotecas como las grandes instituciones democráticas, sirviendo a gente de cada edad, el nivel de ingresos, localización, pertenencia étnica, o capacidad física, y proporcionando la gama completa de los recursos de información necesitaron vivir, aprender, gobernar, y trabajar. </a:t>
            </a:r>
          </a:p>
          <a:p>
            <a:pPr>
              <a:buClr>
                <a:srgbClr val="FFFF00"/>
              </a:buClr>
            </a:pPr>
            <a:r>
              <a:rPr lang="en-US"/>
              <a:t>Educación y </a:t>
            </a:r>
            <a:r>
              <a:rPr lang="en-US">
                <a:solidFill>
                  <a:srgbClr val="FFFF00"/>
                </a:solidFill>
              </a:rPr>
              <a:t>capacitación:</a:t>
            </a:r>
          </a:p>
          <a:p>
            <a:pPr>
              <a:buClr>
                <a:srgbClr val="FFFF00"/>
              </a:buClr>
            </a:pPr>
            <a:r>
              <a:rPr lang="en-US"/>
              <a:t>La asociación proporciona las oportunidades para el desarrollo y la </a:t>
            </a:r>
            <a:r>
              <a:rPr lang="en-US">
                <a:solidFill>
                  <a:srgbClr val="FFFF00"/>
                </a:solidFill>
              </a:rPr>
              <a:t>capacitación</a:t>
            </a:r>
            <a:r>
              <a:rPr lang="en-US"/>
              <a:t> de todos los miembros y administradores de personal de biblioteca; promueve la aprendimiento por vida para toda la comunidad</a:t>
            </a:r>
          </a:p>
          <a:p>
            <a:pPr>
              <a:buClr>
                <a:srgbClr val="FFFF00"/>
              </a:buClr>
            </a:pPr>
            <a:r>
              <a:rPr lang="en-US"/>
              <a:t>Libertad intelectual:</a:t>
            </a:r>
          </a:p>
          <a:p>
            <a:pPr>
              <a:buClr>
                <a:srgbClr val="FFFF00"/>
              </a:buClr>
            </a:pPr>
            <a:r>
              <a:rPr lang="en-US"/>
              <a:t>La libertad intelectual es un derecho fundamental en una sociedad democrática y un valor de la base de la profesión de biblioteca. La ALA defiende activamente la derecha de los usuarios de la biblioteca de leer, de buscar la información, y de hablar libremente.</a:t>
            </a:r>
          </a:p>
          <a:p>
            <a:pPr>
              <a:buClr>
                <a:srgbClr val="FFFF00"/>
              </a:buClr>
            </a:pPr>
            <a:r>
              <a:rPr lang="en-US"/>
              <a:t>Promocion de las bibliotecas y la profesión:</a:t>
            </a:r>
          </a:p>
          <a:p>
            <a:pPr>
              <a:buClr>
                <a:srgbClr val="FFFF00"/>
              </a:buClr>
            </a:pPr>
            <a:r>
              <a:rPr lang="en-US"/>
              <a:t>La asociación trabaja activamente para aumentar la conciencia pública del valor crucial de bibliotecas y los bibliotecarios, promover el estado y la legislación nacional beneficiosos a las bibliotecas y a los usuarios de la biblioteca, y suministrar los recursos, entrenamiento y las redes de la ayuda necesarias por el local abogan intentar aumentar la ayuda para las bibliotecas de todos los tipos. </a:t>
            </a:r>
          </a:p>
          <a:p>
            <a:pPr>
              <a:buClr>
                <a:srgbClr val="FFFF00"/>
              </a:buClr>
            </a:pPr>
            <a:r>
              <a:rPr lang="en-US"/>
              <a:t>Alfabetización:</a:t>
            </a:r>
          </a:p>
          <a:p>
            <a:pPr>
              <a:buClr>
                <a:srgbClr val="FFFF00"/>
              </a:buClr>
            </a:pPr>
            <a:r>
              <a:rPr lang="en-US"/>
              <a:t> El ALA asiste y promueve a bibliotecas en niños de ayuda y los adultos desarrollan las capacidades que necesitan- capacidad de leer y uso computadora-que entiende que la capacidad de buscar y de utilizar con eficacia recursos de información es esencial en una sociedad de la información global. </a:t>
            </a:r>
          </a:p>
          <a:p>
            <a:pPr>
              <a:buClr>
                <a:srgbClr val="FFFF00"/>
              </a:buClr>
            </a:pPr>
            <a:r>
              <a:rPr lang="en-US"/>
              <a:t>Excelencia de organización: La asociación es inclusiva, eficaz y responsiva a las necesidades de los miembros del ALA.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8CFA630-13BB-46C4-BD44-B2C5F9B66074}" type="datetimeFigureOut">
              <a:rPr lang="en-US" smtClean="0"/>
              <a:pPr/>
              <a:t>10/1/2013</a:t>
            </a:fld>
            <a:endParaRPr lang="en-US" dirty="0">
              <a:solidFill>
                <a:srgbClr val="FFFFFF"/>
              </a:solidFill>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kumimoji="0" lang="en-US" dirty="0">
              <a:solidFill>
                <a:srgbClr val="FFFFFF"/>
              </a:solidFill>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C5217A8-0E06-4059-AC45-433E2E67A85D}" type="slidenum">
              <a:rPr kumimoji="0" lang="en-US" smtClean="0"/>
              <a:pPr/>
              <a:t>‹#›</a:t>
            </a:fld>
            <a:endParaRPr kumimoji="0" lang="en-US"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CFA630-13BB-46C4-BD44-B2C5F9B66074}" type="datetimeFigureOut">
              <a:rPr lang="en-US" smtClean="0"/>
              <a:pPr/>
              <a:t>10/1/2013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F8CFA630-13BB-46C4-BD44-B2C5F9B66074}" type="datetimeFigureOut">
              <a:rPr lang="en-US" smtClean="0"/>
              <a:pPr/>
              <a:t>10/1/2013</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kumimoji="0"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C5217A8-0E06-4059-AC45-433E2E67A85D}" type="slidenum">
              <a:rPr kumimoji="0" lang="en-US" smtClean="0"/>
              <a:pPr/>
              <a:t>‹#›</a:t>
            </a:fld>
            <a:endParaRPr kumimoji="0" lang="en-US" dirty="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CFA630-13BB-46C4-BD44-B2C5F9B66074}" type="datetimeFigureOut">
              <a:rPr lang="en-US" smtClean="0"/>
              <a:pPr/>
              <a:t>10/1/2013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8CFA630-13BB-46C4-BD44-B2C5F9B66074}" type="datetimeFigureOut">
              <a:rPr lang="en-US" smtClean="0"/>
              <a:pPr/>
              <a:t>10/1/2013</a:t>
            </a:fld>
            <a:endParaRPr lang="en-US">
              <a:solidFill>
                <a:schemeClr val="tx2"/>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kumimoji="0" lang="en-US" dirty="0">
              <a:solidFill>
                <a:schemeClr val="tx2"/>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C5217A8-0E06-4059-AC45-433E2E67A85D}"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CFA630-13BB-46C4-BD44-B2C5F9B66074}" type="datetimeFigureOut">
              <a:rPr lang="en-US" smtClean="0"/>
              <a:pPr/>
              <a:t>10/1/2013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8CFA630-13BB-46C4-BD44-B2C5F9B66074}" type="datetimeFigureOut">
              <a:rPr lang="en-US" smtClean="0"/>
              <a:pPr/>
              <a:t>10/1/2013</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8CFA630-13BB-46C4-BD44-B2C5F9B66074}" type="datetimeFigureOut">
              <a:rPr lang="en-US" smtClean="0"/>
              <a:pPr/>
              <a:t>10/1/2013</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8CFA630-13BB-46C4-BD44-B2C5F9B66074}" type="datetimeFigureOut">
              <a:rPr lang="en-US" smtClean="0"/>
              <a:pPr/>
              <a:t>10/1/2013</a:t>
            </a:fld>
            <a:endParaRPr lang="en-US" dirty="0">
              <a:solidFill>
                <a:schemeClr val="tx2"/>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kumimoji="0" lang="en-US" dirty="0">
              <a:solidFill>
                <a:schemeClr val="tx2"/>
              </a:solidFill>
            </a:endParaRPr>
          </a:p>
        </p:txBody>
      </p:sp>
      <p:sp>
        <p:nvSpPr>
          <p:cNvPr id="4" name="Slide Number Placeholder 3"/>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CFA630-13BB-46C4-BD44-B2C5F9B66074}" type="datetimeFigureOut">
              <a:rPr lang="en-US" smtClean="0"/>
              <a:pPr/>
              <a:t>10/1/2013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8CFA630-13BB-46C4-BD44-B2C5F9B66074}" type="datetimeFigureOut">
              <a:rPr lang="en-US" smtClean="0"/>
              <a:pPr/>
              <a:t>10/1/2013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8CFA630-13BB-46C4-BD44-B2C5F9B66074}" type="datetimeFigureOut">
              <a:rPr lang="en-US" smtClean="0"/>
              <a:pPr/>
              <a:t>10/1/2013</a:t>
            </a:fld>
            <a:endParaRPr lang="en-US" sz="1000" dirty="0">
              <a:solidFill>
                <a:schemeClr val="tx2"/>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lgn="r" eaLnBrk="1" latinLnBrk="0" hangingPunct="1"/>
            <a:endParaRPr kumimoji="0" lang="en-US" sz="1000" dirty="0">
              <a:solidFill>
                <a:schemeClr val="tx2"/>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ala.org/advocacy/declaration-right-librarie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la.org/news/state-americas-libraries-report-2013"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533400"/>
            <a:ext cx="5500468" cy="2209800"/>
          </a:xfrm>
        </p:spPr>
        <p:txBody>
          <a:bodyPr/>
          <a:lstStyle/>
          <a:p>
            <a:r>
              <a:rPr lang="es-PY" cap="none" dirty="0" err="1" smtClean="0"/>
              <a:t>How</a:t>
            </a:r>
            <a:r>
              <a:rPr lang="es-PY" cap="none" dirty="0" smtClean="0"/>
              <a:t> Library </a:t>
            </a:r>
            <a:r>
              <a:rPr lang="es-PY" cap="none" dirty="0" err="1" smtClean="0"/>
              <a:t>Associations</a:t>
            </a:r>
            <a:r>
              <a:rPr lang="es-PY" cap="none" dirty="0" smtClean="0"/>
              <a:t> </a:t>
            </a:r>
            <a:r>
              <a:rPr lang="es-PY" cap="none" dirty="0" err="1" smtClean="0"/>
              <a:t>Support</a:t>
            </a:r>
            <a:r>
              <a:rPr lang="es-PY" cap="none" dirty="0" smtClean="0"/>
              <a:t> </a:t>
            </a:r>
            <a:r>
              <a:rPr lang="es-PY" cap="none" dirty="0" err="1" smtClean="0"/>
              <a:t>Our</a:t>
            </a:r>
            <a:r>
              <a:rPr lang="es-PY" cap="none" dirty="0" smtClean="0"/>
              <a:t> </a:t>
            </a:r>
            <a:r>
              <a:rPr lang="es-PY" cap="none" dirty="0" err="1" smtClean="0"/>
              <a:t>Profession</a:t>
            </a:r>
            <a:endParaRPr lang="es-PY" cap="none" dirty="0"/>
          </a:p>
        </p:txBody>
      </p:sp>
      <p:sp>
        <p:nvSpPr>
          <p:cNvPr id="3" name="Subtitle 2"/>
          <p:cNvSpPr>
            <a:spLocks noGrp="1"/>
          </p:cNvSpPr>
          <p:nvPr>
            <p:ph type="subTitle" idx="1"/>
          </p:nvPr>
        </p:nvSpPr>
        <p:spPr>
          <a:xfrm>
            <a:off x="3124200" y="3200400"/>
            <a:ext cx="5562600" cy="1946536"/>
          </a:xfrm>
        </p:spPr>
        <p:txBody>
          <a:bodyPr>
            <a:normAutofit/>
          </a:bodyPr>
          <a:lstStyle/>
          <a:p>
            <a:r>
              <a:rPr lang="es-PY" dirty="0" smtClean="0"/>
              <a:t>Carol Brey-Casiano</a:t>
            </a:r>
          </a:p>
          <a:p>
            <a:r>
              <a:rPr lang="es-PY" dirty="0" err="1" smtClean="0"/>
              <a:t>Information</a:t>
            </a:r>
            <a:r>
              <a:rPr lang="es-PY" dirty="0" smtClean="0"/>
              <a:t> </a:t>
            </a:r>
            <a:r>
              <a:rPr lang="es-PY" dirty="0" err="1" smtClean="0"/>
              <a:t>Resource</a:t>
            </a:r>
            <a:r>
              <a:rPr lang="es-PY" dirty="0" smtClean="0"/>
              <a:t> </a:t>
            </a:r>
            <a:r>
              <a:rPr lang="es-PY" dirty="0" err="1" smtClean="0"/>
              <a:t>Officer</a:t>
            </a:r>
            <a:endParaRPr lang="es-PY" dirty="0" smtClean="0"/>
          </a:p>
          <a:p>
            <a:r>
              <a:rPr lang="es-PY" dirty="0" smtClean="0"/>
              <a:t>U.S. </a:t>
            </a:r>
            <a:r>
              <a:rPr lang="es-PY" dirty="0" err="1" smtClean="0"/>
              <a:t>Department</a:t>
            </a:r>
            <a:r>
              <a:rPr lang="es-PY" dirty="0" smtClean="0"/>
              <a:t> of </a:t>
            </a:r>
            <a:r>
              <a:rPr lang="es-PY" dirty="0" err="1" smtClean="0"/>
              <a:t>State</a:t>
            </a:r>
            <a:endParaRPr lang="es-PY" dirty="0" smtClean="0"/>
          </a:p>
          <a:p>
            <a:r>
              <a:rPr lang="es-PY" dirty="0" smtClean="0"/>
              <a:t>Washington, DC</a:t>
            </a:r>
            <a:endParaRPr lang="es-PY" dirty="0"/>
          </a:p>
        </p:txBody>
      </p:sp>
      <p:sp>
        <p:nvSpPr>
          <p:cNvPr id="4" name="Shape 33"/>
          <p:cNvSpPr/>
          <p:nvPr/>
        </p:nvSpPr>
        <p:spPr>
          <a:xfrm>
            <a:off x="381000" y="304800"/>
            <a:ext cx="1905000" cy="866775"/>
          </a:xfrm>
          <a:prstGeom prst="rect">
            <a:avLst/>
          </a:prstGeom>
          <a:blipFill>
            <a:blip r:embed="rId3" cstate="print"/>
            <a:stretch>
              <a:fillRect/>
            </a:stretch>
          </a:blipFill>
          <a:ln>
            <a:noFill/>
          </a:ln>
        </p:spPr>
      </p:sp>
      <p:pic>
        <p:nvPicPr>
          <p:cNvPr id="5" name="Picture 1" descr="U S Flag"/>
          <p:cNvPicPr>
            <a:picLocks noChangeAspect="1" noChangeArrowheads="1"/>
          </p:cNvPicPr>
          <p:nvPr/>
        </p:nvPicPr>
        <p:blipFill>
          <a:blip r:embed="rId4" cstate="print"/>
          <a:srcRect/>
          <a:stretch>
            <a:fillRect/>
          </a:stretch>
        </p:blipFill>
        <p:spPr bwMode="auto">
          <a:xfrm>
            <a:off x="7086600" y="5638800"/>
            <a:ext cx="1524000" cy="802640"/>
          </a:xfrm>
          <a:prstGeom prst="rect">
            <a:avLst/>
          </a:prstGeom>
          <a:noFill/>
        </p:spPr>
      </p:pic>
      <p:pic>
        <p:nvPicPr>
          <p:cNvPr id="6" name="Picture 5" descr="Ala_type_color.jpg"/>
          <p:cNvPicPr>
            <a:picLocks noChangeAspect="1"/>
          </p:cNvPicPr>
          <p:nvPr/>
        </p:nvPicPr>
        <p:blipFill>
          <a:blip r:embed="rId5" cstate="print"/>
          <a:stretch>
            <a:fillRect/>
          </a:stretch>
        </p:blipFill>
        <p:spPr>
          <a:xfrm>
            <a:off x="76200" y="5763514"/>
            <a:ext cx="2514600" cy="5532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0"/>
            <a:ext cx="7162800" cy="990600"/>
          </a:xfrm>
        </p:spPr>
        <p:txBody>
          <a:bodyPr/>
          <a:lstStyle/>
          <a:p>
            <a:pPr algn="ctr"/>
            <a:r>
              <a:rPr lang="en-US" b="1" cap="none" dirty="0">
                <a:solidFill>
                  <a:schemeClr val="accent2"/>
                </a:solidFill>
              </a:rPr>
              <a:t>ALA </a:t>
            </a:r>
            <a:r>
              <a:rPr lang="en-US" b="1" cap="none" dirty="0" smtClean="0">
                <a:solidFill>
                  <a:schemeClr val="accent2"/>
                </a:solidFill>
              </a:rPr>
              <a:t>– 8 Action Areas</a:t>
            </a:r>
            <a:endParaRPr lang="en-US" b="1" cap="none" dirty="0">
              <a:solidFill>
                <a:schemeClr val="accent2"/>
              </a:solidFill>
              <a:cs typeface="Times New Roman" pitchFamily="18" charset="0"/>
            </a:endParaRPr>
          </a:p>
        </p:txBody>
      </p:sp>
      <p:sp>
        <p:nvSpPr>
          <p:cNvPr id="11267" name="Rectangle 3"/>
          <p:cNvSpPr>
            <a:spLocks noGrp="1" noChangeArrowheads="1"/>
          </p:cNvSpPr>
          <p:nvPr>
            <p:ph type="body" idx="1"/>
          </p:nvPr>
        </p:nvSpPr>
        <p:spPr>
          <a:xfrm>
            <a:off x="914400" y="1219200"/>
            <a:ext cx="7162800" cy="5334000"/>
          </a:xfrm>
        </p:spPr>
        <p:txBody>
          <a:bodyPr>
            <a:normAutofit/>
          </a:bodyPr>
          <a:lstStyle/>
          <a:p>
            <a:r>
              <a:rPr lang="en-US" sz="2800" b="1" dirty="0" smtClean="0"/>
              <a:t>Advocacy for Libraries and the Profession</a:t>
            </a:r>
          </a:p>
          <a:p>
            <a:r>
              <a:rPr lang="en-US" sz="2800" b="1" dirty="0" smtClean="0"/>
              <a:t>Diversity </a:t>
            </a:r>
          </a:p>
          <a:p>
            <a:r>
              <a:rPr lang="en-US" sz="2800" b="1" dirty="0" smtClean="0"/>
              <a:t>Education and Lifelong Learning</a:t>
            </a:r>
          </a:p>
          <a:p>
            <a:r>
              <a:rPr lang="en-US" sz="2800" b="1" dirty="0" smtClean="0"/>
              <a:t>Equitable Access to Information and Library Services</a:t>
            </a:r>
          </a:p>
          <a:p>
            <a:r>
              <a:rPr lang="en-US" sz="2800" b="1" dirty="0" smtClean="0"/>
              <a:t>Intellectual Freedom</a:t>
            </a:r>
          </a:p>
          <a:p>
            <a:r>
              <a:rPr lang="en-US" sz="2800" b="1" dirty="0" smtClean="0"/>
              <a:t>Literacy</a:t>
            </a:r>
          </a:p>
          <a:p>
            <a:r>
              <a:rPr lang="en-US" sz="2800" b="1" dirty="0" smtClean="0"/>
              <a:t>Organizational Excellence</a:t>
            </a:r>
          </a:p>
          <a:p>
            <a:r>
              <a:rPr lang="en-US" sz="2800" b="1" dirty="0" smtClean="0"/>
              <a:t>Transforming Libraries</a:t>
            </a:r>
          </a:p>
          <a:p>
            <a:endParaRPr lang="en-US" dirty="0" smtClean="0"/>
          </a:p>
          <a:p>
            <a:pPr>
              <a:lnSpc>
                <a:spcPct val="90000"/>
              </a:lnSpc>
              <a:buClr>
                <a:srgbClr val="FFFF00"/>
              </a:buClr>
              <a:buSzTx/>
            </a:pPr>
            <a:endParaRPr lang="en-US" b="1" dirty="0">
              <a:solidFill>
                <a:srgbClr val="FFFF00"/>
              </a:solidFill>
            </a:endParaRPr>
          </a:p>
          <a:p>
            <a:pPr>
              <a:lnSpc>
                <a:spcPct val="90000"/>
              </a:lnSpc>
              <a:buClr>
                <a:srgbClr val="FFFF00"/>
              </a:buClr>
              <a:buSzTx/>
            </a:pPr>
            <a:endParaRPr lang="en-US" dirty="0">
              <a:solidFill>
                <a:srgbClr val="FFFF00"/>
              </a:solidFill>
            </a:endParaRPr>
          </a:p>
          <a:p>
            <a:pPr>
              <a:lnSpc>
                <a:spcPct val="90000"/>
              </a:lnSpc>
              <a:buClr>
                <a:srgbClr val="FFFF00"/>
              </a:buClr>
              <a:buSzTx/>
            </a:pPr>
            <a:endParaRPr lang="en-US" dirty="0">
              <a:solidFill>
                <a:srgbClr val="FFFF00"/>
              </a:solidFill>
            </a:endParaRPr>
          </a:p>
          <a:p>
            <a:pPr>
              <a:lnSpc>
                <a:spcPct val="90000"/>
              </a:lnSpc>
              <a:buClr>
                <a:srgbClr val="FFFF00"/>
              </a:buClr>
              <a:buSzTx/>
            </a:pPr>
            <a:endParaRPr lang="en-US" dirty="0">
              <a:solidFill>
                <a:srgbClr val="FFFF00"/>
              </a:solidFill>
            </a:endParaRPr>
          </a:p>
          <a:p>
            <a:pPr>
              <a:lnSpc>
                <a:spcPct val="90000"/>
              </a:lnSpc>
              <a:buClr>
                <a:srgbClr val="FFFF00"/>
              </a:buClr>
              <a:buSzTx/>
            </a:pPr>
            <a:endParaRPr lang="en-US" dirty="0">
              <a:solidFill>
                <a:srgbClr val="FFFF00"/>
              </a:solidFill>
            </a:endParaRPr>
          </a:p>
          <a:p>
            <a:pPr>
              <a:lnSpc>
                <a:spcPct val="90000"/>
              </a:lnSpc>
              <a:buClr>
                <a:srgbClr val="FFFF00"/>
              </a:buClr>
              <a:buSzTx/>
            </a:pP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304800"/>
            <a:ext cx="7162800" cy="990600"/>
          </a:xfrm>
        </p:spPr>
        <p:txBody>
          <a:bodyPr/>
          <a:lstStyle/>
          <a:p>
            <a:pPr algn="ctr"/>
            <a:r>
              <a:rPr lang="en-US" b="1" cap="none" dirty="0" smtClean="0">
                <a:solidFill>
                  <a:schemeClr val="accent2"/>
                </a:solidFill>
              </a:rPr>
              <a:t>ALA Action Area #1 - Advocacy</a:t>
            </a:r>
            <a:endParaRPr lang="en-US" b="1" cap="none" dirty="0">
              <a:solidFill>
                <a:schemeClr val="accent2"/>
              </a:solidFill>
              <a:cs typeface="Times New Roman" pitchFamily="18" charset="0"/>
            </a:endParaRPr>
          </a:p>
        </p:txBody>
      </p:sp>
      <p:sp>
        <p:nvSpPr>
          <p:cNvPr id="11267" name="Rectangle 3"/>
          <p:cNvSpPr>
            <a:spLocks noGrp="1" noChangeArrowheads="1"/>
          </p:cNvSpPr>
          <p:nvPr>
            <p:ph type="body" idx="1"/>
          </p:nvPr>
        </p:nvSpPr>
        <p:spPr>
          <a:xfrm>
            <a:off x="609600" y="1676400"/>
            <a:ext cx="7391400" cy="4800600"/>
          </a:xfrm>
        </p:spPr>
        <p:txBody>
          <a:bodyPr>
            <a:normAutofit/>
          </a:bodyPr>
          <a:lstStyle/>
          <a:p>
            <a:pPr marL="0" indent="0">
              <a:buNone/>
            </a:pPr>
            <a:r>
              <a:rPr lang="en-US" b="1" dirty="0" smtClean="0">
                <a:solidFill>
                  <a:srgbClr val="002060"/>
                </a:solidFill>
              </a:rPr>
              <a:t>Advocacy for Libraries and the Profession –</a:t>
            </a:r>
          </a:p>
          <a:p>
            <a:r>
              <a:rPr lang="en-US" b="1" dirty="0" smtClean="0">
                <a:solidFill>
                  <a:srgbClr val="002060"/>
                </a:solidFill>
              </a:rPr>
              <a:t>I</a:t>
            </a:r>
            <a:r>
              <a:rPr lang="en-US" dirty="0" smtClean="0">
                <a:solidFill>
                  <a:srgbClr val="002060"/>
                </a:solidFill>
              </a:rPr>
              <a:t>ncrease public awareness of the value of libraries and librarians</a:t>
            </a:r>
          </a:p>
          <a:p>
            <a:r>
              <a:rPr lang="en-US" dirty="0" smtClean="0">
                <a:solidFill>
                  <a:srgbClr val="002060"/>
                </a:solidFill>
              </a:rPr>
              <a:t>Promote state and national legislation beneficial to libraries and library users</a:t>
            </a:r>
          </a:p>
          <a:p>
            <a:r>
              <a:rPr lang="en-US" dirty="0" smtClean="0">
                <a:solidFill>
                  <a:srgbClr val="002060"/>
                </a:solidFill>
              </a:rPr>
              <a:t>Supply the resources, training and support needed by local advocates for libraries of all types. </a:t>
            </a:r>
          </a:p>
          <a:p>
            <a:pPr>
              <a:lnSpc>
                <a:spcPct val="90000"/>
              </a:lnSpc>
              <a:buClr>
                <a:srgbClr val="FFFF00"/>
              </a:buClr>
              <a:buSzTx/>
            </a:pPr>
            <a:endParaRPr lang="en-US" b="1" dirty="0">
              <a:solidFill>
                <a:srgbClr val="FFFF00"/>
              </a:solidFill>
            </a:endParaRPr>
          </a:p>
          <a:p>
            <a:pPr>
              <a:lnSpc>
                <a:spcPct val="90000"/>
              </a:lnSpc>
              <a:buClr>
                <a:srgbClr val="FFFF00"/>
              </a:buClr>
              <a:buSzTx/>
            </a:pPr>
            <a:endParaRPr lang="en-US" dirty="0">
              <a:solidFill>
                <a:srgbClr val="FFFF00"/>
              </a:solidFill>
            </a:endParaRPr>
          </a:p>
          <a:p>
            <a:pPr>
              <a:lnSpc>
                <a:spcPct val="90000"/>
              </a:lnSpc>
              <a:buClr>
                <a:srgbClr val="FFFF00"/>
              </a:buClr>
              <a:buSzTx/>
            </a:pPr>
            <a:endParaRPr lang="en-US" dirty="0">
              <a:solidFill>
                <a:srgbClr val="FFFF00"/>
              </a:solidFill>
            </a:endParaRPr>
          </a:p>
          <a:p>
            <a:pPr>
              <a:lnSpc>
                <a:spcPct val="90000"/>
              </a:lnSpc>
              <a:buClr>
                <a:srgbClr val="FFFF00"/>
              </a:buClr>
              <a:buSzTx/>
            </a:pPr>
            <a:endParaRPr lang="en-US" dirty="0">
              <a:solidFill>
                <a:srgbClr val="FFFF00"/>
              </a:solidFill>
            </a:endParaRPr>
          </a:p>
          <a:p>
            <a:pPr>
              <a:lnSpc>
                <a:spcPct val="90000"/>
              </a:lnSpc>
              <a:buClr>
                <a:srgbClr val="FFFF00"/>
              </a:buClr>
              <a:buSzTx/>
            </a:pPr>
            <a:endParaRPr lang="en-US" dirty="0">
              <a:solidFill>
                <a:srgbClr val="FFFF00"/>
              </a:solidFill>
            </a:endParaRPr>
          </a:p>
          <a:p>
            <a:pPr>
              <a:lnSpc>
                <a:spcPct val="90000"/>
              </a:lnSpc>
              <a:buClr>
                <a:srgbClr val="FFFF00"/>
              </a:buClr>
              <a:buSzTx/>
            </a:pPr>
            <a:endParaRPr lang="en-US" dirty="0">
              <a:solidFill>
                <a:srgbClr val="FFFF00"/>
              </a:solidFill>
            </a:endParaRPr>
          </a:p>
        </p:txBody>
      </p:sp>
      <p:pic>
        <p:nvPicPr>
          <p:cNvPr id="4" name="Picture 3" descr="Ala_type_color.jpg"/>
          <p:cNvPicPr>
            <a:picLocks noChangeAspect="1"/>
          </p:cNvPicPr>
          <p:nvPr/>
        </p:nvPicPr>
        <p:blipFill>
          <a:blip r:embed="rId3" cstate="print"/>
          <a:stretch>
            <a:fillRect/>
          </a:stretch>
        </p:blipFill>
        <p:spPr>
          <a:xfrm>
            <a:off x="4121063" y="5305044"/>
            <a:ext cx="3200400" cy="704088"/>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a_type_color.jpg"/>
          <p:cNvPicPr>
            <a:picLocks noChangeAspect="1"/>
          </p:cNvPicPr>
          <p:nvPr/>
        </p:nvPicPr>
        <p:blipFill>
          <a:blip r:embed="rId3" cstate="print"/>
          <a:stretch>
            <a:fillRect/>
          </a:stretch>
        </p:blipFill>
        <p:spPr>
          <a:xfrm>
            <a:off x="609600" y="838200"/>
            <a:ext cx="3200400" cy="704088"/>
          </a:xfrm>
          <a:prstGeom prst="rect">
            <a:avLst/>
          </a:prstGeom>
        </p:spPr>
      </p:pic>
      <p:sp>
        <p:nvSpPr>
          <p:cNvPr id="2" name="Title 1"/>
          <p:cNvSpPr>
            <a:spLocks noGrp="1"/>
          </p:cNvSpPr>
          <p:nvPr>
            <p:ph type="title"/>
          </p:nvPr>
        </p:nvSpPr>
        <p:spPr>
          <a:xfrm>
            <a:off x="762000" y="2821837"/>
            <a:ext cx="6560288" cy="1362075"/>
          </a:xfrm>
        </p:spPr>
        <p:txBody>
          <a:bodyPr>
            <a:normAutofit fontScale="90000"/>
          </a:bodyPr>
          <a:lstStyle/>
          <a:p>
            <a:r>
              <a:rPr lang="en-US" sz="4400" dirty="0"/>
              <a:t/>
            </a:r>
            <a:br>
              <a:rPr lang="en-US" sz="4400" dirty="0"/>
            </a:br>
            <a:r>
              <a:rPr lang="en-US" sz="4400" cap="none" dirty="0">
                <a:solidFill>
                  <a:srgbClr val="FF0000"/>
                </a:solidFill>
              </a:rPr>
              <a:t>What is </a:t>
            </a:r>
            <a:r>
              <a:rPr lang="en-US" sz="4400" cap="none" dirty="0" smtClean="0">
                <a:solidFill>
                  <a:srgbClr val="FF0000"/>
                </a:solidFill>
              </a:rPr>
              <a:t>Library Advocacy</a:t>
            </a:r>
            <a:r>
              <a:rPr lang="en-US" sz="4400" cap="none" dirty="0">
                <a:solidFill>
                  <a:srgbClr val="FF0000"/>
                </a:solidFill>
              </a:rPr>
              <a:t>?</a:t>
            </a:r>
            <a:br>
              <a:rPr lang="en-US" sz="4400" cap="none" dirty="0">
                <a:solidFill>
                  <a:srgbClr val="FF0000"/>
                </a:solidFill>
              </a:rPr>
            </a:br>
            <a:endParaRPr lang="en-US" cap="none" dirty="0">
              <a:solidFill>
                <a:srgbClr val="FF0000"/>
              </a:solidFill>
            </a:endParaRPr>
          </a:p>
        </p:txBody>
      </p:sp>
      <p:sp>
        <p:nvSpPr>
          <p:cNvPr id="9" name="Subtitle 8"/>
          <p:cNvSpPr>
            <a:spLocks noGrp="1"/>
          </p:cNvSpPr>
          <p:nvPr>
            <p:ph type="body" idx="1"/>
          </p:nvPr>
        </p:nvSpPr>
        <p:spPr/>
        <p:txBody>
          <a:bodyPr>
            <a:normAutofit/>
          </a:bodyPr>
          <a:lstStyle/>
          <a:p>
            <a:endParaRPr lang="en-US" sz="4000" b="1" dirty="0" smtClean="0"/>
          </a:p>
          <a:p>
            <a:endParaRPr lang="en-US" sz="4000"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81000" y="1512239"/>
            <a:ext cx="7696200" cy="1107996"/>
          </a:xfrm>
          <a:prstGeom prst="rect">
            <a:avLst/>
          </a:prstGeom>
          <a:noFill/>
          <a:ln w="9525">
            <a:noFill/>
            <a:miter lim="800000"/>
            <a:headEnd/>
            <a:tailEnd/>
          </a:ln>
        </p:spPr>
        <p:txBody>
          <a:bodyPr wrap="square">
            <a:spAutoFit/>
          </a:bodyPr>
          <a:lstStyle/>
          <a:p>
            <a:r>
              <a:rPr lang="en-US" sz="4800" b="1" dirty="0" smtClean="0">
                <a:solidFill>
                  <a:schemeClr val="accent2"/>
                </a:solidFill>
                <a:latin typeface="Trebuchet MS" pitchFamily="34" charset="0"/>
                <a:cs typeface="Arial" charset="0"/>
              </a:rPr>
              <a:t>A Definition: “Advocacy”</a:t>
            </a:r>
            <a:endParaRPr lang="en-US" sz="4800" b="1" dirty="0">
              <a:solidFill>
                <a:schemeClr val="accent2"/>
              </a:solidFill>
              <a:latin typeface="Trebuchet MS" pitchFamily="34" charset="0"/>
              <a:cs typeface="Arial" charset="0"/>
            </a:endParaRPr>
          </a:p>
          <a:p>
            <a:endParaRPr lang="en-US" b="1" dirty="0">
              <a:latin typeface="Trebuchet MS" pitchFamily="34" charset="0"/>
              <a:cs typeface="Arial" charset="0"/>
            </a:endParaRPr>
          </a:p>
        </p:txBody>
      </p:sp>
      <p:sp>
        <p:nvSpPr>
          <p:cNvPr id="5" name="Rectangle 4"/>
          <p:cNvSpPr/>
          <p:nvPr/>
        </p:nvSpPr>
        <p:spPr>
          <a:xfrm>
            <a:off x="1371600" y="2743200"/>
            <a:ext cx="5257800" cy="2308324"/>
          </a:xfrm>
          <a:prstGeom prst="rect">
            <a:avLst/>
          </a:prstGeom>
        </p:spPr>
        <p:txBody>
          <a:bodyPr wrap="square">
            <a:spAutoFit/>
          </a:bodyPr>
          <a:lstStyle/>
          <a:p>
            <a:pPr lvl="0">
              <a:buFont typeface="Wingdings" pitchFamily="2" charset="2"/>
              <a:buChar char="Ø"/>
            </a:pPr>
            <a:r>
              <a:rPr lang="en-US" sz="2400" dirty="0" smtClean="0">
                <a:solidFill>
                  <a:schemeClr val="accent1"/>
                </a:solidFill>
                <a:latin typeface="Trebuchet MS" pitchFamily="34" charset="0"/>
              </a:rPr>
              <a:t> “to champion something, or to defend a cause”</a:t>
            </a:r>
          </a:p>
          <a:p>
            <a:pPr lvl="0"/>
            <a:endParaRPr lang="en-US" sz="2400" dirty="0" smtClean="0">
              <a:solidFill>
                <a:schemeClr val="accent1"/>
              </a:solidFill>
              <a:latin typeface="Trebuchet MS" pitchFamily="34" charset="0"/>
            </a:endParaRPr>
          </a:p>
          <a:p>
            <a:pPr lvl="0">
              <a:buFont typeface="Wingdings" pitchFamily="2" charset="2"/>
              <a:buChar char="Ø"/>
            </a:pPr>
            <a:r>
              <a:rPr lang="en-US" sz="2400" dirty="0" smtClean="0">
                <a:solidFill>
                  <a:schemeClr val="accent1"/>
                </a:solidFill>
                <a:latin typeface="Trebuchet MS" pitchFamily="34" charset="0"/>
              </a:rPr>
              <a:t> “to speak or write in favor of”</a:t>
            </a:r>
          </a:p>
          <a:p>
            <a:pPr lvl="0"/>
            <a:endParaRPr lang="en-US" sz="2400" dirty="0" smtClean="0">
              <a:solidFill>
                <a:schemeClr val="accent1"/>
              </a:solidFill>
              <a:latin typeface="Trebuchet MS" pitchFamily="34" charset="0"/>
            </a:endParaRPr>
          </a:p>
          <a:p>
            <a:pPr lvl="0">
              <a:buFont typeface="Wingdings" pitchFamily="2" charset="2"/>
              <a:buChar char="Ø"/>
            </a:pPr>
            <a:r>
              <a:rPr lang="en-US" sz="2400" dirty="0" smtClean="0">
                <a:solidFill>
                  <a:schemeClr val="accent1"/>
                </a:solidFill>
                <a:latin typeface="Trebuchet MS" pitchFamily="34" charset="0"/>
              </a:rPr>
              <a:t> “to support or urge by argument”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1066800" y="1676400"/>
            <a:ext cx="7162800" cy="3077766"/>
          </a:xfrm>
          <a:prstGeom prst="rect">
            <a:avLst/>
          </a:prstGeom>
          <a:noFill/>
          <a:ln w="9525">
            <a:noFill/>
            <a:miter lim="800000"/>
            <a:headEnd/>
            <a:tailEnd/>
          </a:ln>
        </p:spPr>
        <p:txBody>
          <a:bodyPr>
            <a:spAutoFit/>
          </a:bodyPr>
          <a:lstStyle/>
          <a:p>
            <a:r>
              <a:rPr lang="en-US" sz="5400" b="1" dirty="0" smtClean="0">
                <a:solidFill>
                  <a:srgbClr val="FF0000"/>
                </a:solidFill>
                <a:latin typeface="Trebuchet MS" pitchFamily="34" charset="0"/>
                <a:cs typeface="Arial" charset="0"/>
              </a:rPr>
              <a:t>Advocacy: </a:t>
            </a:r>
          </a:p>
          <a:p>
            <a:endParaRPr lang="en-US" sz="3200" b="1" dirty="0" smtClean="0">
              <a:latin typeface="Trebuchet MS" pitchFamily="34" charset="0"/>
              <a:cs typeface="Arial" charset="0"/>
            </a:endParaRPr>
          </a:p>
          <a:p>
            <a:r>
              <a:rPr lang="en-US" sz="3600" b="1" dirty="0" smtClean="0">
                <a:solidFill>
                  <a:schemeClr val="accent1"/>
                </a:solidFill>
                <a:latin typeface="Trebuchet MS" pitchFamily="34" charset="0"/>
                <a:cs typeface="Arial" charset="0"/>
              </a:rPr>
              <a:t>Turning passive </a:t>
            </a:r>
            <a:r>
              <a:rPr lang="en-US" sz="3600" b="1" dirty="0">
                <a:solidFill>
                  <a:schemeClr val="accent1"/>
                </a:solidFill>
                <a:latin typeface="Trebuchet MS" pitchFamily="34" charset="0"/>
                <a:cs typeface="Arial" charset="0"/>
              </a:rPr>
              <a:t>support into educated action by stakeholders.</a:t>
            </a:r>
          </a:p>
        </p:txBody>
      </p:sp>
      <p:pic>
        <p:nvPicPr>
          <p:cNvPr id="3" name="Picture 2" descr="Ala_type_color.jpg"/>
          <p:cNvPicPr>
            <a:picLocks noChangeAspect="1"/>
          </p:cNvPicPr>
          <p:nvPr/>
        </p:nvPicPr>
        <p:blipFill>
          <a:blip r:embed="rId3" cstate="print"/>
          <a:stretch>
            <a:fillRect/>
          </a:stretch>
        </p:blipFill>
        <p:spPr>
          <a:xfrm>
            <a:off x="4343400" y="5562600"/>
            <a:ext cx="3200400" cy="70408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5715000"/>
          </a:xfrm>
          <a:prstGeom prst="rect">
            <a:avLst/>
          </a:prstGeom>
          <a:noFill/>
          <a:ln w="9525">
            <a:noFill/>
            <a:miter lim="800000"/>
            <a:headEnd/>
            <a:tailEnd/>
          </a:ln>
        </p:spPr>
      </p:pic>
      <p:sp>
        <p:nvSpPr>
          <p:cNvPr id="6" name="TextBox 5"/>
          <p:cNvSpPr txBox="1"/>
          <p:nvPr/>
        </p:nvSpPr>
        <p:spPr>
          <a:xfrm>
            <a:off x="838200" y="5943600"/>
            <a:ext cx="6858000" cy="369332"/>
          </a:xfrm>
          <a:prstGeom prst="rect">
            <a:avLst/>
          </a:prstGeom>
          <a:noFill/>
        </p:spPr>
        <p:txBody>
          <a:bodyPr wrap="square" rtlCol="0">
            <a:spAutoFit/>
          </a:bodyPr>
          <a:lstStyle/>
          <a:p>
            <a:r>
              <a:rPr lang="en-US" dirty="0">
                <a:hlinkClick r:id="rId3"/>
              </a:rPr>
              <a:t>http://www.ala.org/advocacy/declaration-right-libraries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mmerola\Desktop\DeclarationForTheRightToLibraries.jpg"/>
          <p:cNvPicPr>
            <a:picLocks noChangeAspect="1" noChangeArrowheads="1"/>
          </p:cNvPicPr>
          <p:nvPr/>
        </p:nvPicPr>
        <p:blipFill>
          <a:blip r:embed="rId2" cstate="print"/>
          <a:srcRect/>
          <a:stretch>
            <a:fillRect/>
          </a:stretch>
        </p:blipFill>
        <p:spPr bwMode="auto">
          <a:xfrm>
            <a:off x="1447800" y="0"/>
            <a:ext cx="5297537"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549128"/>
            <a:ext cx="6934200" cy="4370427"/>
          </a:xfrm>
          <a:prstGeom prst="rect">
            <a:avLst/>
          </a:prstGeom>
          <a:noFill/>
        </p:spPr>
        <p:txBody>
          <a:bodyPr wrap="square" rtlCol="0">
            <a:spAutoFit/>
          </a:bodyPr>
          <a:lstStyle/>
          <a:p>
            <a:r>
              <a:rPr lang="en-US" sz="2400" b="1" dirty="0" smtClean="0">
                <a:solidFill>
                  <a:schemeClr val="accent1"/>
                </a:solidFill>
              </a:rPr>
              <a:t>GOALS:</a:t>
            </a:r>
          </a:p>
          <a:p>
            <a:pPr>
              <a:buFont typeface="Wingdings" pitchFamily="2" charset="2"/>
              <a:buChar char="Ø"/>
            </a:pPr>
            <a:endParaRPr lang="en-US" sz="2000" dirty="0" smtClean="0">
              <a:solidFill>
                <a:schemeClr val="accent1"/>
              </a:solidFill>
            </a:endParaRPr>
          </a:p>
          <a:p>
            <a:pPr>
              <a:buFont typeface="Wingdings" pitchFamily="2" charset="2"/>
              <a:buChar char="Ø"/>
            </a:pPr>
            <a:r>
              <a:rPr lang="en-US" sz="2400" dirty="0" smtClean="0">
                <a:solidFill>
                  <a:schemeClr val="accent1"/>
                </a:solidFill>
              </a:rPr>
              <a:t>Increase public and media awareness about the critical role of libraries in communities around the  country</a:t>
            </a:r>
          </a:p>
          <a:p>
            <a:pPr>
              <a:buFont typeface="Wingdings" pitchFamily="2" charset="2"/>
              <a:buChar char="Ø"/>
            </a:pPr>
            <a:r>
              <a:rPr lang="en-US" sz="2400" dirty="0" smtClean="0">
                <a:solidFill>
                  <a:schemeClr val="accent1"/>
                </a:solidFill>
              </a:rPr>
              <a:t>Inspire ongoing conversations about the role of the library in the community</a:t>
            </a:r>
          </a:p>
          <a:p>
            <a:pPr>
              <a:buFont typeface="Wingdings" pitchFamily="2" charset="2"/>
              <a:buChar char="Ø"/>
            </a:pPr>
            <a:r>
              <a:rPr lang="en-US" sz="2400" dirty="0" smtClean="0">
                <a:solidFill>
                  <a:schemeClr val="accent1"/>
                </a:solidFill>
              </a:rPr>
              <a:t>Cultivate a network of community allies and advocates for the library</a:t>
            </a:r>
          </a:p>
          <a:p>
            <a:pPr>
              <a:buFont typeface="Wingdings" pitchFamily="2" charset="2"/>
              <a:buChar char="Ø"/>
            </a:pPr>
            <a:r>
              <a:rPr lang="en-US" sz="2400" dirty="0" smtClean="0">
                <a:solidFill>
                  <a:schemeClr val="accent1"/>
                </a:solidFill>
              </a:rPr>
              <a:t>Position the library as a trusted partner who responds to community issues</a:t>
            </a:r>
          </a:p>
          <a:p>
            <a:pPr>
              <a:buFont typeface="Arial" pitchFamily="34" charset="0"/>
              <a:buChar char="•"/>
            </a:pPr>
            <a:endParaRPr lang="en-US" dirty="0"/>
          </a:p>
        </p:txBody>
      </p:sp>
      <p:pic>
        <p:nvPicPr>
          <p:cNvPr id="3074" name="Picture 2" descr="S:\Share\Declaration to the Right to Libraries - 2013\Declaration Art\declaration-for-right-to-librarieslog.jpg"/>
          <p:cNvPicPr>
            <a:picLocks noChangeAspect="1" noChangeArrowheads="1"/>
          </p:cNvPicPr>
          <p:nvPr/>
        </p:nvPicPr>
        <p:blipFill>
          <a:blip r:embed="rId2" cstate="print"/>
          <a:srcRect/>
          <a:stretch>
            <a:fillRect/>
          </a:stretch>
        </p:blipFill>
        <p:spPr bwMode="auto">
          <a:xfrm>
            <a:off x="1981200" y="477729"/>
            <a:ext cx="4445000" cy="177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Webinar Stuff\2013\09.23.13 Barb Stripling\Declaration Chinese.jpg"/>
          <p:cNvPicPr>
            <a:picLocks noChangeAspect="1" noChangeArrowheads="1"/>
          </p:cNvPicPr>
          <p:nvPr/>
        </p:nvPicPr>
        <p:blipFill>
          <a:blip r:embed="rId2" cstate="print"/>
          <a:srcRect/>
          <a:stretch>
            <a:fillRect/>
          </a:stretch>
        </p:blipFill>
        <p:spPr bwMode="auto">
          <a:xfrm>
            <a:off x="3733800" y="1371600"/>
            <a:ext cx="3932237" cy="5077319"/>
          </a:xfrm>
          <a:prstGeom prst="rect">
            <a:avLst/>
          </a:prstGeom>
          <a:noFill/>
        </p:spPr>
      </p:pic>
      <p:sp>
        <p:nvSpPr>
          <p:cNvPr id="4" name="Title 3"/>
          <p:cNvSpPr>
            <a:spLocks noGrp="1"/>
          </p:cNvSpPr>
          <p:nvPr>
            <p:ph type="title"/>
          </p:nvPr>
        </p:nvSpPr>
        <p:spPr>
          <a:xfrm>
            <a:off x="457200" y="320040"/>
            <a:ext cx="7242048" cy="899160"/>
          </a:xfrm>
        </p:spPr>
        <p:txBody>
          <a:bodyPr>
            <a:normAutofit/>
          </a:bodyPr>
          <a:lstStyle/>
          <a:p>
            <a:r>
              <a:rPr lang="en-US" cap="none" dirty="0" smtClean="0">
                <a:solidFill>
                  <a:schemeClr val="accent2"/>
                </a:solidFill>
              </a:rPr>
              <a:t>Available in Other Languages</a:t>
            </a:r>
            <a:endParaRPr lang="en-US" cap="none" dirty="0">
              <a:solidFill>
                <a:schemeClr val="accent2"/>
              </a:solidFill>
            </a:endParaRPr>
          </a:p>
        </p:txBody>
      </p:sp>
      <p:sp>
        <p:nvSpPr>
          <p:cNvPr id="5" name="Content Placeholder 4"/>
          <p:cNvSpPr>
            <a:spLocks noGrp="1"/>
          </p:cNvSpPr>
          <p:nvPr>
            <p:ph sz="half" idx="1"/>
          </p:nvPr>
        </p:nvSpPr>
        <p:spPr>
          <a:xfrm>
            <a:off x="304800" y="2133600"/>
            <a:ext cx="3520440" cy="3276599"/>
          </a:xfrm>
        </p:spPr>
        <p:txBody>
          <a:bodyPr>
            <a:normAutofit lnSpcReduction="10000"/>
          </a:bodyPr>
          <a:lstStyle/>
          <a:p>
            <a:r>
              <a:rPr lang="en-US" dirty="0" smtClean="0">
                <a:solidFill>
                  <a:schemeClr val="accent1"/>
                </a:solidFill>
              </a:rPr>
              <a:t>Spanish</a:t>
            </a:r>
          </a:p>
          <a:p>
            <a:r>
              <a:rPr lang="en-US" dirty="0" smtClean="0">
                <a:solidFill>
                  <a:schemeClr val="accent1"/>
                </a:solidFill>
              </a:rPr>
              <a:t>Portuguese</a:t>
            </a:r>
          </a:p>
          <a:p>
            <a:r>
              <a:rPr lang="en-US" dirty="0" smtClean="0">
                <a:solidFill>
                  <a:schemeClr val="accent1"/>
                </a:solidFill>
              </a:rPr>
              <a:t>Chinese</a:t>
            </a:r>
          </a:p>
          <a:p>
            <a:r>
              <a:rPr lang="en-US" dirty="0" smtClean="0">
                <a:solidFill>
                  <a:schemeClr val="accent1"/>
                </a:solidFill>
              </a:rPr>
              <a:t>Vietnamese (to come)</a:t>
            </a:r>
          </a:p>
          <a:p>
            <a:r>
              <a:rPr lang="en-US" dirty="0" smtClean="0">
                <a:solidFill>
                  <a:schemeClr val="accent1"/>
                </a:solidFill>
              </a:rPr>
              <a:t>Italian (to come)</a:t>
            </a:r>
          </a:p>
          <a:p>
            <a:r>
              <a:rPr lang="en-US" dirty="0" smtClean="0">
                <a:solidFill>
                  <a:schemeClr val="accent1"/>
                </a:solidFill>
              </a:rPr>
              <a:t>Russian?</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543800" cy="899160"/>
          </a:xfrm>
        </p:spPr>
        <p:txBody>
          <a:bodyPr>
            <a:normAutofit/>
          </a:bodyPr>
          <a:lstStyle/>
          <a:p>
            <a:r>
              <a:rPr lang="en-US" cap="none" dirty="0" smtClean="0">
                <a:solidFill>
                  <a:schemeClr val="accent2"/>
                </a:solidFill>
              </a:rPr>
              <a:t>Campaign for </a:t>
            </a:r>
            <a:r>
              <a:rPr lang="en-US" cap="none" dirty="0">
                <a:solidFill>
                  <a:schemeClr val="accent2"/>
                </a:solidFill>
              </a:rPr>
              <a:t>A</a:t>
            </a:r>
            <a:r>
              <a:rPr lang="en-US" cap="none" dirty="0" smtClean="0">
                <a:solidFill>
                  <a:schemeClr val="accent2"/>
                </a:solidFill>
              </a:rPr>
              <a:t>merica’s </a:t>
            </a:r>
            <a:r>
              <a:rPr lang="en-US" cap="none" dirty="0">
                <a:solidFill>
                  <a:schemeClr val="accent2"/>
                </a:solidFill>
              </a:rPr>
              <a:t>L</a:t>
            </a:r>
            <a:r>
              <a:rPr lang="en-US" cap="none" dirty="0" smtClean="0">
                <a:solidFill>
                  <a:schemeClr val="accent2"/>
                </a:solidFill>
              </a:rPr>
              <a:t>ibraries</a:t>
            </a:r>
            <a:endParaRPr lang="en-US" cap="none" dirty="0">
              <a:solidFill>
                <a:schemeClr val="accent2"/>
              </a:solidFill>
            </a:endParaRPr>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6" t="-2324" r="9344" b="7025"/>
          <a:stretch/>
        </p:blipFill>
        <p:spPr bwMode="auto">
          <a:xfrm>
            <a:off x="-2090" y="1530387"/>
            <a:ext cx="9146089" cy="5327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15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Y" cap="none" dirty="0" err="1" smtClean="0">
                <a:solidFill>
                  <a:srgbClr val="C00000"/>
                </a:solidFill>
              </a:rPr>
              <a:t>Carol’s</a:t>
            </a:r>
            <a:r>
              <a:rPr lang="es-PY" cap="none" dirty="0" smtClean="0">
                <a:solidFill>
                  <a:srgbClr val="C00000"/>
                </a:solidFill>
              </a:rPr>
              <a:t> </a:t>
            </a:r>
            <a:r>
              <a:rPr lang="es-PY" cap="none" dirty="0" err="1" smtClean="0">
                <a:solidFill>
                  <a:srgbClr val="C00000"/>
                </a:solidFill>
              </a:rPr>
              <a:t>Background</a:t>
            </a:r>
            <a:endParaRPr lang="es-PY" cap="none" dirty="0">
              <a:solidFill>
                <a:srgbClr val="C00000"/>
              </a:solidFill>
            </a:endParaRPr>
          </a:p>
        </p:txBody>
      </p:sp>
      <p:sp>
        <p:nvSpPr>
          <p:cNvPr id="3" name="Content Placeholder 2"/>
          <p:cNvSpPr>
            <a:spLocks noGrp="1"/>
          </p:cNvSpPr>
          <p:nvPr>
            <p:ph idx="1"/>
          </p:nvPr>
        </p:nvSpPr>
        <p:spPr/>
        <p:txBody>
          <a:bodyPr/>
          <a:lstStyle/>
          <a:p>
            <a:r>
              <a:rPr lang="es-PY" dirty="0" err="1" smtClean="0">
                <a:solidFill>
                  <a:schemeClr val="accent1"/>
                </a:solidFill>
              </a:rPr>
              <a:t>Member</a:t>
            </a:r>
            <a:r>
              <a:rPr lang="es-PY" dirty="0" smtClean="0">
                <a:solidFill>
                  <a:schemeClr val="accent1"/>
                </a:solidFill>
              </a:rPr>
              <a:t> of </a:t>
            </a:r>
            <a:r>
              <a:rPr lang="es-PY" dirty="0" err="1" smtClean="0">
                <a:solidFill>
                  <a:schemeClr val="accent1"/>
                </a:solidFill>
              </a:rPr>
              <a:t>the</a:t>
            </a:r>
            <a:r>
              <a:rPr lang="es-PY" dirty="0" smtClean="0">
                <a:solidFill>
                  <a:schemeClr val="accent1"/>
                </a:solidFill>
              </a:rPr>
              <a:t> American Library </a:t>
            </a:r>
            <a:r>
              <a:rPr lang="es-PY" dirty="0" err="1" smtClean="0">
                <a:solidFill>
                  <a:schemeClr val="accent1"/>
                </a:solidFill>
              </a:rPr>
              <a:t>Association</a:t>
            </a:r>
            <a:r>
              <a:rPr lang="es-PY" dirty="0" smtClean="0">
                <a:solidFill>
                  <a:schemeClr val="accent1"/>
                </a:solidFill>
              </a:rPr>
              <a:t> (ALA) </a:t>
            </a:r>
            <a:r>
              <a:rPr lang="es-PY" dirty="0" err="1" smtClean="0">
                <a:solidFill>
                  <a:schemeClr val="accent1"/>
                </a:solidFill>
              </a:rPr>
              <a:t>for</a:t>
            </a:r>
            <a:r>
              <a:rPr lang="es-PY" dirty="0" smtClean="0">
                <a:solidFill>
                  <a:schemeClr val="accent1"/>
                </a:solidFill>
              </a:rPr>
              <a:t> 30 </a:t>
            </a:r>
            <a:r>
              <a:rPr lang="es-PY" dirty="0" err="1" smtClean="0">
                <a:solidFill>
                  <a:schemeClr val="accent1"/>
                </a:solidFill>
              </a:rPr>
              <a:t>years</a:t>
            </a:r>
            <a:endParaRPr lang="es-PY" dirty="0" smtClean="0">
              <a:solidFill>
                <a:schemeClr val="accent1"/>
              </a:solidFill>
            </a:endParaRPr>
          </a:p>
          <a:p>
            <a:r>
              <a:rPr lang="es-PY" dirty="0" err="1" smtClean="0">
                <a:solidFill>
                  <a:schemeClr val="accent1"/>
                </a:solidFill>
              </a:rPr>
              <a:t>President</a:t>
            </a:r>
            <a:r>
              <a:rPr lang="es-PY" dirty="0" smtClean="0">
                <a:solidFill>
                  <a:schemeClr val="accent1"/>
                </a:solidFill>
              </a:rPr>
              <a:t> of </a:t>
            </a:r>
            <a:r>
              <a:rPr lang="es-PY" dirty="0" err="1" smtClean="0">
                <a:solidFill>
                  <a:schemeClr val="accent1"/>
                </a:solidFill>
              </a:rPr>
              <a:t>AlA</a:t>
            </a:r>
            <a:r>
              <a:rPr lang="es-PY" dirty="0" smtClean="0">
                <a:solidFill>
                  <a:schemeClr val="accent1"/>
                </a:solidFill>
              </a:rPr>
              <a:t> 2004-2005 – </a:t>
            </a:r>
            <a:r>
              <a:rPr lang="es-PY" dirty="0" err="1" smtClean="0">
                <a:solidFill>
                  <a:schemeClr val="accent1"/>
                </a:solidFill>
              </a:rPr>
              <a:t>great</a:t>
            </a:r>
            <a:r>
              <a:rPr lang="es-PY" dirty="0" smtClean="0">
                <a:solidFill>
                  <a:schemeClr val="accent1"/>
                </a:solidFill>
              </a:rPr>
              <a:t> </a:t>
            </a:r>
            <a:r>
              <a:rPr lang="es-PY" dirty="0" err="1" smtClean="0">
                <a:solidFill>
                  <a:schemeClr val="accent1"/>
                </a:solidFill>
              </a:rPr>
              <a:t>opportunity</a:t>
            </a:r>
            <a:r>
              <a:rPr lang="es-PY" dirty="0" smtClean="0">
                <a:solidFill>
                  <a:schemeClr val="accent1"/>
                </a:solidFill>
              </a:rPr>
              <a:t> </a:t>
            </a:r>
            <a:r>
              <a:rPr lang="es-PY" dirty="0" err="1" smtClean="0">
                <a:solidFill>
                  <a:schemeClr val="accent1"/>
                </a:solidFill>
              </a:rPr>
              <a:t>for</a:t>
            </a:r>
            <a:r>
              <a:rPr lang="es-PY" dirty="0" smtClean="0">
                <a:solidFill>
                  <a:schemeClr val="accent1"/>
                </a:solidFill>
              </a:rPr>
              <a:t> </a:t>
            </a:r>
            <a:r>
              <a:rPr lang="es-PY" dirty="0" err="1" smtClean="0">
                <a:solidFill>
                  <a:schemeClr val="accent1"/>
                </a:solidFill>
              </a:rPr>
              <a:t>international</a:t>
            </a:r>
            <a:r>
              <a:rPr lang="es-PY" dirty="0" smtClean="0">
                <a:solidFill>
                  <a:schemeClr val="accent1"/>
                </a:solidFill>
              </a:rPr>
              <a:t> </a:t>
            </a:r>
            <a:r>
              <a:rPr lang="es-PY" dirty="0" err="1" smtClean="0">
                <a:solidFill>
                  <a:schemeClr val="accent1"/>
                </a:solidFill>
              </a:rPr>
              <a:t>travel</a:t>
            </a:r>
            <a:r>
              <a:rPr lang="es-PY" dirty="0" smtClean="0">
                <a:solidFill>
                  <a:schemeClr val="accent1"/>
                </a:solidFill>
              </a:rPr>
              <a:t>!</a:t>
            </a:r>
          </a:p>
          <a:p>
            <a:r>
              <a:rPr lang="es-PY" dirty="0" err="1" smtClean="0">
                <a:solidFill>
                  <a:schemeClr val="accent1"/>
                </a:solidFill>
              </a:rPr>
              <a:t>Public</a:t>
            </a:r>
            <a:r>
              <a:rPr lang="es-PY" dirty="0" smtClean="0">
                <a:solidFill>
                  <a:schemeClr val="accent1"/>
                </a:solidFill>
              </a:rPr>
              <a:t> Library Director </a:t>
            </a:r>
            <a:r>
              <a:rPr lang="es-PY" dirty="0" err="1" smtClean="0">
                <a:solidFill>
                  <a:schemeClr val="accent1"/>
                </a:solidFill>
              </a:rPr>
              <a:t>for</a:t>
            </a:r>
            <a:r>
              <a:rPr lang="es-PY" dirty="0" smtClean="0">
                <a:solidFill>
                  <a:schemeClr val="accent1"/>
                </a:solidFill>
              </a:rPr>
              <a:t> </a:t>
            </a:r>
            <a:r>
              <a:rPr lang="es-PY" dirty="0" err="1" smtClean="0">
                <a:solidFill>
                  <a:schemeClr val="accent1"/>
                </a:solidFill>
              </a:rPr>
              <a:t>almost</a:t>
            </a:r>
            <a:r>
              <a:rPr lang="es-PY" dirty="0" smtClean="0">
                <a:solidFill>
                  <a:schemeClr val="accent1"/>
                </a:solidFill>
              </a:rPr>
              <a:t> 30 </a:t>
            </a:r>
            <a:r>
              <a:rPr lang="es-PY" dirty="0" err="1" smtClean="0">
                <a:solidFill>
                  <a:schemeClr val="accent1"/>
                </a:solidFill>
              </a:rPr>
              <a:t>years</a:t>
            </a:r>
            <a:r>
              <a:rPr lang="es-PY" dirty="0" smtClean="0">
                <a:solidFill>
                  <a:schemeClr val="accent1"/>
                </a:solidFill>
              </a:rPr>
              <a:t> (in Oklahoma, Illinois, New </a:t>
            </a:r>
            <a:r>
              <a:rPr lang="es-PY" dirty="0" err="1" smtClean="0">
                <a:solidFill>
                  <a:schemeClr val="accent1"/>
                </a:solidFill>
              </a:rPr>
              <a:t>Mexico</a:t>
            </a:r>
            <a:r>
              <a:rPr lang="es-PY" dirty="0" smtClean="0">
                <a:solidFill>
                  <a:schemeClr val="accent1"/>
                </a:solidFill>
              </a:rPr>
              <a:t> and Texas)</a:t>
            </a:r>
          </a:p>
          <a:p>
            <a:r>
              <a:rPr lang="es-PY" dirty="0" smtClean="0">
                <a:solidFill>
                  <a:schemeClr val="accent1"/>
                </a:solidFill>
              </a:rPr>
              <a:t>Active in </a:t>
            </a:r>
            <a:r>
              <a:rPr lang="es-PY" dirty="0" err="1" smtClean="0">
                <a:solidFill>
                  <a:schemeClr val="accent1"/>
                </a:solidFill>
              </a:rPr>
              <a:t>State</a:t>
            </a:r>
            <a:r>
              <a:rPr lang="es-PY" dirty="0" smtClean="0">
                <a:solidFill>
                  <a:schemeClr val="accent1"/>
                </a:solidFill>
              </a:rPr>
              <a:t> Library </a:t>
            </a:r>
            <a:r>
              <a:rPr lang="es-PY" dirty="0" err="1" smtClean="0">
                <a:solidFill>
                  <a:schemeClr val="accent1"/>
                </a:solidFill>
              </a:rPr>
              <a:t>Associations</a:t>
            </a:r>
            <a:r>
              <a:rPr lang="es-PY" dirty="0" smtClean="0">
                <a:solidFill>
                  <a:schemeClr val="accent1"/>
                </a:solidFill>
              </a:rPr>
              <a:t> </a:t>
            </a:r>
            <a:r>
              <a:rPr lang="es-PY" dirty="0" err="1" smtClean="0">
                <a:solidFill>
                  <a:schemeClr val="accent1"/>
                </a:solidFill>
              </a:rPr>
              <a:t>too</a:t>
            </a:r>
            <a:endParaRPr lang="es-PY" dirty="0" smtClean="0">
              <a:solidFill>
                <a:schemeClr val="accent1"/>
              </a:solidFill>
            </a:endParaRPr>
          </a:p>
          <a:p>
            <a:r>
              <a:rPr lang="es-PY" dirty="0" err="1" smtClean="0">
                <a:solidFill>
                  <a:schemeClr val="accent1"/>
                </a:solidFill>
              </a:rPr>
              <a:t>Information</a:t>
            </a:r>
            <a:r>
              <a:rPr lang="es-PY" dirty="0" smtClean="0">
                <a:solidFill>
                  <a:schemeClr val="accent1"/>
                </a:solidFill>
              </a:rPr>
              <a:t> </a:t>
            </a:r>
            <a:r>
              <a:rPr lang="es-PY" dirty="0" err="1" smtClean="0">
                <a:solidFill>
                  <a:schemeClr val="accent1"/>
                </a:solidFill>
              </a:rPr>
              <a:t>Resource</a:t>
            </a:r>
            <a:r>
              <a:rPr lang="es-PY" dirty="0" smtClean="0">
                <a:solidFill>
                  <a:schemeClr val="accent1"/>
                </a:solidFill>
              </a:rPr>
              <a:t> </a:t>
            </a:r>
            <a:r>
              <a:rPr lang="es-PY" dirty="0" err="1" smtClean="0">
                <a:solidFill>
                  <a:schemeClr val="accent1"/>
                </a:solidFill>
              </a:rPr>
              <a:t>Officer</a:t>
            </a:r>
            <a:r>
              <a:rPr lang="es-PY" dirty="0" smtClean="0">
                <a:solidFill>
                  <a:schemeClr val="accent1"/>
                </a:solidFill>
              </a:rPr>
              <a:t> </a:t>
            </a:r>
            <a:r>
              <a:rPr lang="es-PY" dirty="0" err="1" smtClean="0">
                <a:solidFill>
                  <a:schemeClr val="accent1"/>
                </a:solidFill>
              </a:rPr>
              <a:t>since</a:t>
            </a:r>
            <a:r>
              <a:rPr lang="es-PY" dirty="0" smtClean="0">
                <a:solidFill>
                  <a:schemeClr val="accent1"/>
                </a:solidFill>
              </a:rPr>
              <a:t> 2010 – </a:t>
            </a:r>
            <a:r>
              <a:rPr lang="es-PY" dirty="0" err="1" smtClean="0">
                <a:solidFill>
                  <a:schemeClr val="accent1"/>
                </a:solidFill>
              </a:rPr>
              <a:t>served</a:t>
            </a:r>
            <a:r>
              <a:rPr lang="es-PY" dirty="0" smtClean="0">
                <a:solidFill>
                  <a:schemeClr val="accent1"/>
                </a:solidFill>
              </a:rPr>
              <a:t> in </a:t>
            </a:r>
            <a:r>
              <a:rPr lang="es-PY" dirty="0" err="1" smtClean="0">
                <a:solidFill>
                  <a:schemeClr val="accent1"/>
                </a:solidFill>
              </a:rPr>
              <a:t>Brazil</a:t>
            </a:r>
            <a:r>
              <a:rPr lang="es-PY" dirty="0" smtClean="0">
                <a:solidFill>
                  <a:schemeClr val="accent1"/>
                </a:solidFill>
              </a:rPr>
              <a:t>, and </a:t>
            </a:r>
            <a:r>
              <a:rPr lang="es-PY" dirty="0" err="1" smtClean="0">
                <a:solidFill>
                  <a:schemeClr val="accent1"/>
                </a:solidFill>
              </a:rPr>
              <a:t>currently</a:t>
            </a:r>
            <a:r>
              <a:rPr lang="es-PY" dirty="0" smtClean="0">
                <a:solidFill>
                  <a:schemeClr val="accent1"/>
                </a:solidFill>
              </a:rPr>
              <a:t> in Washington, DC</a:t>
            </a:r>
            <a:endParaRPr lang="es-PY" dirty="0">
              <a:solidFill>
                <a:schemeClr val="accent1"/>
              </a:solidFill>
            </a:endParaRPr>
          </a:p>
        </p:txBody>
      </p:sp>
      <p:pic>
        <p:nvPicPr>
          <p:cNvPr id="4" name="Picture 1" descr="U S Flag"/>
          <p:cNvPicPr>
            <a:picLocks noChangeAspect="1" noChangeArrowheads="1"/>
          </p:cNvPicPr>
          <p:nvPr/>
        </p:nvPicPr>
        <p:blipFill>
          <a:blip r:embed="rId3" cstate="print"/>
          <a:srcRect/>
          <a:stretch>
            <a:fillRect/>
          </a:stretch>
        </p:blipFill>
        <p:spPr bwMode="auto">
          <a:xfrm>
            <a:off x="7239000" y="5871464"/>
            <a:ext cx="1524000" cy="80264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srcRect l="6360" r="7630" b="5902"/>
          <a:stretch/>
        </p:blipFill>
        <p:spPr bwMode="auto">
          <a:xfrm>
            <a:off x="30271" y="991080"/>
            <a:ext cx="8580329" cy="5866920"/>
          </a:xfrm>
          <a:prstGeom prst="rect">
            <a:avLst/>
          </a:prstGeom>
          <a:noFill/>
          <a:ln w="9525">
            <a:noFill/>
            <a:miter lim="800000"/>
            <a:headEnd/>
            <a:tailEnd/>
          </a:ln>
        </p:spPr>
      </p:pic>
      <p:sp>
        <p:nvSpPr>
          <p:cNvPr id="4" name="TextBox 3"/>
          <p:cNvSpPr txBox="1"/>
          <p:nvPr/>
        </p:nvSpPr>
        <p:spPr>
          <a:xfrm>
            <a:off x="381000" y="304800"/>
            <a:ext cx="7543800" cy="677108"/>
          </a:xfrm>
          <a:prstGeom prst="rect">
            <a:avLst/>
          </a:prstGeom>
          <a:noFill/>
        </p:spPr>
        <p:txBody>
          <a:bodyPr wrap="square" rtlCol="0">
            <a:spAutoFit/>
          </a:bodyPr>
          <a:lstStyle/>
          <a:p>
            <a:r>
              <a:rPr lang="en-US" sz="3800" b="1" dirty="0" smtClean="0">
                <a:solidFill>
                  <a:schemeClr val="accent2"/>
                </a:solidFill>
                <a:latin typeface="+mj-lt"/>
              </a:rPr>
              <a:t>Defending Our Right to Libraries</a:t>
            </a:r>
            <a:endParaRPr lang="en-US" sz="3800" b="1" dirty="0">
              <a:solidFill>
                <a:schemeClr val="accent2"/>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1" name="Rectangle 3"/>
          <p:cNvSpPr>
            <a:spLocks noGrp="1" noChangeArrowheads="1"/>
          </p:cNvSpPr>
          <p:nvPr>
            <p:ph type="subTitle" idx="1"/>
          </p:nvPr>
        </p:nvSpPr>
        <p:spPr/>
        <p:txBody>
          <a:bodyPr/>
          <a:lstStyle/>
          <a:p>
            <a:endParaRPr lang="en-US"/>
          </a:p>
        </p:txBody>
      </p:sp>
      <p:pic>
        <p:nvPicPr>
          <p:cNvPr id="2052" name="Picture 4" descr="CWL Green Logo"/>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p:cNvPicPr>
            <a:picLocks noGrp="1" noChangeAspect="1" noChangeArrowheads="1"/>
          </p:cNvPicPr>
          <p:nvPr>
            <p:ph type="body" idx="1"/>
          </p:nvPr>
        </p:nvPicPr>
        <p:blipFill>
          <a:blip r:embed="rId2" cstate="print"/>
          <a:srcRect l="10938" t="10417" r="12500" b="6250"/>
          <a:stretch>
            <a:fillRect/>
          </a:stretch>
        </p:blipFill>
        <p:spPr>
          <a:xfrm>
            <a:off x="787400" y="1295400"/>
            <a:ext cx="6756400" cy="5067300"/>
          </a:xfrm>
          <a:noFill/>
          <a:ln w="28575">
            <a:solidFill>
              <a:srgbClr val="FFC000"/>
            </a:solidFill>
          </a:ln>
        </p:spPr>
      </p:pic>
      <p:sp>
        <p:nvSpPr>
          <p:cNvPr id="4" name="TextBox 3"/>
          <p:cNvSpPr txBox="1"/>
          <p:nvPr/>
        </p:nvSpPr>
        <p:spPr>
          <a:xfrm>
            <a:off x="228600" y="228600"/>
            <a:ext cx="7848600" cy="1077218"/>
          </a:xfrm>
          <a:prstGeom prst="rect">
            <a:avLst/>
          </a:prstGeom>
          <a:noFill/>
        </p:spPr>
        <p:txBody>
          <a:bodyPr wrap="square" rtlCol="0">
            <a:spAutoFit/>
          </a:bodyPr>
          <a:lstStyle/>
          <a:p>
            <a:r>
              <a:rPr lang="en-US" sz="3200" b="1" dirty="0" smtClean="0">
                <a:solidFill>
                  <a:schemeClr val="accent2"/>
                </a:solidFill>
                <a:latin typeface="+mj-lt"/>
              </a:rPr>
              <a:t>Campaign for the World’s Libraries Website – www.ifla.org</a:t>
            </a:r>
            <a:endParaRPr lang="en-US" sz="3200" b="1" dirty="0">
              <a:solidFill>
                <a:schemeClr val="accent2"/>
              </a:solidFill>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52400" y="228600"/>
            <a:ext cx="8610600" cy="3962400"/>
          </a:xfrm>
        </p:spPr>
        <p:txBody>
          <a:bodyPr rtlCol="0">
            <a:normAutofit/>
          </a:bodyPr>
          <a:lstStyle/>
          <a:p>
            <a:pPr algn="l" fontAlgn="auto">
              <a:spcAft>
                <a:spcPts val="0"/>
              </a:spcAft>
              <a:defRPr/>
            </a:pPr>
            <a:endParaRPr lang="en-US" sz="4000" b="1" dirty="0" smtClean="0"/>
          </a:p>
          <a:p>
            <a:pPr algn="l" fontAlgn="auto">
              <a:spcAft>
                <a:spcPts val="0"/>
              </a:spcAft>
              <a:defRPr/>
            </a:pPr>
            <a:endParaRPr lang="en-US" sz="4000" b="1" dirty="0" smtClean="0"/>
          </a:p>
          <a:p>
            <a:pPr algn="l" fontAlgn="auto">
              <a:spcAft>
                <a:spcPts val="0"/>
              </a:spcAft>
              <a:defRPr/>
            </a:pPr>
            <a:endParaRPr lang="en-US" sz="4000" b="1" dirty="0" smtClean="0"/>
          </a:p>
          <a:p>
            <a:pPr fontAlgn="auto">
              <a:spcAft>
                <a:spcPts val="0"/>
              </a:spcAft>
              <a:defRPr/>
            </a:pPr>
            <a:endParaRPr lang="en-US" sz="4000" dirty="0"/>
          </a:p>
        </p:txBody>
      </p:sp>
      <p:pic>
        <p:nvPicPr>
          <p:cNvPr id="24579" name="Picture 4" descr="FEBAB.jpg"/>
          <p:cNvPicPr>
            <a:picLocks noChangeAspect="1"/>
          </p:cNvPicPr>
          <p:nvPr/>
        </p:nvPicPr>
        <p:blipFill>
          <a:blip r:embed="rId3" cstate="screen"/>
          <a:srcRect/>
          <a:stretch>
            <a:fillRect/>
          </a:stretch>
        </p:blipFill>
        <p:spPr bwMode="auto">
          <a:xfrm>
            <a:off x="5334000" y="685800"/>
            <a:ext cx="2386013" cy="5294313"/>
          </a:xfrm>
          <a:prstGeom prst="rect">
            <a:avLst/>
          </a:prstGeom>
          <a:noFill/>
          <a:ln w="9525">
            <a:noFill/>
            <a:miter lim="800000"/>
            <a:headEnd/>
            <a:tailEnd/>
          </a:ln>
        </p:spPr>
      </p:pic>
      <p:sp>
        <p:nvSpPr>
          <p:cNvPr id="24580" name="TextBox 5"/>
          <p:cNvSpPr txBox="1">
            <a:spLocks noChangeArrowheads="1"/>
          </p:cNvSpPr>
          <p:nvPr/>
        </p:nvSpPr>
        <p:spPr bwMode="auto">
          <a:xfrm>
            <a:off x="304800" y="728707"/>
            <a:ext cx="2895600" cy="1569660"/>
          </a:xfrm>
          <a:prstGeom prst="rect">
            <a:avLst/>
          </a:prstGeom>
          <a:noFill/>
          <a:ln w="9525">
            <a:noFill/>
            <a:miter lim="800000"/>
            <a:headEnd/>
            <a:tailEnd/>
          </a:ln>
        </p:spPr>
        <p:txBody>
          <a:bodyPr>
            <a:spAutoFit/>
          </a:bodyPr>
          <a:lstStyle/>
          <a:p>
            <a:pPr eaLnBrk="0" hangingPunct="0"/>
            <a:r>
              <a:rPr lang="en-US" sz="4800" dirty="0" smtClean="0">
                <a:solidFill>
                  <a:schemeClr val="accent2"/>
                </a:solidFill>
                <a:latin typeface="+mj-lt"/>
              </a:rPr>
              <a:t>FEBAB</a:t>
            </a:r>
            <a:r>
              <a:rPr lang="en-US" sz="4800" dirty="0">
                <a:solidFill>
                  <a:schemeClr val="accent2"/>
                </a:solidFill>
                <a:latin typeface="+mj-lt"/>
              </a:rPr>
              <a:t> </a:t>
            </a:r>
            <a:r>
              <a:rPr lang="en-US" sz="4800" dirty="0" smtClean="0">
                <a:solidFill>
                  <a:schemeClr val="accent2"/>
                </a:solidFill>
                <a:latin typeface="+mj-lt"/>
              </a:rPr>
              <a:t>– Brazil</a:t>
            </a:r>
            <a:endParaRPr lang="en-US" sz="4800" dirty="0">
              <a:solidFill>
                <a:schemeClr val="accent2"/>
              </a:solidFill>
              <a:latin typeface="+mj-lt"/>
            </a:endParaRPr>
          </a:p>
        </p:txBody>
      </p:sp>
      <p:sp>
        <p:nvSpPr>
          <p:cNvPr id="5" name="TextBox 4"/>
          <p:cNvSpPr txBox="1"/>
          <p:nvPr/>
        </p:nvSpPr>
        <p:spPr>
          <a:xfrm rot="-1740000">
            <a:off x="562621" y="2742402"/>
            <a:ext cx="6419025" cy="523220"/>
          </a:xfrm>
          <a:prstGeom prst="rect">
            <a:avLst/>
          </a:prstGeom>
          <a:noFill/>
        </p:spPr>
        <p:txBody>
          <a:bodyPr wrap="square" rtlCol="0">
            <a:spAutoFit/>
          </a:bodyPr>
          <a:lstStyle/>
          <a:p>
            <a:r>
              <a:rPr lang="en-US" sz="2800" b="1" dirty="0" smtClean="0">
                <a:solidFill>
                  <a:schemeClr val="accent4"/>
                </a:solidFill>
              </a:rPr>
              <a:t>As </a:t>
            </a:r>
            <a:r>
              <a:rPr lang="en-US" sz="2800" b="1" dirty="0" err="1" smtClean="0">
                <a:solidFill>
                  <a:schemeClr val="accent4"/>
                </a:solidFill>
              </a:rPr>
              <a:t>Bibliotecas</a:t>
            </a:r>
            <a:r>
              <a:rPr lang="en-US" sz="2800" b="1" dirty="0" smtClean="0">
                <a:solidFill>
                  <a:schemeClr val="accent4"/>
                </a:solidFill>
              </a:rPr>
              <a:t> </a:t>
            </a:r>
            <a:r>
              <a:rPr lang="en-US" sz="2800" b="1" dirty="0" err="1" smtClean="0">
                <a:solidFill>
                  <a:schemeClr val="accent4"/>
                </a:solidFill>
              </a:rPr>
              <a:t>Transformam</a:t>
            </a:r>
            <a:r>
              <a:rPr lang="en-US" sz="2800" b="1" dirty="0" smtClean="0">
                <a:solidFill>
                  <a:schemeClr val="accent4"/>
                </a:solidFill>
              </a:rPr>
              <a:t> </a:t>
            </a:r>
            <a:r>
              <a:rPr lang="en-US" sz="2800" b="1" dirty="0" err="1" smtClean="0">
                <a:solidFill>
                  <a:schemeClr val="accent4"/>
                </a:solidFill>
              </a:rPr>
              <a:t>Vidas</a:t>
            </a:r>
            <a:endParaRPr lang="en-US" sz="2800" b="1"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304800"/>
            <a:ext cx="7162800" cy="990600"/>
          </a:xfrm>
        </p:spPr>
        <p:txBody>
          <a:bodyPr/>
          <a:lstStyle/>
          <a:p>
            <a:pPr algn="ctr"/>
            <a:r>
              <a:rPr lang="en-US" b="1" cap="none" dirty="0" smtClean="0">
                <a:solidFill>
                  <a:schemeClr val="accent2"/>
                </a:solidFill>
              </a:rPr>
              <a:t>ALA Action Area #2 - Diversity</a:t>
            </a:r>
            <a:endParaRPr lang="en-US" b="1" cap="none" dirty="0">
              <a:solidFill>
                <a:schemeClr val="accent2"/>
              </a:solidFill>
              <a:cs typeface="Times New Roman" pitchFamily="18" charset="0"/>
            </a:endParaRPr>
          </a:p>
        </p:txBody>
      </p:sp>
      <p:sp>
        <p:nvSpPr>
          <p:cNvPr id="11267" name="Rectangle 3"/>
          <p:cNvSpPr>
            <a:spLocks noGrp="1" noChangeArrowheads="1"/>
          </p:cNvSpPr>
          <p:nvPr>
            <p:ph type="body" idx="1"/>
          </p:nvPr>
        </p:nvSpPr>
        <p:spPr>
          <a:xfrm>
            <a:off x="609600" y="1447800"/>
            <a:ext cx="7162800" cy="5105400"/>
          </a:xfrm>
        </p:spPr>
        <p:txBody>
          <a:bodyPr>
            <a:normAutofit/>
          </a:bodyPr>
          <a:lstStyle/>
          <a:p>
            <a:pPr>
              <a:buNone/>
            </a:pPr>
            <a:r>
              <a:rPr lang="en-US" sz="2800" b="1" dirty="0" smtClean="0">
                <a:solidFill>
                  <a:srgbClr val="002060"/>
                </a:solidFill>
              </a:rPr>
              <a:t>   Diversity</a:t>
            </a:r>
            <a:r>
              <a:rPr lang="en-US" sz="2800" dirty="0" smtClean="0">
                <a:solidFill>
                  <a:srgbClr val="002060"/>
                </a:solidFill>
              </a:rPr>
              <a:t> is a fundamental value of the association and its members, and is reflected in its commitment to recruiting people of color and people with disabilities to the profession and to the promotion and development of library collections and services for all people. </a:t>
            </a:r>
          </a:p>
          <a:p>
            <a:pPr>
              <a:lnSpc>
                <a:spcPct val="90000"/>
              </a:lnSpc>
              <a:buClr>
                <a:srgbClr val="FFFF00"/>
              </a:buClr>
              <a:buSzTx/>
            </a:pPr>
            <a:endParaRPr lang="en-US" b="1" dirty="0">
              <a:solidFill>
                <a:srgbClr val="FFFF00"/>
              </a:solidFill>
            </a:endParaRPr>
          </a:p>
          <a:p>
            <a:pPr>
              <a:lnSpc>
                <a:spcPct val="90000"/>
              </a:lnSpc>
              <a:buClr>
                <a:srgbClr val="FFFF00"/>
              </a:buClr>
              <a:buSzTx/>
            </a:pPr>
            <a:endParaRPr lang="en-US" dirty="0">
              <a:solidFill>
                <a:srgbClr val="FFFF00"/>
              </a:solidFill>
            </a:endParaRPr>
          </a:p>
          <a:p>
            <a:pPr>
              <a:lnSpc>
                <a:spcPct val="90000"/>
              </a:lnSpc>
              <a:buClr>
                <a:srgbClr val="FFFF00"/>
              </a:buClr>
              <a:buSzTx/>
            </a:pPr>
            <a:endParaRPr lang="en-US" dirty="0">
              <a:solidFill>
                <a:srgbClr val="FFFF00"/>
              </a:solidFill>
            </a:endParaRPr>
          </a:p>
          <a:p>
            <a:pPr>
              <a:lnSpc>
                <a:spcPct val="90000"/>
              </a:lnSpc>
              <a:buClr>
                <a:srgbClr val="FFFF00"/>
              </a:buClr>
              <a:buSzTx/>
            </a:pPr>
            <a:endParaRPr lang="en-US" dirty="0">
              <a:solidFill>
                <a:srgbClr val="FFFF00"/>
              </a:solidFill>
            </a:endParaRPr>
          </a:p>
          <a:p>
            <a:pPr>
              <a:lnSpc>
                <a:spcPct val="90000"/>
              </a:lnSpc>
              <a:buClr>
                <a:srgbClr val="FFFF00"/>
              </a:buClr>
              <a:buSzTx/>
            </a:pPr>
            <a:endParaRPr lang="en-US" dirty="0">
              <a:solidFill>
                <a:srgbClr val="FFFF00"/>
              </a:solidFill>
            </a:endParaRPr>
          </a:p>
          <a:p>
            <a:pPr>
              <a:lnSpc>
                <a:spcPct val="90000"/>
              </a:lnSpc>
              <a:buClr>
                <a:srgbClr val="FFFF00"/>
              </a:buClr>
              <a:buSzTx/>
            </a:pP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2874" b="18851"/>
          <a:stretch/>
        </p:blipFill>
        <p:spPr bwMode="auto">
          <a:xfrm>
            <a:off x="-9396" y="1676400"/>
            <a:ext cx="9167533"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20040"/>
            <a:ext cx="7239000" cy="899160"/>
          </a:xfrm>
        </p:spPr>
        <p:txBody>
          <a:bodyPr/>
          <a:lstStyle/>
          <a:p>
            <a:r>
              <a:rPr lang="en-US" cap="none" dirty="0" smtClean="0">
                <a:solidFill>
                  <a:schemeClr val="accent2"/>
                </a:solidFill>
              </a:rPr>
              <a:t>Spectrum Scholars</a:t>
            </a:r>
            <a:endParaRPr lang="en-US" cap="none" dirty="0">
              <a:solidFill>
                <a:schemeClr val="accent2"/>
              </a:solidFill>
            </a:endParaRPr>
          </a:p>
        </p:txBody>
      </p:sp>
    </p:spTree>
    <p:extLst>
      <p:ext uri="{BB962C8B-B14F-4D97-AF65-F5344CB8AC3E}">
        <p14:creationId xmlns:p14="http://schemas.microsoft.com/office/powerpoint/2010/main" val="2593502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Y" cap="none" dirty="0" smtClean="0">
                <a:solidFill>
                  <a:schemeClr val="accent2"/>
                </a:solidFill>
              </a:rPr>
              <a:t>ALA </a:t>
            </a:r>
            <a:r>
              <a:rPr lang="es-PY" cap="none" dirty="0" err="1" smtClean="0">
                <a:solidFill>
                  <a:schemeClr val="accent2"/>
                </a:solidFill>
              </a:rPr>
              <a:t>Action</a:t>
            </a:r>
            <a:r>
              <a:rPr lang="es-PY" cap="none" dirty="0" smtClean="0">
                <a:solidFill>
                  <a:schemeClr val="accent2"/>
                </a:solidFill>
              </a:rPr>
              <a:t> </a:t>
            </a:r>
            <a:r>
              <a:rPr lang="es-PY" cap="none" dirty="0" err="1" smtClean="0">
                <a:solidFill>
                  <a:schemeClr val="accent2"/>
                </a:solidFill>
              </a:rPr>
              <a:t>Area</a:t>
            </a:r>
            <a:r>
              <a:rPr lang="es-PY" cap="none" dirty="0" smtClean="0">
                <a:solidFill>
                  <a:schemeClr val="accent2"/>
                </a:solidFill>
              </a:rPr>
              <a:t> #3 – </a:t>
            </a:r>
            <a:br>
              <a:rPr lang="es-PY" cap="none" dirty="0" smtClean="0">
                <a:solidFill>
                  <a:schemeClr val="accent2"/>
                </a:solidFill>
              </a:rPr>
            </a:br>
            <a:r>
              <a:rPr lang="es-PY" cap="none" dirty="0" err="1" smtClean="0">
                <a:solidFill>
                  <a:schemeClr val="accent2"/>
                </a:solidFill>
              </a:rPr>
              <a:t>Lifelong</a:t>
            </a:r>
            <a:r>
              <a:rPr lang="es-PY" cap="none" dirty="0" smtClean="0">
                <a:solidFill>
                  <a:schemeClr val="accent2"/>
                </a:solidFill>
              </a:rPr>
              <a:t> </a:t>
            </a:r>
            <a:r>
              <a:rPr lang="es-PY" cap="none" dirty="0" err="1" smtClean="0">
                <a:solidFill>
                  <a:schemeClr val="accent2"/>
                </a:solidFill>
              </a:rPr>
              <a:t>Learning</a:t>
            </a:r>
            <a:endParaRPr lang="es-PY" cap="none" dirty="0">
              <a:solidFill>
                <a:schemeClr val="accent2"/>
              </a:solidFill>
            </a:endParaRPr>
          </a:p>
        </p:txBody>
      </p:sp>
      <p:sp>
        <p:nvSpPr>
          <p:cNvPr id="3" name="Content Placeholder 2"/>
          <p:cNvSpPr>
            <a:spLocks noGrp="1"/>
          </p:cNvSpPr>
          <p:nvPr>
            <p:ph idx="1"/>
          </p:nvPr>
        </p:nvSpPr>
        <p:spPr>
          <a:xfrm>
            <a:off x="533400" y="1676400"/>
            <a:ext cx="7239000" cy="4846320"/>
          </a:xfrm>
        </p:spPr>
        <p:txBody>
          <a:bodyPr>
            <a:normAutofit/>
          </a:bodyPr>
          <a:lstStyle/>
          <a:p>
            <a:pPr>
              <a:buNone/>
            </a:pPr>
            <a:r>
              <a:rPr lang="en-US" b="1" dirty="0" smtClean="0">
                <a:solidFill>
                  <a:srgbClr val="002060"/>
                </a:solidFill>
              </a:rPr>
              <a:t>Education and Lifelong Learning</a:t>
            </a:r>
          </a:p>
          <a:p>
            <a:pPr>
              <a:buNone/>
            </a:pPr>
            <a:r>
              <a:rPr lang="en-US" dirty="0" smtClean="0">
                <a:solidFill>
                  <a:srgbClr val="002060"/>
                </a:solidFill>
              </a:rPr>
              <a:t>   ALA provides opportunities for the professional development and education of all library staff members and trustees; it promotes continuous, lifelong learning for all people through library and information services of every type.</a:t>
            </a:r>
            <a:r>
              <a:rPr lang="en-US" dirty="0" smtClean="0"/>
              <a:t>  </a:t>
            </a:r>
          </a:p>
          <a:p>
            <a:endParaRPr lang="en-US" dirty="0" smtClean="0"/>
          </a:p>
          <a:p>
            <a:endParaRPr lang="es-PY"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Y" cap="none" dirty="0" smtClean="0">
                <a:solidFill>
                  <a:schemeClr val="accent2"/>
                </a:solidFill>
              </a:rPr>
              <a:t>ALA </a:t>
            </a:r>
            <a:r>
              <a:rPr lang="es-PY" cap="none" dirty="0" err="1" smtClean="0">
                <a:solidFill>
                  <a:schemeClr val="accent2"/>
                </a:solidFill>
              </a:rPr>
              <a:t>Action</a:t>
            </a:r>
            <a:r>
              <a:rPr lang="es-PY" cap="none" dirty="0" smtClean="0">
                <a:solidFill>
                  <a:schemeClr val="accent2"/>
                </a:solidFill>
              </a:rPr>
              <a:t> </a:t>
            </a:r>
            <a:r>
              <a:rPr lang="es-PY" cap="none" dirty="0" err="1" smtClean="0">
                <a:solidFill>
                  <a:schemeClr val="accent2"/>
                </a:solidFill>
              </a:rPr>
              <a:t>Area</a:t>
            </a:r>
            <a:r>
              <a:rPr lang="es-PY" cap="none" dirty="0" smtClean="0">
                <a:solidFill>
                  <a:schemeClr val="accent2"/>
                </a:solidFill>
              </a:rPr>
              <a:t> #4 - Access</a:t>
            </a:r>
            <a:endParaRPr lang="es-PY" cap="none" dirty="0">
              <a:solidFill>
                <a:schemeClr val="accent2"/>
              </a:solidFill>
            </a:endParaRPr>
          </a:p>
        </p:txBody>
      </p:sp>
      <p:sp>
        <p:nvSpPr>
          <p:cNvPr id="3" name="Content Placeholder 2"/>
          <p:cNvSpPr>
            <a:spLocks noGrp="1"/>
          </p:cNvSpPr>
          <p:nvPr>
            <p:ph idx="1"/>
          </p:nvPr>
        </p:nvSpPr>
        <p:spPr>
          <a:xfrm>
            <a:off x="533400" y="1676400"/>
            <a:ext cx="7239000" cy="4846320"/>
          </a:xfrm>
        </p:spPr>
        <p:txBody>
          <a:bodyPr>
            <a:normAutofit/>
          </a:bodyPr>
          <a:lstStyle/>
          <a:p>
            <a:pPr>
              <a:buNone/>
            </a:pPr>
            <a:r>
              <a:rPr lang="en-US" b="1" dirty="0" smtClean="0">
                <a:solidFill>
                  <a:srgbClr val="002060"/>
                </a:solidFill>
              </a:rPr>
              <a:t>  Equitable Access to Information and Library Services</a:t>
            </a:r>
          </a:p>
          <a:p>
            <a:pPr>
              <a:buNone/>
            </a:pPr>
            <a:r>
              <a:rPr lang="en-US" dirty="0" smtClean="0">
                <a:solidFill>
                  <a:srgbClr val="002060"/>
                </a:solidFill>
              </a:rPr>
              <a:t>   ALA advocates funding and policies that support libraries as great democratic institutions, serving people of every age, income level, location, ethnicity, or physical ability, and providing the full range of information resources needed to live, learn, govern, and work. </a:t>
            </a:r>
          </a:p>
          <a:p>
            <a:pPr>
              <a:buNone/>
            </a:pPr>
            <a:r>
              <a:rPr lang="en-US" dirty="0" smtClean="0"/>
              <a:t> </a:t>
            </a:r>
          </a:p>
          <a:p>
            <a:endParaRPr lang="es-PY"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
            <a:ext cx="6934200" cy="1143000"/>
          </a:xfrm>
        </p:spPr>
        <p:txBody>
          <a:bodyPr>
            <a:normAutofit fontScale="90000"/>
          </a:bodyPr>
          <a:lstStyle/>
          <a:p>
            <a:r>
              <a:rPr lang="es-PY" cap="none" dirty="0" smtClean="0">
                <a:solidFill>
                  <a:schemeClr val="accent2"/>
                </a:solidFill>
              </a:rPr>
              <a:t>ALA </a:t>
            </a:r>
            <a:r>
              <a:rPr lang="es-PY" cap="none" dirty="0" err="1" smtClean="0">
                <a:solidFill>
                  <a:schemeClr val="accent2"/>
                </a:solidFill>
              </a:rPr>
              <a:t>Action</a:t>
            </a:r>
            <a:r>
              <a:rPr lang="es-PY" cap="none" dirty="0" smtClean="0">
                <a:solidFill>
                  <a:schemeClr val="accent2"/>
                </a:solidFill>
              </a:rPr>
              <a:t> </a:t>
            </a:r>
            <a:r>
              <a:rPr lang="es-PY" cap="none" dirty="0" err="1" smtClean="0">
                <a:solidFill>
                  <a:schemeClr val="accent2"/>
                </a:solidFill>
              </a:rPr>
              <a:t>Area</a:t>
            </a:r>
            <a:r>
              <a:rPr lang="es-PY" cap="none" dirty="0" smtClean="0">
                <a:solidFill>
                  <a:schemeClr val="accent2"/>
                </a:solidFill>
              </a:rPr>
              <a:t> #5 – </a:t>
            </a:r>
            <a:br>
              <a:rPr lang="es-PY" cap="none" dirty="0" smtClean="0">
                <a:solidFill>
                  <a:schemeClr val="accent2"/>
                </a:solidFill>
              </a:rPr>
            </a:br>
            <a:r>
              <a:rPr lang="es-PY" cap="none" dirty="0" err="1" smtClean="0">
                <a:solidFill>
                  <a:schemeClr val="accent2"/>
                </a:solidFill>
              </a:rPr>
              <a:t>Intellectual</a:t>
            </a:r>
            <a:r>
              <a:rPr lang="es-PY" cap="none" dirty="0" smtClean="0">
                <a:solidFill>
                  <a:schemeClr val="accent2"/>
                </a:solidFill>
              </a:rPr>
              <a:t> </a:t>
            </a:r>
            <a:r>
              <a:rPr lang="es-PY" cap="none" dirty="0" err="1" smtClean="0">
                <a:solidFill>
                  <a:schemeClr val="accent2"/>
                </a:solidFill>
              </a:rPr>
              <a:t>Freedom</a:t>
            </a:r>
            <a:endParaRPr lang="es-PY" cap="none" dirty="0">
              <a:solidFill>
                <a:schemeClr val="accent2"/>
              </a:solidFill>
            </a:endParaRPr>
          </a:p>
        </p:txBody>
      </p:sp>
      <p:sp>
        <p:nvSpPr>
          <p:cNvPr id="3" name="Content Placeholder 2"/>
          <p:cNvSpPr>
            <a:spLocks noGrp="1"/>
          </p:cNvSpPr>
          <p:nvPr>
            <p:ph idx="1"/>
          </p:nvPr>
        </p:nvSpPr>
        <p:spPr/>
        <p:txBody>
          <a:bodyPr>
            <a:normAutofit/>
          </a:bodyPr>
          <a:lstStyle/>
          <a:p>
            <a:r>
              <a:rPr lang="en-US" sz="2800" b="1" dirty="0" smtClean="0">
                <a:solidFill>
                  <a:srgbClr val="002060"/>
                </a:solidFill>
              </a:rPr>
              <a:t>Intellectual Freedom </a:t>
            </a:r>
            <a:r>
              <a:rPr lang="en-US" sz="2800" dirty="0" smtClean="0">
                <a:solidFill>
                  <a:srgbClr val="002060"/>
                </a:solidFill>
              </a:rPr>
              <a:t>is a basic right in a democratic society and a core value of the library profession. </a:t>
            </a:r>
          </a:p>
          <a:p>
            <a:r>
              <a:rPr lang="en-US" sz="2800" dirty="0" smtClean="0">
                <a:solidFill>
                  <a:srgbClr val="002060"/>
                </a:solidFill>
              </a:rPr>
              <a:t>The American Library Association actively defends the right of library users to read, seek information, and speak freely as guaranteed by the First Amendment. </a:t>
            </a:r>
          </a:p>
          <a:p>
            <a:endParaRPr lang="es-PY"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r>
              <a:rPr lang="en-US" cap="none" dirty="0" smtClean="0">
                <a:solidFill>
                  <a:schemeClr val="accent2"/>
                </a:solidFill>
              </a:rPr>
              <a:t>Office of Intellectual </a:t>
            </a:r>
            <a:r>
              <a:rPr lang="en-US" cap="none" dirty="0">
                <a:solidFill>
                  <a:schemeClr val="accent2"/>
                </a:solidFill>
              </a:rPr>
              <a:t>F</a:t>
            </a:r>
            <a:r>
              <a:rPr lang="en-US" cap="none" dirty="0" smtClean="0">
                <a:solidFill>
                  <a:schemeClr val="accent2"/>
                </a:solidFill>
              </a:rPr>
              <a:t>reedom</a:t>
            </a:r>
            <a:endParaRPr lang="en-US" cap="none" dirty="0">
              <a:solidFill>
                <a:schemeClr val="accent2"/>
              </a:solidFill>
            </a:endParaRPr>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937" b="5641"/>
          <a:stretch/>
        </p:blipFill>
        <p:spPr bwMode="auto">
          <a:xfrm>
            <a:off x="9845" y="1417119"/>
            <a:ext cx="9134155" cy="5440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147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128" b="9309"/>
          <a:stretch/>
        </p:blipFill>
        <p:spPr>
          <a:xfrm>
            <a:off x="533400" y="4495800"/>
            <a:ext cx="3505200" cy="2165350"/>
          </a:xfrm>
          <a:prstGeom prst="rect">
            <a:avLst/>
          </a:prstGeom>
        </p:spPr>
      </p:pic>
      <p:pic>
        <p:nvPicPr>
          <p:cNvPr id="40" name="Picture 3"/>
          <p:cNvPicPr>
            <a:picLocks noChangeAspect="1" noChangeArrowheads="1"/>
          </p:cNvPicPr>
          <p:nvPr/>
        </p:nvPicPr>
        <p:blipFill>
          <a:blip r:embed="rId4" cstate="print"/>
          <a:srcRect/>
          <a:stretch>
            <a:fillRect/>
          </a:stretch>
        </p:blipFill>
        <p:spPr bwMode="auto">
          <a:xfrm>
            <a:off x="533400" y="2057400"/>
            <a:ext cx="2438400" cy="18288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print"/>
          <a:srcRect/>
          <a:stretch>
            <a:fillRect/>
          </a:stretch>
        </p:blipFill>
        <p:spPr bwMode="auto">
          <a:xfrm>
            <a:off x="2667000" y="2743200"/>
            <a:ext cx="3048000" cy="2286000"/>
          </a:xfrm>
          <a:prstGeom prst="rect">
            <a:avLst/>
          </a:prstGeom>
          <a:noFill/>
          <a:ln w="9525">
            <a:noFill/>
            <a:miter lim="800000"/>
            <a:headEnd/>
            <a:tailEnd/>
          </a:ln>
          <a:effectLst/>
        </p:spPr>
      </p:pic>
      <p:sp>
        <p:nvSpPr>
          <p:cNvPr id="31" name="Shape 31"/>
          <p:cNvSpPr txBox="1"/>
          <p:nvPr/>
        </p:nvSpPr>
        <p:spPr>
          <a:xfrm>
            <a:off x="2514601" y="533400"/>
            <a:ext cx="4648200" cy="731700"/>
          </a:xfrm>
          <a:prstGeom prst="rect">
            <a:avLst/>
          </a:prstGeom>
          <a:noFill/>
        </p:spPr>
        <p:txBody>
          <a:bodyPr lIns="91425" tIns="91425" rIns="91425" bIns="91425" anchor="t" anchorCtr="0">
            <a:noAutofit/>
          </a:bodyPr>
          <a:lstStyle/>
          <a:p>
            <a:pPr lvl="0" rtl="0">
              <a:buNone/>
            </a:pPr>
            <a:endParaRPr lang="en" sz="3000" b="1" dirty="0">
              <a:latin typeface="Calibri"/>
              <a:ea typeface="Calibri"/>
              <a:cs typeface="Calibri"/>
              <a:sym typeface="Calibri"/>
            </a:endParaRPr>
          </a:p>
        </p:txBody>
      </p:sp>
      <p:sp>
        <p:nvSpPr>
          <p:cNvPr id="33" name="Shape 33"/>
          <p:cNvSpPr/>
          <p:nvPr/>
        </p:nvSpPr>
        <p:spPr>
          <a:xfrm>
            <a:off x="264450" y="282075"/>
            <a:ext cx="1905000" cy="866775"/>
          </a:xfrm>
          <a:prstGeom prst="rect">
            <a:avLst/>
          </a:prstGeom>
          <a:blipFill>
            <a:blip r:embed="rId6" cstate="print"/>
            <a:stretch>
              <a:fillRect/>
            </a:stretch>
          </a:blipFill>
          <a:ln>
            <a:noFill/>
          </a:ln>
        </p:spPr>
      </p:sp>
      <p:cxnSp>
        <p:nvCxnSpPr>
          <p:cNvPr id="34" name="Straight Connector 33"/>
          <p:cNvCxnSpPr/>
          <p:nvPr/>
        </p:nvCxnSpPr>
        <p:spPr>
          <a:xfrm>
            <a:off x="7315200" y="3581400"/>
            <a:ext cx="0" cy="2286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334000" y="3581400"/>
            <a:ext cx="0" cy="2286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43000" y="3581400"/>
            <a:ext cx="0" cy="2286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itle 1"/>
          <p:cNvSpPr txBox="1">
            <a:spLocks/>
          </p:cNvSpPr>
          <p:nvPr/>
        </p:nvSpPr>
        <p:spPr>
          <a:xfrm>
            <a:off x="457200" y="941104"/>
            <a:ext cx="8229600" cy="1066800"/>
          </a:xfrm>
          <a:prstGeom prst="rect">
            <a:avLst/>
          </a:prstGeom>
          <a:noFill/>
          <a:ln>
            <a:noFill/>
          </a:ln>
        </p:spPr>
        <p:txBody>
          <a:bodyPr lIns="91425" tIns="91425" rIns="91425" bIns="91425" anchor="b" anchorCtr="0">
            <a:noAutofit/>
          </a:bodyPr>
          <a:lstStyle/>
          <a:p>
            <a:pPr marL="0" indent="304800" algn="ctr" defTabSz="914400" eaLnBrk="1" fontAlgn="auto" latinLnBrk="0" hangingPunct="1">
              <a:buClr>
                <a:schemeClr val="dk1"/>
              </a:buClr>
              <a:buSzPct val="100000"/>
              <a:tabLst/>
              <a:defRPr/>
            </a:pPr>
            <a:r>
              <a:rPr lang="en-US" sz="3000" b="1" dirty="0" smtClean="0">
                <a:solidFill>
                  <a:schemeClr val="accent2"/>
                </a:solidFill>
                <a:latin typeface="Calibri"/>
                <a:ea typeface="Calibri"/>
                <a:cs typeface="Calibri"/>
              </a:rPr>
              <a:t>Information Resource Officers:</a:t>
            </a:r>
            <a:br>
              <a:rPr lang="en-US" sz="3000" b="1" dirty="0" smtClean="0">
                <a:solidFill>
                  <a:schemeClr val="accent2"/>
                </a:solidFill>
                <a:latin typeface="Calibri"/>
                <a:ea typeface="Calibri"/>
                <a:cs typeface="Calibri"/>
              </a:rPr>
            </a:br>
            <a:r>
              <a:rPr lang="en-US" sz="3000" b="1" dirty="0" smtClean="0">
                <a:solidFill>
                  <a:schemeClr val="accent2"/>
                </a:solidFill>
                <a:latin typeface="Calibri"/>
                <a:ea typeface="Calibri"/>
                <a:cs typeface="Calibri"/>
              </a:rPr>
              <a:t>Regional Librarians</a:t>
            </a:r>
            <a:endParaRPr lang="en-US" sz="3000" b="1" dirty="0">
              <a:solidFill>
                <a:schemeClr val="accent2"/>
              </a:solidFill>
              <a:latin typeface="Calibri"/>
              <a:ea typeface="Calibri"/>
              <a:cs typeface="Calibri"/>
            </a:endParaRPr>
          </a:p>
        </p:txBody>
      </p:sp>
      <p:pic>
        <p:nvPicPr>
          <p:cNvPr id="44" name="Picture 4"/>
          <p:cNvPicPr>
            <a:picLocks noChangeAspect="1" noChangeArrowheads="1"/>
          </p:cNvPicPr>
          <p:nvPr/>
        </p:nvPicPr>
        <p:blipFill>
          <a:blip r:embed="rId7" cstate="print"/>
          <a:srcRect/>
          <a:stretch>
            <a:fillRect/>
          </a:stretch>
        </p:blipFill>
        <p:spPr bwMode="auto">
          <a:xfrm>
            <a:off x="5334000" y="2209800"/>
            <a:ext cx="3084394" cy="2286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8" cstate="print"/>
          <a:srcRect/>
          <a:stretch>
            <a:fillRect/>
          </a:stretch>
        </p:blipFill>
        <p:spPr bwMode="auto">
          <a:xfrm>
            <a:off x="4572000" y="4648200"/>
            <a:ext cx="2932981" cy="1943100"/>
          </a:xfrm>
          <a:prstGeom prst="rect">
            <a:avLst/>
          </a:prstGeom>
          <a:noFill/>
          <a:ln w="9525">
            <a:noFill/>
            <a:miter lim="800000"/>
            <a:headEnd/>
            <a:tailEnd/>
          </a:ln>
          <a:effectLst/>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0040"/>
            <a:ext cx="7010400" cy="1143000"/>
          </a:xfrm>
        </p:spPr>
        <p:txBody>
          <a:bodyPr/>
          <a:lstStyle/>
          <a:p>
            <a:r>
              <a:rPr lang="es-PY" cap="none" dirty="0" smtClean="0">
                <a:solidFill>
                  <a:schemeClr val="accent2"/>
                </a:solidFill>
              </a:rPr>
              <a:t>ALA </a:t>
            </a:r>
            <a:r>
              <a:rPr lang="es-PY" cap="none" dirty="0" err="1" smtClean="0">
                <a:solidFill>
                  <a:schemeClr val="accent2"/>
                </a:solidFill>
              </a:rPr>
              <a:t>Action</a:t>
            </a:r>
            <a:r>
              <a:rPr lang="es-PY" cap="none" dirty="0" smtClean="0">
                <a:solidFill>
                  <a:schemeClr val="accent2"/>
                </a:solidFill>
              </a:rPr>
              <a:t> </a:t>
            </a:r>
            <a:r>
              <a:rPr lang="es-PY" cap="none" dirty="0" err="1" smtClean="0">
                <a:solidFill>
                  <a:schemeClr val="accent2"/>
                </a:solidFill>
              </a:rPr>
              <a:t>Area</a:t>
            </a:r>
            <a:r>
              <a:rPr lang="es-PY" cap="none" dirty="0" smtClean="0">
                <a:solidFill>
                  <a:schemeClr val="accent2"/>
                </a:solidFill>
              </a:rPr>
              <a:t> #6 - </a:t>
            </a:r>
            <a:r>
              <a:rPr lang="es-PY" cap="none" dirty="0" err="1" smtClean="0">
                <a:solidFill>
                  <a:schemeClr val="accent2"/>
                </a:solidFill>
              </a:rPr>
              <a:t>Literacy</a:t>
            </a:r>
            <a:endParaRPr lang="es-PY" cap="none" dirty="0">
              <a:solidFill>
                <a:schemeClr val="accent2"/>
              </a:solidFill>
            </a:endParaRPr>
          </a:p>
        </p:txBody>
      </p:sp>
      <p:sp>
        <p:nvSpPr>
          <p:cNvPr id="3" name="Content Placeholder 2"/>
          <p:cNvSpPr>
            <a:spLocks noGrp="1"/>
          </p:cNvSpPr>
          <p:nvPr>
            <p:ph idx="1"/>
          </p:nvPr>
        </p:nvSpPr>
        <p:spPr/>
        <p:txBody>
          <a:bodyPr>
            <a:normAutofit/>
          </a:bodyPr>
          <a:lstStyle/>
          <a:p>
            <a:pPr>
              <a:buNone/>
            </a:pPr>
            <a:r>
              <a:rPr lang="en-US" sz="2800" b="1" dirty="0" smtClean="0">
                <a:solidFill>
                  <a:srgbClr val="002060"/>
                </a:solidFill>
              </a:rPr>
              <a:t>   Literacy – </a:t>
            </a:r>
            <a:r>
              <a:rPr lang="en-US" sz="2800" dirty="0" smtClean="0">
                <a:solidFill>
                  <a:srgbClr val="002060"/>
                </a:solidFill>
              </a:rPr>
              <a:t>ALA assists and promotes libraries in helping children and adults develop the skills they need--the ability to read and use computers--understanding that the ability to seek and effectively utilize information resources is essential in a global information society. </a:t>
            </a:r>
          </a:p>
          <a:p>
            <a:endParaRPr lang="es-PY"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0487"/>
          </a:xfrm>
        </p:spPr>
        <p:txBody>
          <a:bodyPr>
            <a:normAutofit fontScale="90000"/>
          </a:bodyPr>
          <a:lstStyle/>
          <a:p>
            <a:r>
              <a:rPr lang="en-US" cap="none" dirty="0" smtClean="0">
                <a:solidFill>
                  <a:schemeClr val="accent2"/>
                </a:solidFill>
              </a:rPr>
              <a:t>Office of Literacy &amp; Outreach </a:t>
            </a:r>
            <a:r>
              <a:rPr lang="en-US" cap="none" dirty="0">
                <a:solidFill>
                  <a:schemeClr val="accent2"/>
                </a:solidFill>
              </a:rPr>
              <a:t>S</a:t>
            </a:r>
            <a:r>
              <a:rPr lang="en-US" cap="none" dirty="0" smtClean="0">
                <a:solidFill>
                  <a:schemeClr val="accent2"/>
                </a:solidFill>
              </a:rPr>
              <a:t>ervices (OLOS)</a:t>
            </a:r>
            <a:endParaRPr lang="en-US" cap="none" dirty="0">
              <a:solidFill>
                <a:schemeClr val="accent2"/>
              </a:solidFill>
            </a:endParaRPr>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3143" b="4921"/>
          <a:stretch/>
        </p:blipFill>
        <p:spPr bwMode="auto">
          <a:xfrm>
            <a:off x="24008" y="1326017"/>
            <a:ext cx="9086926" cy="559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0950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Y" cap="none" dirty="0" smtClean="0">
                <a:solidFill>
                  <a:schemeClr val="accent2"/>
                </a:solidFill>
              </a:rPr>
              <a:t>ALA </a:t>
            </a:r>
            <a:r>
              <a:rPr lang="es-PY" cap="none" dirty="0" err="1" smtClean="0">
                <a:solidFill>
                  <a:schemeClr val="accent2"/>
                </a:solidFill>
              </a:rPr>
              <a:t>Action</a:t>
            </a:r>
            <a:r>
              <a:rPr lang="es-PY" cap="none" dirty="0" smtClean="0">
                <a:solidFill>
                  <a:schemeClr val="accent2"/>
                </a:solidFill>
              </a:rPr>
              <a:t> </a:t>
            </a:r>
            <a:r>
              <a:rPr lang="es-PY" cap="none" dirty="0" err="1" smtClean="0">
                <a:solidFill>
                  <a:schemeClr val="accent2"/>
                </a:solidFill>
              </a:rPr>
              <a:t>Area</a:t>
            </a:r>
            <a:r>
              <a:rPr lang="es-PY" cap="none" dirty="0" smtClean="0">
                <a:solidFill>
                  <a:schemeClr val="accent2"/>
                </a:solidFill>
              </a:rPr>
              <a:t> #7 - </a:t>
            </a:r>
            <a:r>
              <a:rPr lang="es-PY" cap="none" dirty="0" err="1" smtClean="0">
                <a:solidFill>
                  <a:schemeClr val="accent2"/>
                </a:solidFill>
              </a:rPr>
              <a:t>Excellence</a:t>
            </a:r>
            <a:endParaRPr lang="es-PY" cap="none" dirty="0">
              <a:solidFill>
                <a:schemeClr val="accent2"/>
              </a:solidFill>
            </a:endParaRPr>
          </a:p>
        </p:txBody>
      </p:sp>
      <p:sp>
        <p:nvSpPr>
          <p:cNvPr id="3" name="Content Placeholder 2"/>
          <p:cNvSpPr>
            <a:spLocks noGrp="1"/>
          </p:cNvSpPr>
          <p:nvPr>
            <p:ph idx="1"/>
          </p:nvPr>
        </p:nvSpPr>
        <p:spPr/>
        <p:txBody>
          <a:bodyPr/>
          <a:lstStyle/>
          <a:p>
            <a:pPr>
              <a:buNone/>
            </a:pPr>
            <a:r>
              <a:rPr lang="en-US" sz="3600" b="1" dirty="0" smtClean="0"/>
              <a:t>  </a:t>
            </a:r>
            <a:r>
              <a:rPr lang="en-US" sz="3200" b="1" dirty="0" smtClean="0">
                <a:solidFill>
                  <a:srgbClr val="002060"/>
                </a:solidFill>
              </a:rPr>
              <a:t>Organizational Excellence – </a:t>
            </a:r>
            <a:r>
              <a:rPr lang="en-US" sz="3200" dirty="0" smtClean="0">
                <a:solidFill>
                  <a:srgbClr val="002060"/>
                </a:solidFill>
              </a:rPr>
              <a:t>The association is inclusive, effective and responsive to the needs of ALA members.  </a:t>
            </a:r>
          </a:p>
          <a:p>
            <a:endParaRPr lang="en-US" dirty="0" smtClean="0"/>
          </a:p>
          <a:p>
            <a:endParaRPr lang="es-PY" dirty="0"/>
          </a:p>
        </p:txBody>
      </p:sp>
      <p:pic>
        <p:nvPicPr>
          <p:cNvPr id="4" name="Picture 3" descr="Ala_type_color.jpg"/>
          <p:cNvPicPr>
            <a:picLocks noChangeAspect="1"/>
          </p:cNvPicPr>
          <p:nvPr/>
        </p:nvPicPr>
        <p:blipFill>
          <a:blip r:embed="rId2" cstate="print"/>
          <a:stretch>
            <a:fillRect/>
          </a:stretch>
        </p:blipFill>
        <p:spPr>
          <a:xfrm>
            <a:off x="4121063" y="5305044"/>
            <a:ext cx="3200400" cy="70408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7086600" cy="1143000"/>
          </a:xfrm>
        </p:spPr>
        <p:txBody>
          <a:bodyPr>
            <a:normAutofit fontScale="90000"/>
          </a:bodyPr>
          <a:lstStyle/>
          <a:p>
            <a:r>
              <a:rPr lang="es-PY" cap="none" dirty="0" smtClean="0">
                <a:solidFill>
                  <a:schemeClr val="accent2"/>
                </a:solidFill>
              </a:rPr>
              <a:t>ALA </a:t>
            </a:r>
            <a:r>
              <a:rPr lang="es-PY" cap="none" dirty="0" err="1" smtClean="0">
                <a:solidFill>
                  <a:schemeClr val="accent2"/>
                </a:solidFill>
              </a:rPr>
              <a:t>Action</a:t>
            </a:r>
            <a:r>
              <a:rPr lang="es-PY" cap="none" dirty="0" smtClean="0">
                <a:solidFill>
                  <a:schemeClr val="accent2"/>
                </a:solidFill>
              </a:rPr>
              <a:t> </a:t>
            </a:r>
            <a:r>
              <a:rPr lang="es-PY" cap="none" dirty="0" err="1" smtClean="0">
                <a:solidFill>
                  <a:schemeClr val="accent2"/>
                </a:solidFill>
              </a:rPr>
              <a:t>Area</a:t>
            </a:r>
            <a:r>
              <a:rPr lang="es-PY" cap="none" dirty="0" smtClean="0">
                <a:solidFill>
                  <a:schemeClr val="accent2"/>
                </a:solidFill>
              </a:rPr>
              <a:t> #8 – </a:t>
            </a:r>
            <a:br>
              <a:rPr lang="es-PY" cap="none" dirty="0" smtClean="0">
                <a:solidFill>
                  <a:schemeClr val="accent2"/>
                </a:solidFill>
              </a:rPr>
            </a:br>
            <a:r>
              <a:rPr lang="es-PY" cap="none" dirty="0" err="1" smtClean="0">
                <a:solidFill>
                  <a:schemeClr val="accent2"/>
                </a:solidFill>
              </a:rPr>
              <a:t>Transforming</a:t>
            </a:r>
            <a:r>
              <a:rPr lang="es-PY" cap="none" dirty="0" smtClean="0">
                <a:solidFill>
                  <a:schemeClr val="accent2"/>
                </a:solidFill>
              </a:rPr>
              <a:t> </a:t>
            </a:r>
            <a:r>
              <a:rPr lang="es-PY" cap="none" dirty="0" err="1" smtClean="0">
                <a:solidFill>
                  <a:schemeClr val="accent2"/>
                </a:solidFill>
              </a:rPr>
              <a:t>Libraries</a:t>
            </a:r>
            <a:endParaRPr lang="es-PY" cap="none" dirty="0">
              <a:solidFill>
                <a:schemeClr val="accent2"/>
              </a:solidFill>
            </a:endParaRPr>
          </a:p>
        </p:txBody>
      </p:sp>
      <p:sp>
        <p:nvSpPr>
          <p:cNvPr id="3" name="Content Placeholder 2"/>
          <p:cNvSpPr>
            <a:spLocks noGrp="1"/>
          </p:cNvSpPr>
          <p:nvPr>
            <p:ph idx="1"/>
          </p:nvPr>
        </p:nvSpPr>
        <p:spPr/>
        <p:txBody>
          <a:bodyPr/>
          <a:lstStyle/>
          <a:p>
            <a:pPr>
              <a:buNone/>
            </a:pPr>
            <a:r>
              <a:rPr lang="en-US" sz="3200" b="1" dirty="0" smtClean="0"/>
              <a:t>  </a:t>
            </a:r>
            <a:r>
              <a:rPr lang="en-US" sz="3200" b="1" dirty="0" smtClean="0">
                <a:solidFill>
                  <a:srgbClr val="002060"/>
                </a:solidFill>
              </a:rPr>
              <a:t>Transforming Libraries - </a:t>
            </a:r>
            <a:r>
              <a:rPr lang="en-US" sz="3200" dirty="0" smtClean="0">
                <a:solidFill>
                  <a:srgbClr val="002060"/>
                </a:solidFill>
              </a:rPr>
              <a:t>ALA provides leadership in the transformation of libraries and library services in a dynamic and increasingly global digital information environment. </a:t>
            </a:r>
          </a:p>
          <a:p>
            <a:endParaRPr lang="en-US" dirty="0" smtClean="0"/>
          </a:p>
          <a:p>
            <a:endParaRPr lang="es-PY"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822960"/>
          </a:xfrm>
        </p:spPr>
        <p:txBody>
          <a:bodyPr>
            <a:normAutofit/>
          </a:bodyPr>
          <a:lstStyle/>
          <a:p>
            <a:r>
              <a:rPr lang="en-US" cap="none" dirty="0" smtClean="0">
                <a:solidFill>
                  <a:schemeClr val="accent2"/>
                </a:solidFill>
              </a:rPr>
              <a:t>State of America’s Libraries</a:t>
            </a:r>
            <a:endParaRPr lang="en-US" sz="2200" cap="none" dirty="0">
              <a:solidFill>
                <a:schemeClr val="accent2"/>
              </a:solidFill>
            </a:endParaRPr>
          </a:p>
        </p:txBody>
      </p:sp>
      <p:pic>
        <p:nvPicPr>
          <p:cNvPr id="4" name="Content Placeholder 3" descr="State of America's Libraries.png"/>
          <p:cNvPicPr>
            <a:picLocks noGrp="1" noChangeAspect="1"/>
          </p:cNvPicPr>
          <p:nvPr>
            <p:ph idx="1"/>
          </p:nvPr>
        </p:nvPicPr>
        <p:blipFill>
          <a:blip r:embed="rId2" cstate="print"/>
          <a:stretch>
            <a:fillRect/>
          </a:stretch>
        </p:blipFill>
        <p:spPr>
          <a:xfrm>
            <a:off x="4486410" y="1349337"/>
            <a:ext cx="3043820" cy="3943820"/>
          </a:xfrm>
        </p:spPr>
      </p:pic>
      <p:sp>
        <p:nvSpPr>
          <p:cNvPr id="5" name="Rectangle 4"/>
          <p:cNvSpPr/>
          <p:nvPr/>
        </p:nvSpPr>
        <p:spPr>
          <a:xfrm>
            <a:off x="342378" y="6036647"/>
            <a:ext cx="7162800" cy="646331"/>
          </a:xfrm>
          <a:prstGeom prst="rect">
            <a:avLst/>
          </a:prstGeom>
        </p:spPr>
        <p:txBody>
          <a:bodyPr wrap="square">
            <a:spAutoFit/>
          </a:bodyPr>
          <a:lstStyle/>
          <a:p>
            <a:pPr algn="ctr"/>
            <a:r>
              <a:rPr lang="en-US" dirty="0" smtClean="0">
                <a:hlinkClick r:id="rId3"/>
              </a:rPr>
              <a:t>http://www.ala.org/news/state-americas-libraries-report-2013</a:t>
            </a:r>
            <a:endParaRPr lang="en-US" dirty="0" smtClean="0"/>
          </a:p>
          <a:p>
            <a:pPr algn="ctr"/>
            <a:endParaRPr lang="en-US" dirty="0"/>
          </a:p>
        </p:txBody>
      </p:sp>
      <p:sp>
        <p:nvSpPr>
          <p:cNvPr id="7" name="Rectangle 6"/>
          <p:cNvSpPr/>
          <p:nvPr/>
        </p:nvSpPr>
        <p:spPr>
          <a:xfrm>
            <a:off x="342378" y="1143000"/>
            <a:ext cx="4343400" cy="4893647"/>
          </a:xfrm>
          <a:prstGeom prst="rect">
            <a:avLst/>
          </a:prstGeom>
        </p:spPr>
        <p:txBody>
          <a:bodyPr wrap="square">
            <a:spAutoFit/>
          </a:bodyPr>
          <a:lstStyle/>
          <a:p>
            <a:pPr>
              <a:buFont typeface="Wingdings" pitchFamily="2" charset="2"/>
              <a:buChar char="Ø"/>
            </a:pPr>
            <a:r>
              <a:rPr lang="en-US" sz="2400" dirty="0">
                <a:solidFill>
                  <a:srgbClr val="002060"/>
                </a:solidFill>
              </a:rPr>
              <a:t>Executive </a:t>
            </a:r>
            <a:r>
              <a:rPr lang="en-US" sz="2400" dirty="0" smtClean="0">
                <a:solidFill>
                  <a:srgbClr val="002060"/>
                </a:solidFill>
              </a:rPr>
              <a:t>Summary</a:t>
            </a:r>
          </a:p>
          <a:p>
            <a:pPr>
              <a:buFont typeface="Wingdings" pitchFamily="2" charset="2"/>
              <a:buChar char="Ø"/>
            </a:pPr>
            <a:r>
              <a:rPr lang="en-US" sz="2400" dirty="0" smtClean="0">
                <a:solidFill>
                  <a:srgbClr val="002060"/>
                </a:solidFill>
              </a:rPr>
              <a:t>Introduction </a:t>
            </a:r>
          </a:p>
          <a:p>
            <a:pPr>
              <a:buFont typeface="Wingdings" pitchFamily="2" charset="2"/>
              <a:buChar char="Ø"/>
            </a:pPr>
            <a:r>
              <a:rPr lang="en-US" sz="2400" dirty="0" smtClean="0">
                <a:solidFill>
                  <a:srgbClr val="002060"/>
                </a:solidFill>
              </a:rPr>
              <a:t>Public </a:t>
            </a:r>
            <a:r>
              <a:rPr lang="en-US" sz="2400" dirty="0">
                <a:solidFill>
                  <a:srgbClr val="002060"/>
                </a:solidFill>
              </a:rPr>
              <a:t>Libraries </a:t>
            </a:r>
            <a:endParaRPr lang="en-US" sz="2400" dirty="0" smtClean="0">
              <a:solidFill>
                <a:srgbClr val="002060"/>
              </a:solidFill>
            </a:endParaRPr>
          </a:p>
          <a:p>
            <a:pPr>
              <a:buFont typeface="Wingdings" pitchFamily="2" charset="2"/>
              <a:buChar char="Ø"/>
            </a:pPr>
            <a:r>
              <a:rPr lang="en-US" sz="2400" dirty="0" err="1" smtClean="0">
                <a:solidFill>
                  <a:srgbClr val="002060"/>
                </a:solidFill>
              </a:rPr>
              <a:t>Ebooks</a:t>
            </a:r>
            <a:endParaRPr lang="en-US" sz="2400" dirty="0" smtClean="0">
              <a:solidFill>
                <a:srgbClr val="002060"/>
              </a:solidFill>
            </a:endParaRPr>
          </a:p>
          <a:p>
            <a:pPr>
              <a:buFont typeface="Wingdings" pitchFamily="2" charset="2"/>
              <a:buChar char="Ø"/>
            </a:pPr>
            <a:r>
              <a:rPr lang="en-US" sz="2400" dirty="0" smtClean="0">
                <a:solidFill>
                  <a:srgbClr val="002060"/>
                </a:solidFill>
              </a:rPr>
              <a:t>Copyright Issues</a:t>
            </a:r>
            <a:r>
              <a:rPr lang="en-US" sz="2400" b="1" dirty="0" smtClean="0">
                <a:solidFill>
                  <a:srgbClr val="002060"/>
                </a:solidFill>
              </a:rPr>
              <a:t> </a:t>
            </a:r>
          </a:p>
          <a:p>
            <a:pPr>
              <a:buFont typeface="Wingdings" pitchFamily="2" charset="2"/>
              <a:buChar char="Ø"/>
            </a:pPr>
            <a:r>
              <a:rPr lang="en-US" sz="2400" dirty="0" smtClean="0">
                <a:solidFill>
                  <a:srgbClr val="002060"/>
                </a:solidFill>
              </a:rPr>
              <a:t>School Libraries</a:t>
            </a:r>
          </a:p>
          <a:p>
            <a:pPr>
              <a:buFont typeface="Wingdings" pitchFamily="2" charset="2"/>
              <a:buChar char="Ø"/>
            </a:pPr>
            <a:r>
              <a:rPr lang="en-US" sz="2400" dirty="0" smtClean="0">
                <a:solidFill>
                  <a:srgbClr val="002060"/>
                </a:solidFill>
              </a:rPr>
              <a:t>Academic Libraries</a:t>
            </a:r>
          </a:p>
          <a:p>
            <a:pPr>
              <a:buFont typeface="Wingdings" pitchFamily="2" charset="2"/>
              <a:buChar char="Ø"/>
            </a:pPr>
            <a:r>
              <a:rPr lang="en-US" sz="2400" dirty="0" smtClean="0">
                <a:solidFill>
                  <a:srgbClr val="002060"/>
                </a:solidFill>
              </a:rPr>
              <a:t>Social </a:t>
            </a:r>
            <a:r>
              <a:rPr lang="en-US" sz="2400" dirty="0">
                <a:solidFill>
                  <a:srgbClr val="002060"/>
                </a:solidFill>
              </a:rPr>
              <a:t>Networking </a:t>
            </a:r>
            <a:endParaRPr lang="en-US" sz="2400" dirty="0" smtClean="0">
              <a:solidFill>
                <a:srgbClr val="002060"/>
              </a:solidFill>
            </a:endParaRPr>
          </a:p>
          <a:p>
            <a:pPr>
              <a:buFont typeface="Wingdings" pitchFamily="2" charset="2"/>
              <a:buChar char="Ø"/>
            </a:pPr>
            <a:r>
              <a:rPr lang="en-US" sz="2400" dirty="0" smtClean="0">
                <a:solidFill>
                  <a:srgbClr val="002060"/>
                </a:solidFill>
              </a:rPr>
              <a:t>Library </a:t>
            </a:r>
            <a:r>
              <a:rPr lang="en-US" sz="2400" dirty="0">
                <a:solidFill>
                  <a:srgbClr val="002060"/>
                </a:solidFill>
              </a:rPr>
              <a:t>Construction and </a:t>
            </a:r>
            <a:r>
              <a:rPr lang="en-US" sz="2400" dirty="0" smtClean="0">
                <a:solidFill>
                  <a:srgbClr val="002060"/>
                </a:solidFill>
              </a:rPr>
              <a:t>Renovation</a:t>
            </a:r>
            <a:r>
              <a:rPr lang="en-US" sz="2400" b="1" dirty="0" smtClean="0">
                <a:solidFill>
                  <a:srgbClr val="002060"/>
                </a:solidFill>
              </a:rPr>
              <a:t> </a:t>
            </a:r>
            <a:r>
              <a:rPr lang="en-US" sz="2400" dirty="0">
                <a:solidFill>
                  <a:srgbClr val="002060"/>
                </a:solidFill>
              </a:rPr>
              <a:t>Outreach and Diversity </a:t>
            </a:r>
            <a:endParaRPr lang="en-US" sz="2400" dirty="0" smtClean="0">
              <a:solidFill>
                <a:srgbClr val="002060"/>
              </a:solidFill>
            </a:endParaRPr>
          </a:p>
          <a:p>
            <a:pPr>
              <a:buFont typeface="Wingdings" pitchFamily="2" charset="2"/>
              <a:buChar char="Ø"/>
            </a:pPr>
            <a:r>
              <a:rPr lang="en-US" sz="2400" dirty="0" smtClean="0">
                <a:solidFill>
                  <a:srgbClr val="002060"/>
                </a:solidFill>
              </a:rPr>
              <a:t>Washington Scene</a:t>
            </a:r>
          </a:p>
          <a:p>
            <a:pPr>
              <a:buFont typeface="Wingdings" pitchFamily="2" charset="2"/>
              <a:buChar char="Ø"/>
            </a:pPr>
            <a:r>
              <a:rPr lang="en-US" sz="2400" dirty="0" smtClean="0">
                <a:solidFill>
                  <a:srgbClr val="002060"/>
                </a:solidFill>
              </a:rPr>
              <a:t>Intellectual Freedom</a:t>
            </a:r>
            <a:endParaRPr lang="en-US" sz="2400" dirty="0">
              <a:solidFill>
                <a:srgbClr val="00206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685800" y="228600"/>
            <a:ext cx="7086600" cy="838200"/>
          </a:xfrm>
        </p:spPr>
        <p:txBody>
          <a:bodyPr/>
          <a:lstStyle/>
          <a:p>
            <a:pPr algn="ctr"/>
            <a:r>
              <a:rPr lang="en-US" b="1" cap="none" dirty="0" smtClean="0">
                <a:solidFill>
                  <a:schemeClr val="accent2"/>
                </a:solidFill>
              </a:rPr>
              <a:t>How ALA </a:t>
            </a:r>
            <a:r>
              <a:rPr lang="en-US" cap="none" dirty="0" smtClean="0">
                <a:solidFill>
                  <a:schemeClr val="accent2"/>
                </a:solidFill>
              </a:rPr>
              <a:t>is organized</a:t>
            </a:r>
            <a:endParaRPr lang="en-US" b="1" cap="none" dirty="0">
              <a:solidFill>
                <a:schemeClr val="accent2"/>
              </a:solidFill>
            </a:endParaRPr>
          </a:p>
        </p:txBody>
      </p:sp>
      <p:sp>
        <p:nvSpPr>
          <p:cNvPr id="372739" name="Rectangle 3"/>
          <p:cNvSpPr>
            <a:spLocks noGrp="1" noChangeArrowheads="1"/>
          </p:cNvSpPr>
          <p:nvPr>
            <p:ph type="body" idx="1"/>
          </p:nvPr>
        </p:nvSpPr>
        <p:spPr>
          <a:xfrm>
            <a:off x="990600" y="1600200"/>
            <a:ext cx="7086600" cy="4800600"/>
          </a:xfrm>
        </p:spPr>
        <p:txBody>
          <a:bodyPr/>
          <a:lstStyle/>
          <a:p>
            <a:pPr>
              <a:lnSpc>
                <a:spcPct val="80000"/>
              </a:lnSpc>
            </a:pPr>
            <a:r>
              <a:rPr lang="en-US" b="1" dirty="0" smtClean="0">
                <a:solidFill>
                  <a:schemeClr val="accent1"/>
                </a:solidFill>
              </a:rPr>
              <a:t>Divisions </a:t>
            </a:r>
            <a:r>
              <a:rPr lang="en-US" b="1" dirty="0">
                <a:solidFill>
                  <a:schemeClr val="accent1"/>
                </a:solidFill>
              </a:rPr>
              <a:t>(11)</a:t>
            </a:r>
          </a:p>
          <a:p>
            <a:pPr lvl="1">
              <a:lnSpc>
                <a:spcPct val="80000"/>
              </a:lnSpc>
            </a:pPr>
            <a:r>
              <a:rPr lang="en-US" sz="2400" dirty="0" smtClean="0">
                <a:solidFill>
                  <a:schemeClr val="accent1"/>
                </a:solidFill>
                <a:cs typeface="Times New Roman" pitchFamily="18" charset="0"/>
              </a:rPr>
              <a:t>Divisions for each type of library</a:t>
            </a:r>
          </a:p>
          <a:p>
            <a:pPr lvl="1">
              <a:lnSpc>
                <a:spcPct val="80000"/>
              </a:lnSpc>
            </a:pPr>
            <a:r>
              <a:rPr lang="en-US" sz="2400" dirty="0" smtClean="0">
                <a:solidFill>
                  <a:schemeClr val="accent1"/>
                </a:solidFill>
              </a:rPr>
              <a:t>Services to children, youth</a:t>
            </a:r>
          </a:p>
          <a:p>
            <a:pPr lvl="1">
              <a:lnSpc>
                <a:spcPct val="80000"/>
              </a:lnSpc>
            </a:pPr>
            <a:r>
              <a:rPr lang="en-US" sz="2400" dirty="0" smtClean="0">
                <a:solidFill>
                  <a:schemeClr val="accent1"/>
                </a:solidFill>
                <a:cs typeface="Times New Roman" pitchFamily="18" charset="0"/>
              </a:rPr>
              <a:t>Divisions for support sections of the Library (Public Information, Technical Services</a:t>
            </a:r>
            <a:r>
              <a:rPr lang="en-US" dirty="0" smtClean="0">
                <a:solidFill>
                  <a:schemeClr val="accent1"/>
                </a:solidFill>
                <a:cs typeface="Times New Roman" pitchFamily="18" charset="0"/>
              </a:rPr>
              <a:t>)</a:t>
            </a:r>
            <a:endParaRPr lang="en-US" dirty="0">
              <a:solidFill>
                <a:schemeClr val="accent1"/>
              </a:solidFill>
              <a:cs typeface="Times New Roman" pitchFamily="18" charset="0"/>
            </a:endParaRPr>
          </a:p>
          <a:p>
            <a:pPr>
              <a:lnSpc>
                <a:spcPct val="80000"/>
              </a:lnSpc>
            </a:pPr>
            <a:r>
              <a:rPr lang="en-US" b="1" dirty="0" smtClean="0">
                <a:solidFill>
                  <a:schemeClr val="accent1"/>
                </a:solidFill>
                <a:cs typeface="Times New Roman" pitchFamily="18" charset="0"/>
              </a:rPr>
              <a:t>Roundtables</a:t>
            </a:r>
            <a:endParaRPr lang="en-US" b="1" dirty="0">
              <a:solidFill>
                <a:schemeClr val="accent1"/>
              </a:solidFill>
              <a:cs typeface="Times New Roman" pitchFamily="18" charset="0"/>
            </a:endParaRPr>
          </a:p>
          <a:p>
            <a:pPr lvl="1">
              <a:lnSpc>
                <a:spcPct val="80000"/>
              </a:lnSpc>
            </a:pPr>
            <a:r>
              <a:rPr lang="en-US" sz="2400" dirty="0" smtClean="0">
                <a:solidFill>
                  <a:schemeClr val="accent1"/>
                </a:solidFill>
                <a:cs typeface="Times New Roman" pitchFamily="18" charset="0"/>
              </a:rPr>
              <a:t>Groups working on common interests</a:t>
            </a:r>
          </a:p>
          <a:p>
            <a:pPr>
              <a:lnSpc>
                <a:spcPct val="80000"/>
              </a:lnSpc>
            </a:pPr>
            <a:r>
              <a:rPr lang="en-US" b="1" dirty="0" smtClean="0">
                <a:solidFill>
                  <a:schemeClr val="accent1"/>
                </a:solidFill>
                <a:cs typeface="Times New Roman" pitchFamily="18" charset="0"/>
              </a:rPr>
              <a:t>Committees </a:t>
            </a:r>
          </a:p>
          <a:p>
            <a:pPr lvl="1">
              <a:lnSpc>
                <a:spcPct val="80000"/>
              </a:lnSpc>
            </a:pPr>
            <a:r>
              <a:rPr lang="en-US" sz="2400" dirty="0" smtClean="0">
                <a:solidFill>
                  <a:schemeClr val="accent1"/>
                </a:solidFill>
                <a:cs typeface="Times New Roman" pitchFamily="18" charset="0"/>
              </a:rPr>
              <a:t>Diverse groups that do the work of ALA</a:t>
            </a:r>
            <a:endParaRPr lang="en-US" sz="2400" dirty="0">
              <a:solidFill>
                <a:schemeClr val="accent1"/>
              </a:solidFill>
              <a:cs typeface="Times New Roman" pitchFamily="18" charset="0"/>
            </a:endParaRPr>
          </a:p>
          <a:p>
            <a:pPr>
              <a:lnSpc>
                <a:spcPct val="80000"/>
              </a:lnSpc>
            </a:pPr>
            <a:r>
              <a:rPr lang="en-US" b="1" dirty="0" smtClean="0">
                <a:solidFill>
                  <a:schemeClr val="accent1"/>
                </a:solidFill>
                <a:cs typeface="Times New Roman" pitchFamily="18" charset="0"/>
              </a:rPr>
              <a:t>Offices</a:t>
            </a:r>
            <a:endParaRPr lang="en-US" b="1" dirty="0">
              <a:solidFill>
                <a:schemeClr val="accent1"/>
              </a:solidFill>
              <a:cs typeface="Times New Roman" pitchFamily="18" charset="0"/>
            </a:endParaRPr>
          </a:p>
          <a:p>
            <a:pPr lvl="1">
              <a:lnSpc>
                <a:spcPct val="80000"/>
              </a:lnSpc>
            </a:pPr>
            <a:endParaRPr lang="en-US" sz="2400" b="1" dirty="0">
              <a:solidFill>
                <a:schemeClr val="tx2"/>
              </a:solidFill>
              <a:cs typeface="Times New Roman" pitchFamily="18" charset="0"/>
            </a:endParaRPr>
          </a:p>
          <a:p>
            <a:pPr>
              <a:lnSpc>
                <a:spcPct val="80000"/>
              </a:lnSpc>
            </a:pPr>
            <a:endParaRPr lang="en-US" sz="2800" dirty="0">
              <a:solidFill>
                <a:schemeClr val="tx2"/>
              </a:solidFill>
              <a:cs typeface="Times New Roman" pitchFamily="18" charset="0"/>
            </a:endParaRPr>
          </a:p>
          <a:p>
            <a:pPr lvl="1">
              <a:lnSpc>
                <a:spcPct val="80000"/>
              </a:lnSpc>
            </a:pPr>
            <a:endParaRPr lang="en-US" sz="2400" dirty="0">
              <a:solidFill>
                <a:schemeClr val="tx2"/>
              </a:solidFill>
              <a:cs typeface="Times New Roman" pitchFamily="18" charset="0"/>
            </a:endParaRPr>
          </a:p>
        </p:txBody>
      </p:sp>
      <p:pic>
        <p:nvPicPr>
          <p:cNvPr id="4" name="Picture 3" descr="Ala_type_color.jpg"/>
          <p:cNvPicPr>
            <a:picLocks noChangeAspect="1"/>
          </p:cNvPicPr>
          <p:nvPr/>
        </p:nvPicPr>
        <p:blipFill>
          <a:blip r:embed="rId3" cstate="print"/>
          <a:stretch>
            <a:fillRect/>
          </a:stretch>
        </p:blipFill>
        <p:spPr>
          <a:xfrm>
            <a:off x="4121063" y="5305044"/>
            <a:ext cx="3200400" cy="704088"/>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609600" y="304800"/>
            <a:ext cx="7162800" cy="1143000"/>
          </a:xfrm>
        </p:spPr>
        <p:txBody>
          <a:bodyPr/>
          <a:lstStyle/>
          <a:p>
            <a:pPr algn="ctr"/>
            <a:r>
              <a:rPr lang="en-US" b="1" cap="none" dirty="0" smtClean="0">
                <a:solidFill>
                  <a:schemeClr val="accent2"/>
                </a:solidFill>
              </a:rPr>
              <a:t>Special Offices</a:t>
            </a:r>
            <a:endParaRPr lang="en-US" b="1" cap="none" dirty="0">
              <a:solidFill>
                <a:schemeClr val="accent2"/>
              </a:solidFill>
            </a:endParaRPr>
          </a:p>
        </p:txBody>
      </p:sp>
      <p:sp>
        <p:nvSpPr>
          <p:cNvPr id="373763" name="Rectangle 3"/>
          <p:cNvSpPr>
            <a:spLocks noGrp="1" noChangeArrowheads="1"/>
          </p:cNvSpPr>
          <p:nvPr>
            <p:ph type="body" idx="1"/>
          </p:nvPr>
        </p:nvSpPr>
        <p:spPr>
          <a:xfrm>
            <a:off x="990600" y="1905000"/>
            <a:ext cx="7162800" cy="4114800"/>
          </a:xfrm>
        </p:spPr>
        <p:txBody>
          <a:bodyPr>
            <a:normAutofit/>
          </a:bodyPr>
          <a:lstStyle/>
          <a:p>
            <a:pPr>
              <a:lnSpc>
                <a:spcPct val="80000"/>
              </a:lnSpc>
            </a:pPr>
            <a:r>
              <a:rPr lang="en-US" sz="2800" dirty="0">
                <a:solidFill>
                  <a:schemeClr val="accent1"/>
                </a:solidFill>
              </a:rPr>
              <a:t>Office of Library </a:t>
            </a:r>
            <a:r>
              <a:rPr lang="en-US" sz="2800" dirty="0" smtClean="0">
                <a:solidFill>
                  <a:schemeClr val="accent1"/>
                </a:solidFill>
              </a:rPr>
              <a:t>Advocacy</a:t>
            </a:r>
            <a:endParaRPr lang="en-US" sz="2800" dirty="0">
              <a:solidFill>
                <a:schemeClr val="accent1"/>
              </a:solidFill>
              <a:cs typeface="Times New Roman" pitchFamily="18" charset="0"/>
            </a:endParaRPr>
          </a:p>
          <a:p>
            <a:pPr>
              <a:lnSpc>
                <a:spcPct val="80000"/>
              </a:lnSpc>
            </a:pPr>
            <a:r>
              <a:rPr lang="en-US" sz="2800" dirty="0">
                <a:solidFill>
                  <a:schemeClr val="accent1"/>
                </a:solidFill>
                <a:cs typeface="Times New Roman" pitchFamily="18" charset="0"/>
              </a:rPr>
              <a:t>Office of Intellectual </a:t>
            </a:r>
            <a:r>
              <a:rPr lang="en-US" sz="2800" dirty="0" smtClean="0">
                <a:solidFill>
                  <a:schemeClr val="accent1"/>
                </a:solidFill>
                <a:cs typeface="Times New Roman" pitchFamily="18" charset="0"/>
              </a:rPr>
              <a:t>Freedom</a:t>
            </a:r>
            <a:endParaRPr lang="en-US" sz="2800" dirty="0">
              <a:solidFill>
                <a:schemeClr val="accent1"/>
              </a:solidFill>
              <a:cs typeface="Times New Roman" pitchFamily="18" charset="0"/>
            </a:endParaRPr>
          </a:p>
          <a:p>
            <a:pPr>
              <a:lnSpc>
                <a:spcPct val="80000"/>
              </a:lnSpc>
            </a:pPr>
            <a:r>
              <a:rPr lang="en-US" sz="2800" dirty="0">
                <a:solidFill>
                  <a:schemeClr val="accent1"/>
                </a:solidFill>
                <a:cs typeface="Times New Roman" pitchFamily="18" charset="0"/>
              </a:rPr>
              <a:t>International Relations </a:t>
            </a:r>
            <a:r>
              <a:rPr lang="en-US" sz="2800" dirty="0" smtClean="0">
                <a:solidFill>
                  <a:schemeClr val="accent1"/>
                </a:solidFill>
                <a:cs typeface="Times New Roman" pitchFamily="18" charset="0"/>
              </a:rPr>
              <a:t>Office</a:t>
            </a:r>
            <a:endParaRPr lang="en-US" sz="2800" dirty="0">
              <a:solidFill>
                <a:schemeClr val="accent1"/>
              </a:solidFill>
              <a:cs typeface="Times New Roman" pitchFamily="18" charset="0"/>
            </a:endParaRPr>
          </a:p>
          <a:p>
            <a:pPr>
              <a:lnSpc>
                <a:spcPct val="80000"/>
              </a:lnSpc>
            </a:pPr>
            <a:r>
              <a:rPr lang="en-US" sz="2800" dirty="0">
                <a:solidFill>
                  <a:schemeClr val="accent1"/>
                </a:solidFill>
              </a:rPr>
              <a:t>Office for Literacy and Outreach </a:t>
            </a:r>
            <a:r>
              <a:rPr lang="en-US" sz="2800" dirty="0" smtClean="0">
                <a:solidFill>
                  <a:schemeClr val="accent1"/>
                </a:solidFill>
              </a:rPr>
              <a:t>Services</a:t>
            </a:r>
            <a:endParaRPr lang="en-US" sz="2800" dirty="0">
              <a:solidFill>
                <a:schemeClr val="accent1"/>
              </a:solidFill>
            </a:endParaRPr>
          </a:p>
          <a:p>
            <a:pPr>
              <a:lnSpc>
                <a:spcPct val="80000"/>
              </a:lnSpc>
            </a:pPr>
            <a:r>
              <a:rPr lang="en-US" sz="2800" dirty="0">
                <a:solidFill>
                  <a:schemeClr val="accent1"/>
                </a:solidFill>
              </a:rPr>
              <a:t>Office for Research and </a:t>
            </a:r>
            <a:r>
              <a:rPr lang="en-US" sz="2800" dirty="0" smtClean="0">
                <a:solidFill>
                  <a:schemeClr val="accent1"/>
                </a:solidFill>
              </a:rPr>
              <a:t>Statistics</a:t>
            </a:r>
            <a:endParaRPr lang="en-US" sz="2800" dirty="0">
              <a:solidFill>
                <a:schemeClr val="accent1"/>
              </a:solidFill>
            </a:endParaRPr>
          </a:p>
          <a:p>
            <a:pPr>
              <a:lnSpc>
                <a:spcPct val="80000"/>
              </a:lnSpc>
            </a:pPr>
            <a:r>
              <a:rPr lang="en-US" sz="2800" dirty="0">
                <a:solidFill>
                  <a:schemeClr val="accent1"/>
                </a:solidFill>
              </a:rPr>
              <a:t>Public Information </a:t>
            </a:r>
            <a:r>
              <a:rPr lang="en-US" sz="2800" dirty="0" smtClean="0">
                <a:solidFill>
                  <a:schemeClr val="accent1"/>
                </a:solidFill>
              </a:rPr>
              <a:t>Office</a:t>
            </a:r>
            <a:endParaRPr lang="en-US" sz="2800" dirty="0">
              <a:solidFill>
                <a:schemeClr val="accent1"/>
              </a:solidFill>
              <a:cs typeface="Times New Roman" pitchFamily="18" charset="0"/>
            </a:endParaRPr>
          </a:p>
          <a:p>
            <a:pPr>
              <a:lnSpc>
                <a:spcPct val="80000"/>
              </a:lnSpc>
            </a:pPr>
            <a:r>
              <a:rPr lang="en-US" sz="2800" dirty="0">
                <a:solidFill>
                  <a:schemeClr val="accent1"/>
                </a:solidFill>
              </a:rPr>
              <a:t>Washington </a:t>
            </a:r>
            <a:r>
              <a:rPr lang="en-US" sz="2800" dirty="0" smtClean="0">
                <a:solidFill>
                  <a:schemeClr val="accent1"/>
                </a:solidFill>
              </a:rPr>
              <a:t>Office</a:t>
            </a:r>
          </a:p>
          <a:p>
            <a:pPr>
              <a:lnSpc>
                <a:spcPct val="80000"/>
              </a:lnSpc>
            </a:pPr>
            <a:r>
              <a:rPr lang="en-US" sz="2800" dirty="0" smtClean="0">
                <a:solidFill>
                  <a:schemeClr val="accent1"/>
                </a:solidFill>
              </a:rPr>
              <a:t>And more…</a:t>
            </a:r>
            <a:endParaRPr lang="en-US" sz="2800" dirty="0">
              <a:solidFill>
                <a:schemeClr val="accent1"/>
              </a:solidFill>
            </a:endParaRPr>
          </a:p>
        </p:txBody>
      </p:sp>
      <p:pic>
        <p:nvPicPr>
          <p:cNvPr id="4" name="Picture 3" descr="Ala_type_color.jpg"/>
          <p:cNvPicPr>
            <a:picLocks noChangeAspect="1"/>
          </p:cNvPicPr>
          <p:nvPr/>
        </p:nvPicPr>
        <p:blipFill>
          <a:blip r:embed="rId2" cstate="print"/>
          <a:stretch>
            <a:fillRect/>
          </a:stretch>
        </p:blipFill>
        <p:spPr>
          <a:xfrm>
            <a:off x="4121063" y="5305044"/>
            <a:ext cx="3200400" cy="704088"/>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194" b="5838"/>
          <a:stretch/>
        </p:blipFill>
        <p:spPr bwMode="auto">
          <a:xfrm>
            <a:off x="15658" y="1416260"/>
            <a:ext cx="9128342" cy="544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400" y="381000"/>
            <a:ext cx="6781800" cy="646331"/>
          </a:xfrm>
          <a:prstGeom prst="rect">
            <a:avLst/>
          </a:prstGeom>
          <a:noFill/>
        </p:spPr>
        <p:txBody>
          <a:bodyPr wrap="square" rtlCol="0">
            <a:spAutoFit/>
          </a:bodyPr>
          <a:lstStyle/>
          <a:p>
            <a:r>
              <a:rPr lang="en-US" sz="3600" b="1" dirty="0" smtClean="0">
                <a:solidFill>
                  <a:schemeClr val="accent2"/>
                </a:solidFill>
                <a:latin typeface="+mj-lt"/>
              </a:rPr>
              <a:t>www.ala.org</a:t>
            </a:r>
            <a:endParaRPr lang="en-US" sz="3600" b="1" dirty="0">
              <a:solidFill>
                <a:schemeClr val="accent2"/>
              </a:solidFill>
              <a:latin typeface="+mj-lt"/>
            </a:endParaRPr>
          </a:p>
        </p:txBody>
      </p:sp>
    </p:spTree>
    <p:extLst>
      <p:ext uri="{BB962C8B-B14F-4D97-AF65-F5344CB8AC3E}">
        <p14:creationId xmlns:p14="http://schemas.microsoft.com/office/powerpoint/2010/main" val="582481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solidFill>
                  <a:schemeClr val="accent2"/>
                </a:solidFill>
              </a:rPr>
              <a:t>Questions &amp; Answers</a:t>
            </a:r>
            <a:endParaRPr lang="en-US" cap="none" dirty="0">
              <a:solidFill>
                <a:schemeClr val="accent2"/>
              </a:solidFill>
            </a:endParaRPr>
          </a:p>
        </p:txBody>
      </p:sp>
      <p:sp>
        <p:nvSpPr>
          <p:cNvPr id="3" name="Content Placeholder 2"/>
          <p:cNvSpPr>
            <a:spLocks noGrp="1"/>
          </p:cNvSpPr>
          <p:nvPr>
            <p:ph idx="1"/>
          </p:nvPr>
        </p:nvSpPr>
        <p:spPr>
          <a:xfrm>
            <a:off x="457200" y="1609416"/>
            <a:ext cx="5715000" cy="2048184"/>
          </a:xfrm>
        </p:spPr>
        <p:txBody>
          <a:bodyPr/>
          <a:lstStyle/>
          <a:p>
            <a:pPr>
              <a:buNone/>
            </a:pPr>
            <a:r>
              <a:rPr lang="en-US" dirty="0" smtClean="0">
                <a:solidFill>
                  <a:schemeClr val="accent1"/>
                </a:solidFill>
              </a:rPr>
              <a:t>Carol Brey-Casiano</a:t>
            </a:r>
          </a:p>
          <a:p>
            <a:pPr>
              <a:buNone/>
            </a:pPr>
            <a:r>
              <a:rPr lang="en-US" dirty="0" smtClean="0">
                <a:solidFill>
                  <a:schemeClr val="accent1"/>
                </a:solidFill>
              </a:rPr>
              <a:t>Brey-CasianoCA@state.gov</a:t>
            </a:r>
            <a:endParaRPr lang="en-US" dirty="0">
              <a:solidFill>
                <a:schemeClr val="accent1"/>
              </a:solidFill>
            </a:endParaRPr>
          </a:p>
        </p:txBody>
      </p:sp>
      <p:pic>
        <p:nvPicPr>
          <p:cNvPr id="4" name="Picture 3" descr="Ala_type_color.jpg"/>
          <p:cNvPicPr>
            <a:picLocks noChangeAspect="1"/>
          </p:cNvPicPr>
          <p:nvPr/>
        </p:nvPicPr>
        <p:blipFill>
          <a:blip r:embed="rId2" cstate="print"/>
          <a:stretch>
            <a:fillRect/>
          </a:stretch>
        </p:blipFill>
        <p:spPr>
          <a:xfrm>
            <a:off x="457200" y="3505200"/>
            <a:ext cx="3200400" cy="704088"/>
          </a:xfrm>
          <a:prstGeom prst="rect">
            <a:avLst/>
          </a:prstGeom>
        </p:spPr>
      </p:pic>
      <p:pic>
        <p:nvPicPr>
          <p:cNvPr id="5" name="Picture 1" descr="U S Flag"/>
          <p:cNvPicPr>
            <a:picLocks noChangeAspect="1" noChangeArrowheads="1"/>
          </p:cNvPicPr>
          <p:nvPr/>
        </p:nvPicPr>
        <p:blipFill>
          <a:blip r:embed="rId3" cstate="print"/>
          <a:srcRect/>
          <a:stretch>
            <a:fillRect/>
          </a:stretch>
        </p:blipFill>
        <p:spPr bwMode="auto">
          <a:xfrm>
            <a:off x="1219200" y="4882847"/>
            <a:ext cx="1524000" cy="802640"/>
          </a:xfrm>
          <a:prstGeom prst="rect">
            <a:avLst/>
          </a:prstGeom>
          <a:noFill/>
        </p:spPr>
      </p:pic>
      <p:pic>
        <p:nvPicPr>
          <p:cNvPr id="6" name="Picture 2" descr="IMG_5978"/>
          <p:cNvPicPr>
            <a:picLocks noChangeAspect="1" noChangeArrowheads="1"/>
          </p:cNvPicPr>
          <p:nvPr/>
        </p:nvPicPr>
        <p:blipFill>
          <a:blip r:embed="rId4" cstate="screen"/>
          <a:srcRect/>
          <a:stretch>
            <a:fillRect/>
          </a:stretch>
        </p:blipFill>
        <p:spPr>
          <a:xfrm>
            <a:off x="4906984" y="1981200"/>
            <a:ext cx="2444750" cy="345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p:nvPr/>
        </p:nvSpPr>
        <p:spPr>
          <a:xfrm>
            <a:off x="390601" y="1219200"/>
            <a:ext cx="8753399" cy="731700"/>
          </a:xfrm>
          <a:prstGeom prst="rect">
            <a:avLst/>
          </a:prstGeom>
          <a:noFill/>
        </p:spPr>
        <p:txBody>
          <a:bodyPr lIns="91425" tIns="91425" rIns="91425" bIns="91425" anchor="t" anchorCtr="0">
            <a:noAutofit/>
          </a:bodyPr>
          <a:lstStyle/>
          <a:p>
            <a:pPr lvl="0" rtl="0">
              <a:buNone/>
            </a:pPr>
            <a:r>
              <a:rPr lang="en" sz="3000" b="1" dirty="0" smtClean="0">
                <a:solidFill>
                  <a:srgbClr val="C00000"/>
                </a:solidFill>
                <a:latin typeface="Calibri"/>
                <a:ea typeface="Calibri"/>
                <a:cs typeface="Calibri"/>
                <a:sym typeface="Calibri"/>
              </a:rPr>
              <a:t>Role of the Information Resource Officer (IRO)</a:t>
            </a:r>
            <a:endParaRPr lang="en" sz="3000" b="1" dirty="0">
              <a:solidFill>
                <a:srgbClr val="C00000"/>
              </a:solidFill>
              <a:latin typeface="Calibri"/>
              <a:ea typeface="Calibri"/>
              <a:cs typeface="Calibri"/>
              <a:sym typeface="Calibri"/>
            </a:endParaRPr>
          </a:p>
        </p:txBody>
      </p:sp>
      <p:sp>
        <p:nvSpPr>
          <p:cNvPr id="33" name="Shape 33"/>
          <p:cNvSpPr/>
          <p:nvPr/>
        </p:nvSpPr>
        <p:spPr>
          <a:xfrm>
            <a:off x="264450" y="282075"/>
            <a:ext cx="1905000" cy="866775"/>
          </a:xfrm>
          <a:prstGeom prst="rect">
            <a:avLst/>
          </a:prstGeom>
          <a:blipFill>
            <a:blip r:embed="rId3" cstate="print"/>
            <a:stretch>
              <a:fillRect/>
            </a:stretch>
          </a:blipFill>
          <a:ln>
            <a:noFill/>
          </a:ln>
        </p:spPr>
      </p:sp>
      <p:sp>
        <p:nvSpPr>
          <p:cNvPr id="35" name="Shape 35"/>
          <p:cNvSpPr txBox="1"/>
          <p:nvPr/>
        </p:nvSpPr>
        <p:spPr>
          <a:xfrm>
            <a:off x="381000" y="2057400"/>
            <a:ext cx="8257625" cy="3200400"/>
          </a:xfrm>
          <a:prstGeom prst="rect">
            <a:avLst/>
          </a:prstGeom>
          <a:noFill/>
        </p:spPr>
        <p:txBody>
          <a:bodyPr lIns="91425" tIns="91425" rIns="91425" bIns="91425" anchor="t" anchorCtr="0">
            <a:noAutofit/>
          </a:bodyPr>
          <a:lstStyle/>
          <a:p>
            <a:pPr marL="342900" indent="-342900">
              <a:buFont typeface="Arial" panose="020B0604020202020204" pitchFamily="34" charset="0"/>
              <a:buChar char="•"/>
            </a:pPr>
            <a:r>
              <a:rPr lang="en-US" sz="2000" dirty="0" smtClean="0">
                <a:solidFill>
                  <a:schemeClr val="accent1"/>
                </a:solidFill>
                <a:latin typeface="Calbri"/>
              </a:rPr>
              <a:t>Provide regional strategic vision to help posts get the most out of available tools and American Spaces.</a:t>
            </a:r>
          </a:p>
          <a:p>
            <a:pPr marL="342900" indent="-342900">
              <a:buFont typeface="Arial" panose="020B0604020202020204" pitchFamily="34" charset="0"/>
              <a:buChar char="•"/>
            </a:pPr>
            <a:endParaRPr lang="en-US" sz="2000" dirty="0" smtClean="0">
              <a:solidFill>
                <a:schemeClr val="accent1"/>
              </a:solidFill>
              <a:latin typeface="Calbri"/>
            </a:endParaRPr>
          </a:p>
          <a:p>
            <a:pPr marL="342900" indent="-342900">
              <a:buFont typeface="Arial" panose="020B0604020202020204" pitchFamily="34" charset="0"/>
              <a:buChar char="•"/>
            </a:pPr>
            <a:r>
              <a:rPr lang="en-US" sz="2000" dirty="0" smtClean="0">
                <a:solidFill>
                  <a:schemeClr val="accent1"/>
                </a:solidFill>
                <a:latin typeface="Calbri"/>
              </a:rPr>
              <a:t> Provide training on social media, database tools</a:t>
            </a:r>
          </a:p>
          <a:p>
            <a:pPr marL="342900" indent="-342900">
              <a:buFont typeface="Arial" panose="020B0604020202020204" pitchFamily="34" charset="0"/>
              <a:buChar char="•"/>
            </a:pPr>
            <a:endParaRPr lang="en-US" sz="2000" dirty="0" smtClean="0">
              <a:solidFill>
                <a:schemeClr val="accent1"/>
              </a:solidFill>
              <a:latin typeface="Calbri"/>
            </a:endParaRPr>
          </a:p>
          <a:p>
            <a:pPr marL="342900" indent="-342900">
              <a:buFont typeface="Arial" panose="020B0604020202020204" pitchFamily="34" charset="0"/>
              <a:buChar char="•"/>
            </a:pPr>
            <a:r>
              <a:rPr lang="en-US" sz="2000" dirty="0" smtClean="0">
                <a:solidFill>
                  <a:schemeClr val="accent1"/>
                </a:solidFill>
                <a:latin typeface="Calbri"/>
              </a:rPr>
              <a:t>Advise Posts on American Spaces funding requests.</a:t>
            </a:r>
          </a:p>
          <a:p>
            <a:pPr marL="342900" indent="-342900">
              <a:buFont typeface="Arial" panose="020B0604020202020204" pitchFamily="34" charset="0"/>
              <a:buChar char="•"/>
            </a:pPr>
            <a:endParaRPr lang="en-US" sz="2000" dirty="0" smtClean="0">
              <a:solidFill>
                <a:schemeClr val="accent1"/>
              </a:solidFill>
              <a:latin typeface="Calbri"/>
            </a:endParaRPr>
          </a:p>
          <a:p>
            <a:pPr marL="342900" indent="-342900">
              <a:buFont typeface="Arial" panose="020B0604020202020204" pitchFamily="34" charset="0"/>
              <a:buChar char="•"/>
            </a:pPr>
            <a:r>
              <a:rPr lang="en" sz="2000" dirty="0" smtClean="0">
                <a:solidFill>
                  <a:schemeClr val="accent1"/>
                </a:solidFill>
                <a:latin typeface="Calbri"/>
                <a:ea typeface="Calibri"/>
                <a:cs typeface="Calibri"/>
                <a:sym typeface="Calibri"/>
              </a:rPr>
              <a:t> </a:t>
            </a:r>
            <a:r>
              <a:rPr lang="en-US" sz="2000" dirty="0" smtClean="0">
                <a:solidFill>
                  <a:schemeClr val="accent1"/>
                </a:solidFill>
                <a:latin typeface="Calbri"/>
              </a:rPr>
              <a:t>Experts on presenting information about the U.S. to foreigners.</a:t>
            </a:r>
          </a:p>
          <a:p>
            <a:pPr marL="342900" indent="-342900">
              <a:buFont typeface="Arial" panose="020B0604020202020204" pitchFamily="34" charset="0"/>
              <a:buChar char="•"/>
            </a:pPr>
            <a:endParaRPr lang="en-US" sz="2000" dirty="0" smtClean="0">
              <a:solidFill>
                <a:schemeClr val="accent1"/>
              </a:solidFill>
              <a:latin typeface="Calbri"/>
            </a:endParaRPr>
          </a:p>
          <a:p>
            <a:pPr marL="342900" indent="-342900">
              <a:buFont typeface="Arial" panose="020B0604020202020204" pitchFamily="34" charset="0"/>
              <a:buChar char="•"/>
            </a:pPr>
            <a:r>
              <a:rPr lang="en-US" sz="2000" dirty="0" smtClean="0">
                <a:solidFill>
                  <a:schemeClr val="accent1"/>
                </a:solidFill>
                <a:latin typeface="Calbri"/>
              </a:rPr>
              <a:t>Deployed at Embassies around the world, they visit and advise American Spaces in their regions</a:t>
            </a:r>
            <a:r>
              <a:rPr lang="en-US" sz="1800" dirty="0" smtClean="0">
                <a:solidFill>
                  <a:schemeClr val="accent1"/>
                </a:solidFill>
                <a:latin typeface="Calbri"/>
              </a:rPr>
              <a:t>. </a:t>
            </a:r>
          </a:p>
          <a:p>
            <a:pPr>
              <a:buFont typeface="Arial" pitchFamily="34" charset="0"/>
              <a:buChar char="•"/>
            </a:pPr>
            <a:endParaRPr lang="en" sz="1800" dirty="0" smtClean="0">
              <a:latin typeface="Calbri"/>
              <a:ea typeface="Calibri"/>
              <a:cs typeface="Calibri"/>
              <a:sym typeface="Calibri"/>
            </a:endParaRPr>
          </a:p>
        </p:txBody>
      </p:sp>
      <p:pic>
        <p:nvPicPr>
          <p:cNvPr id="9" name="Picture 1" descr="U S Flag"/>
          <p:cNvPicPr>
            <a:picLocks noChangeAspect="1" noChangeArrowheads="1"/>
          </p:cNvPicPr>
          <p:nvPr/>
        </p:nvPicPr>
        <p:blipFill>
          <a:blip r:embed="rId4" cstate="print"/>
          <a:srcRect/>
          <a:stretch>
            <a:fillRect/>
          </a:stretch>
        </p:blipFill>
        <p:spPr bwMode="auto">
          <a:xfrm>
            <a:off x="7239000" y="5871464"/>
            <a:ext cx="1524000" cy="802640"/>
          </a:xfrm>
          <a:prstGeom prst="rect">
            <a:avLst/>
          </a:prstGeom>
          <a:noFill/>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solidFill>
                  <a:srgbClr val="FF0000"/>
                </a:solidFill>
              </a:rPr>
              <a:t>Today’s Presentation – 3 Goals</a:t>
            </a:r>
            <a:endParaRPr lang="en-US" cap="none" dirty="0">
              <a:solidFill>
                <a:srgbClr val="FF0000"/>
              </a:solidFill>
            </a:endParaRPr>
          </a:p>
        </p:txBody>
      </p:sp>
      <p:sp>
        <p:nvSpPr>
          <p:cNvPr id="3" name="Content Placeholder 2"/>
          <p:cNvSpPr>
            <a:spLocks noGrp="1"/>
          </p:cNvSpPr>
          <p:nvPr>
            <p:ph idx="1"/>
          </p:nvPr>
        </p:nvSpPr>
        <p:spPr/>
        <p:txBody>
          <a:bodyPr/>
          <a:lstStyle/>
          <a:p>
            <a:r>
              <a:rPr lang="en-US" dirty="0" smtClean="0"/>
              <a:t>Talk about the American Library Association and the resources/programs it has available – for members and the world</a:t>
            </a:r>
          </a:p>
          <a:p>
            <a:r>
              <a:rPr lang="en-US" dirty="0" smtClean="0"/>
              <a:t>Look at resources from other library associations</a:t>
            </a:r>
          </a:p>
          <a:p>
            <a:r>
              <a:rPr lang="en-US" dirty="0" smtClean="0"/>
              <a:t>Apply some of these resources to our work as librarians</a:t>
            </a:r>
            <a:endParaRPr lang="en-US" dirty="0"/>
          </a:p>
        </p:txBody>
      </p:sp>
    </p:spTree>
    <p:extLst>
      <p:ext uri="{BB962C8B-B14F-4D97-AF65-F5344CB8AC3E}">
        <p14:creationId xmlns:p14="http://schemas.microsoft.com/office/powerpoint/2010/main" val="3675573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685800" y="304800"/>
            <a:ext cx="7010400" cy="1219200"/>
          </a:xfrm>
        </p:spPr>
        <p:txBody>
          <a:bodyPr/>
          <a:lstStyle/>
          <a:p>
            <a:pPr algn="ctr"/>
            <a:r>
              <a:rPr lang="en-US" b="1" cap="none" dirty="0" smtClean="0">
                <a:solidFill>
                  <a:schemeClr val="accent2"/>
                </a:solidFill>
              </a:rPr>
              <a:t>Benefits of Library Association Membership </a:t>
            </a:r>
            <a:endParaRPr lang="en-US" b="1" cap="none" dirty="0">
              <a:solidFill>
                <a:schemeClr val="accent2"/>
              </a:solidFill>
              <a:cs typeface="Times New Roman" pitchFamily="18" charset="0"/>
            </a:endParaRPr>
          </a:p>
        </p:txBody>
      </p:sp>
      <p:sp>
        <p:nvSpPr>
          <p:cNvPr id="344067" name="Rectangle 3"/>
          <p:cNvSpPr>
            <a:spLocks noGrp="1" noChangeArrowheads="1"/>
          </p:cNvSpPr>
          <p:nvPr>
            <p:ph type="body" idx="1"/>
          </p:nvPr>
        </p:nvSpPr>
        <p:spPr>
          <a:xfrm>
            <a:off x="914400" y="1981200"/>
            <a:ext cx="6781800" cy="4114800"/>
          </a:xfrm>
        </p:spPr>
        <p:txBody>
          <a:bodyPr/>
          <a:lstStyle/>
          <a:p>
            <a:pPr marL="609600" indent="-609600">
              <a:lnSpc>
                <a:spcPct val="80000"/>
              </a:lnSpc>
              <a:buClr>
                <a:schemeClr val="accent2"/>
              </a:buClr>
            </a:pPr>
            <a:r>
              <a:rPr lang="en-US" sz="2800" b="1" dirty="0" smtClean="0">
                <a:solidFill>
                  <a:schemeClr val="accent1"/>
                </a:solidFill>
              </a:rPr>
              <a:t>A network of librarians</a:t>
            </a:r>
          </a:p>
          <a:p>
            <a:pPr marL="609600" indent="-609600">
              <a:lnSpc>
                <a:spcPct val="80000"/>
              </a:lnSpc>
              <a:buClr>
                <a:schemeClr val="accent2"/>
              </a:buClr>
            </a:pPr>
            <a:r>
              <a:rPr lang="en-US" sz="2800" b="1" dirty="0" smtClean="0">
                <a:solidFill>
                  <a:schemeClr val="accent1"/>
                </a:solidFill>
              </a:rPr>
              <a:t>Continuing professional education for librarians</a:t>
            </a:r>
            <a:endParaRPr lang="en-US" sz="2800" b="1" dirty="0">
              <a:solidFill>
                <a:schemeClr val="accent1"/>
              </a:solidFill>
            </a:endParaRPr>
          </a:p>
          <a:p>
            <a:pPr marL="609600" indent="-609600">
              <a:lnSpc>
                <a:spcPct val="80000"/>
              </a:lnSpc>
              <a:buClr>
                <a:schemeClr val="accent2"/>
              </a:buClr>
              <a:buSzTx/>
            </a:pPr>
            <a:r>
              <a:rPr lang="en-US" sz="2800" b="1" dirty="0" smtClean="0">
                <a:solidFill>
                  <a:schemeClr val="accent1"/>
                </a:solidFill>
              </a:rPr>
              <a:t>Advocacy and promotion of libraries and our profession</a:t>
            </a:r>
            <a:endParaRPr lang="en-US" sz="2800" b="1" dirty="0">
              <a:solidFill>
                <a:schemeClr val="accent1"/>
              </a:solidFill>
            </a:endParaRPr>
          </a:p>
          <a:p>
            <a:pPr marL="609600" indent="-609600">
              <a:lnSpc>
                <a:spcPct val="80000"/>
              </a:lnSpc>
              <a:buClr>
                <a:schemeClr val="accent2"/>
              </a:buClr>
              <a:buSzTx/>
            </a:pPr>
            <a:r>
              <a:rPr lang="en-US" sz="2800" b="1" dirty="0" smtClean="0">
                <a:solidFill>
                  <a:schemeClr val="accent1"/>
                </a:solidFill>
              </a:rPr>
              <a:t>Organizational support for libraries</a:t>
            </a:r>
            <a:endParaRPr lang="en-US" sz="2800" b="1" dirty="0">
              <a:solidFill>
                <a:schemeClr val="accent1"/>
              </a:solidFill>
              <a:cs typeface="Times New Roman" pitchFamily="18" charset="0"/>
            </a:endParaRPr>
          </a:p>
          <a:p>
            <a:pPr marL="609600" indent="-609600">
              <a:lnSpc>
                <a:spcPct val="80000"/>
              </a:lnSpc>
              <a:buClr>
                <a:schemeClr val="accent2"/>
              </a:buClr>
              <a:buSzTx/>
            </a:pPr>
            <a:r>
              <a:rPr lang="en-US" sz="2800" b="1" dirty="0" smtClean="0">
                <a:solidFill>
                  <a:schemeClr val="accent1"/>
                </a:solidFill>
                <a:cs typeface="Times New Roman" pitchFamily="18" charset="0"/>
              </a:rPr>
              <a:t>Standards and guides for libraries  </a:t>
            </a:r>
            <a:endParaRPr lang="en-US" sz="2800" b="1" dirty="0">
              <a:solidFill>
                <a:schemeClr val="accent1"/>
              </a:solidFill>
              <a:cs typeface="Times New Roman" pitchFamily="18" charset="0"/>
            </a:endParaRPr>
          </a:p>
          <a:p>
            <a:pPr marL="609600" indent="-609600">
              <a:lnSpc>
                <a:spcPct val="80000"/>
              </a:lnSpc>
              <a:buClr>
                <a:schemeClr val="accent2"/>
              </a:buClr>
              <a:buSzTx/>
            </a:pPr>
            <a:r>
              <a:rPr lang="en-US" sz="2800" b="1" dirty="0" smtClean="0">
                <a:solidFill>
                  <a:schemeClr val="accent1"/>
                </a:solidFill>
                <a:cs typeface="Times New Roman" pitchFamily="18" charset="0"/>
              </a:rPr>
              <a:t>Universal access to information</a:t>
            </a:r>
            <a:endParaRPr lang="en-US" sz="2800" b="1" dirty="0">
              <a:solidFill>
                <a:schemeClr val="accent1"/>
              </a:solidFill>
              <a:cs typeface="Times New Roman" pitchFamily="18" charset="0"/>
            </a:endParaRPr>
          </a:p>
          <a:p>
            <a:pPr marL="609600" indent="-609600">
              <a:lnSpc>
                <a:spcPct val="80000"/>
              </a:lnSpc>
              <a:buClr>
                <a:srgbClr val="FFFF00"/>
              </a:buClr>
            </a:pPr>
            <a:endParaRPr lang="en-US" dirty="0">
              <a:solidFill>
                <a:srgbClr val="FFFF00"/>
              </a:solidFill>
            </a:endParaRPr>
          </a:p>
          <a:p>
            <a:pPr marL="609600" indent="-609600">
              <a:lnSpc>
                <a:spcPct val="80000"/>
              </a:lnSpc>
              <a:buClr>
                <a:srgbClr val="FFFF00"/>
              </a:buClr>
            </a:pPr>
            <a:endParaRPr lang="en-US" b="1" dirty="0">
              <a:solidFill>
                <a:srgbClr val="FFFF00"/>
              </a:solidFill>
            </a:endParaRPr>
          </a:p>
          <a:p>
            <a:pPr marL="609600" indent="-609600">
              <a:lnSpc>
                <a:spcPct val="80000"/>
              </a:lnSpc>
              <a:buClr>
                <a:srgbClr val="FFFF00"/>
              </a:buClr>
            </a:pPr>
            <a:endParaRPr lang="en-US" b="1" i="1" dirty="0">
              <a:solidFill>
                <a:srgbClr val="FFFF00"/>
              </a:solidFill>
            </a:endParaRPr>
          </a:p>
          <a:p>
            <a:pPr marL="609600" indent="-609600">
              <a:lnSpc>
                <a:spcPct val="80000"/>
              </a:lnSpc>
              <a:buClr>
                <a:srgbClr val="FFFF00"/>
              </a:buClr>
            </a:pPr>
            <a:endParaRPr lang="en-US" sz="3600" dirty="0">
              <a:solidFill>
                <a:srgbClr val="FFFF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Y" cap="none" dirty="0" err="1" smtClean="0">
                <a:solidFill>
                  <a:schemeClr val="accent2"/>
                </a:solidFill>
              </a:rPr>
              <a:t>The</a:t>
            </a:r>
            <a:r>
              <a:rPr lang="es-PY" cap="none" dirty="0" smtClean="0">
                <a:solidFill>
                  <a:schemeClr val="accent2"/>
                </a:solidFill>
              </a:rPr>
              <a:t> American Library </a:t>
            </a:r>
            <a:r>
              <a:rPr lang="es-PY" cap="none" dirty="0" err="1" smtClean="0">
                <a:solidFill>
                  <a:schemeClr val="accent2"/>
                </a:solidFill>
              </a:rPr>
              <a:t>Association</a:t>
            </a:r>
            <a:r>
              <a:rPr lang="es-PY" cap="none" dirty="0" smtClean="0">
                <a:solidFill>
                  <a:schemeClr val="accent2"/>
                </a:solidFill>
              </a:rPr>
              <a:t> (ALA)</a:t>
            </a:r>
            <a:endParaRPr lang="es-PY" cap="none" dirty="0">
              <a:solidFill>
                <a:schemeClr val="accent2"/>
              </a:solidFill>
            </a:endParaRPr>
          </a:p>
        </p:txBody>
      </p:sp>
      <p:sp>
        <p:nvSpPr>
          <p:cNvPr id="3" name="Content Placeholder 2"/>
          <p:cNvSpPr>
            <a:spLocks noGrp="1"/>
          </p:cNvSpPr>
          <p:nvPr>
            <p:ph idx="1"/>
          </p:nvPr>
        </p:nvSpPr>
        <p:spPr/>
        <p:txBody>
          <a:bodyPr>
            <a:normAutofit/>
          </a:bodyPr>
          <a:lstStyle/>
          <a:p>
            <a:r>
              <a:rPr lang="es-PY" sz="3200" dirty="0" err="1" smtClean="0"/>
              <a:t>Established</a:t>
            </a:r>
            <a:r>
              <a:rPr lang="es-PY" sz="3200" dirty="0" smtClean="0"/>
              <a:t> in 1876</a:t>
            </a:r>
          </a:p>
          <a:p>
            <a:r>
              <a:rPr lang="es-PY" sz="3200" dirty="0" err="1" smtClean="0"/>
              <a:t>The</a:t>
            </a:r>
            <a:r>
              <a:rPr lang="es-PY" sz="3200" dirty="0" smtClean="0"/>
              <a:t> </a:t>
            </a:r>
            <a:r>
              <a:rPr lang="es-PY" sz="3200" dirty="0" err="1" smtClean="0"/>
              <a:t>largest</a:t>
            </a:r>
            <a:r>
              <a:rPr lang="es-PY" sz="3200" dirty="0" smtClean="0"/>
              <a:t> and </a:t>
            </a:r>
            <a:r>
              <a:rPr lang="es-PY" sz="3200" dirty="0" err="1" smtClean="0"/>
              <a:t>oldest</a:t>
            </a:r>
            <a:r>
              <a:rPr lang="es-PY" sz="3200" dirty="0" smtClean="0"/>
              <a:t> </a:t>
            </a:r>
            <a:r>
              <a:rPr lang="es-PY" sz="3200" dirty="0" err="1" smtClean="0"/>
              <a:t>library</a:t>
            </a:r>
            <a:r>
              <a:rPr lang="es-PY" sz="3200" dirty="0" smtClean="0"/>
              <a:t> </a:t>
            </a:r>
            <a:r>
              <a:rPr lang="es-PY" sz="3200" dirty="0" err="1" smtClean="0"/>
              <a:t>association</a:t>
            </a:r>
            <a:r>
              <a:rPr lang="es-PY" sz="3200" dirty="0" smtClean="0"/>
              <a:t> in </a:t>
            </a:r>
            <a:r>
              <a:rPr lang="es-PY" sz="3200" dirty="0" err="1" smtClean="0"/>
              <a:t>the</a:t>
            </a:r>
            <a:r>
              <a:rPr lang="es-PY" sz="3200" dirty="0" smtClean="0"/>
              <a:t> </a:t>
            </a:r>
            <a:r>
              <a:rPr lang="es-PY" sz="3200" dirty="0" err="1" smtClean="0"/>
              <a:t>world</a:t>
            </a:r>
            <a:endParaRPr lang="es-PY" sz="3200" dirty="0" smtClean="0"/>
          </a:p>
          <a:p>
            <a:r>
              <a:rPr lang="es-PY" sz="3200" dirty="0" err="1" smtClean="0"/>
              <a:t>Over</a:t>
            </a:r>
            <a:r>
              <a:rPr lang="es-PY" sz="3200" dirty="0" smtClean="0"/>
              <a:t> 60,000 </a:t>
            </a:r>
            <a:r>
              <a:rPr lang="es-PY" sz="3200" dirty="0" err="1" smtClean="0"/>
              <a:t>members</a:t>
            </a:r>
            <a:endParaRPr lang="es-PY" sz="3200" dirty="0"/>
          </a:p>
        </p:txBody>
      </p:sp>
      <p:pic>
        <p:nvPicPr>
          <p:cNvPr id="4" name="Picture 3" descr="Ala_type_color.jpg"/>
          <p:cNvPicPr>
            <a:picLocks noChangeAspect="1"/>
          </p:cNvPicPr>
          <p:nvPr/>
        </p:nvPicPr>
        <p:blipFill>
          <a:blip r:embed="rId2" cstate="print"/>
          <a:stretch>
            <a:fillRect/>
          </a:stretch>
        </p:blipFill>
        <p:spPr>
          <a:xfrm>
            <a:off x="4121063" y="5305044"/>
            <a:ext cx="3200400" cy="70408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228600" y="0"/>
            <a:ext cx="7924800" cy="1524000"/>
          </a:xfrm>
        </p:spPr>
        <p:txBody>
          <a:bodyPr/>
          <a:lstStyle/>
          <a:p>
            <a:pPr algn="ctr"/>
            <a:r>
              <a:rPr lang="en-US" cap="none" dirty="0" smtClean="0">
                <a:solidFill>
                  <a:schemeClr val="accent2"/>
                </a:solidFill>
              </a:rPr>
              <a:t>How ALA helps the library </a:t>
            </a:r>
            <a:br>
              <a:rPr lang="en-US" cap="none" dirty="0" smtClean="0">
                <a:solidFill>
                  <a:schemeClr val="accent2"/>
                </a:solidFill>
              </a:rPr>
            </a:br>
            <a:r>
              <a:rPr lang="en-US" cap="none" dirty="0" smtClean="0">
                <a:solidFill>
                  <a:schemeClr val="accent2"/>
                </a:solidFill>
              </a:rPr>
              <a:t>community</a:t>
            </a:r>
            <a:endParaRPr lang="en-US" b="1" cap="none" dirty="0">
              <a:solidFill>
                <a:schemeClr val="accent2"/>
              </a:solidFill>
            </a:endParaRPr>
          </a:p>
        </p:txBody>
      </p:sp>
      <p:sp>
        <p:nvSpPr>
          <p:cNvPr id="339971" name="Rectangle 3"/>
          <p:cNvSpPr>
            <a:spLocks noGrp="1" noChangeArrowheads="1"/>
          </p:cNvSpPr>
          <p:nvPr>
            <p:ph type="body" idx="1"/>
          </p:nvPr>
        </p:nvSpPr>
        <p:spPr>
          <a:xfrm>
            <a:off x="762000" y="1752600"/>
            <a:ext cx="6781800" cy="4114800"/>
          </a:xfrm>
        </p:spPr>
        <p:txBody>
          <a:bodyPr>
            <a:normAutofit/>
          </a:bodyPr>
          <a:lstStyle/>
          <a:p>
            <a:pPr marL="609600" indent="-609600">
              <a:buClr>
                <a:schemeClr val="accent1"/>
              </a:buClr>
            </a:pPr>
            <a:r>
              <a:rPr lang="en-US" sz="3600" dirty="0" smtClean="0">
                <a:solidFill>
                  <a:schemeClr val="accent1"/>
                </a:solidFill>
              </a:rPr>
              <a:t>Promotes libraries and library service</a:t>
            </a:r>
          </a:p>
          <a:p>
            <a:pPr marL="609600" indent="-609600">
              <a:buClr>
                <a:schemeClr val="accent1"/>
              </a:buClr>
            </a:pPr>
            <a:r>
              <a:rPr lang="en-US" sz="3600" dirty="0" smtClean="0">
                <a:solidFill>
                  <a:schemeClr val="accent1"/>
                </a:solidFill>
              </a:rPr>
              <a:t>Promotes the library profession</a:t>
            </a:r>
            <a:endParaRPr lang="en-US" sz="3600" dirty="0">
              <a:solidFill>
                <a:schemeClr val="accent1"/>
              </a:solidFill>
            </a:endParaRPr>
          </a:p>
        </p:txBody>
      </p:sp>
      <p:pic>
        <p:nvPicPr>
          <p:cNvPr id="4" name="Picture 3" descr="Ala_type_color.jpg"/>
          <p:cNvPicPr>
            <a:picLocks noChangeAspect="1"/>
          </p:cNvPicPr>
          <p:nvPr/>
        </p:nvPicPr>
        <p:blipFill>
          <a:blip r:embed="rId3" cstate="print"/>
          <a:stretch>
            <a:fillRect/>
          </a:stretch>
        </p:blipFill>
        <p:spPr>
          <a:xfrm>
            <a:off x="4121063" y="5305044"/>
            <a:ext cx="3200400" cy="704088"/>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609600" y="228600"/>
            <a:ext cx="7010400" cy="990600"/>
          </a:xfrm>
        </p:spPr>
        <p:txBody>
          <a:bodyPr/>
          <a:lstStyle/>
          <a:p>
            <a:pPr algn="ctr"/>
            <a:r>
              <a:rPr lang="en-US" b="1" cap="none" dirty="0" smtClean="0">
                <a:solidFill>
                  <a:schemeClr val="accent2"/>
                </a:solidFill>
              </a:rPr>
              <a:t>The Mission of ALA</a:t>
            </a:r>
            <a:endParaRPr lang="en-US" b="1" cap="none" dirty="0">
              <a:solidFill>
                <a:schemeClr val="accent2"/>
              </a:solidFill>
              <a:cs typeface="Times New Roman" pitchFamily="18" charset="0"/>
            </a:endParaRPr>
          </a:p>
        </p:txBody>
      </p:sp>
      <p:sp>
        <p:nvSpPr>
          <p:cNvPr id="342019" name="Rectangle 3"/>
          <p:cNvSpPr>
            <a:spLocks noGrp="1" noChangeArrowheads="1"/>
          </p:cNvSpPr>
          <p:nvPr>
            <p:ph type="body" idx="1"/>
          </p:nvPr>
        </p:nvSpPr>
        <p:spPr>
          <a:xfrm>
            <a:off x="838200" y="1752600"/>
            <a:ext cx="6934200" cy="4114800"/>
          </a:xfrm>
        </p:spPr>
        <p:txBody>
          <a:bodyPr>
            <a:normAutofit/>
          </a:bodyPr>
          <a:lstStyle/>
          <a:p>
            <a:pPr marL="609600" indent="-609600">
              <a:buClr>
                <a:srgbClr val="FFFF00"/>
              </a:buClr>
              <a:buFont typeface="Wingdings" pitchFamily="2" charset="2"/>
              <a:buNone/>
            </a:pPr>
            <a:r>
              <a:rPr lang="en-US" b="1" i="1" dirty="0">
                <a:solidFill>
                  <a:srgbClr val="FFFF00"/>
                </a:solidFill>
              </a:rPr>
              <a:t>	</a:t>
            </a:r>
            <a:r>
              <a:rPr lang="en-US" sz="3200" dirty="0" smtClean="0">
                <a:solidFill>
                  <a:schemeClr val="accent1"/>
                </a:solidFill>
              </a:rPr>
              <a:t>To provide leadership for the development, promotion, and improvement of library and information services and the profession of librarianship in order to enhance learning and ensure access to information for all.</a:t>
            </a:r>
            <a:endParaRPr lang="en-US" sz="3600" dirty="0">
              <a:solidFill>
                <a:schemeClr val="accent1"/>
              </a:solidFill>
            </a:endParaRPr>
          </a:p>
        </p:txBody>
      </p:sp>
      <p:pic>
        <p:nvPicPr>
          <p:cNvPr id="4" name="Picture 3" descr="Ala_type_color.jpg"/>
          <p:cNvPicPr>
            <a:picLocks noChangeAspect="1"/>
          </p:cNvPicPr>
          <p:nvPr/>
        </p:nvPicPr>
        <p:blipFill>
          <a:blip r:embed="rId3" cstate="print"/>
          <a:stretch>
            <a:fillRect/>
          </a:stretch>
        </p:blipFill>
        <p:spPr>
          <a:xfrm>
            <a:off x="4495800" y="5686315"/>
            <a:ext cx="3200400" cy="704088"/>
          </a:xfrm>
          <a:prstGeom prst="rect">
            <a:avLst/>
          </a:prstGeom>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2">
      <a:dk1>
        <a:sysClr val="windowText" lastClr="000000"/>
      </a:dk1>
      <a:lt1>
        <a:sysClr val="window" lastClr="FFFFFF"/>
      </a:lt1>
      <a:dk2>
        <a:srgbClr val="FF0000"/>
      </a:dk2>
      <a:lt2>
        <a:srgbClr val="97BAFF"/>
      </a:lt2>
      <a:accent1>
        <a:srgbClr val="002060"/>
      </a:accent1>
      <a:accent2>
        <a:srgbClr val="C00000"/>
      </a:accent2>
      <a:accent3>
        <a:srgbClr val="DE6C36"/>
      </a:accent3>
      <a:accent4>
        <a:srgbClr val="F9B639"/>
      </a:accent4>
      <a:accent5>
        <a:srgbClr val="FFFFFF"/>
      </a:accent5>
      <a:accent6>
        <a:srgbClr val="FA8D3D"/>
      </a:accent6>
      <a:hlink>
        <a:srgbClr val="002060"/>
      </a:hlink>
      <a:folHlink>
        <a:srgbClr val="00B0F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668</TotalTime>
  <Words>2381</Words>
  <Application>Microsoft Office PowerPoint</Application>
  <PresentationFormat>On-screen Show (4:3)</PresentationFormat>
  <Paragraphs>256</Paragraphs>
  <Slides>38</Slides>
  <Notes>17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Opulent</vt:lpstr>
      <vt:lpstr>How Library Associations Support Our Profession</vt:lpstr>
      <vt:lpstr>Carol’s Background</vt:lpstr>
      <vt:lpstr>PowerPoint Presentation</vt:lpstr>
      <vt:lpstr>PowerPoint Presentation</vt:lpstr>
      <vt:lpstr>Today’s Presentation – 3 Goals</vt:lpstr>
      <vt:lpstr>Benefits of Library Association Membership </vt:lpstr>
      <vt:lpstr>The American Library Association (ALA)</vt:lpstr>
      <vt:lpstr>How ALA helps the library  community</vt:lpstr>
      <vt:lpstr>The Mission of ALA</vt:lpstr>
      <vt:lpstr>ALA – 8 Action Areas</vt:lpstr>
      <vt:lpstr>ALA Action Area #1 - Advocacy</vt:lpstr>
      <vt:lpstr> What is Library Advocacy? </vt:lpstr>
      <vt:lpstr>PowerPoint Presentation</vt:lpstr>
      <vt:lpstr>PowerPoint Presentation</vt:lpstr>
      <vt:lpstr>PowerPoint Presentation</vt:lpstr>
      <vt:lpstr>PowerPoint Presentation</vt:lpstr>
      <vt:lpstr>PowerPoint Presentation</vt:lpstr>
      <vt:lpstr>Available in Other Languages</vt:lpstr>
      <vt:lpstr>Campaign for America’s Libraries</vt:lpstr>
      <vt:lpstr>PowerPoint Presentation</vt:lpstr>
      <vt:lpstr>PowerPoint Presentation</vt:lpstr>
      <vt:lpstr>PowerPoint Presentation</vt:lpstr>
      <vt:lpstr>PowerPoint Presentation</vt:lpstr>
      <vt:lpstr>ALA Action Area #2 - Diversity</vt:lpstr>
      <vt:lpstr>Spectrum Scholars</vt:lpstr>
      <vt:lpstr>ALA Action Area #3 –  Lifelong Learning</vt:lpstr>
      <vt:lpstr>ALA Action Area #4 - Access</vt:lpstr>
      <vt:lpstr>ALA Action Area #5 –  Intellectual Freedom</vt:lpstr>
      <vt:lpstr>Office of Intellectual Freedom</vt:lpstr>
      <vt:lpstr>ALA Action Area #6 - Literacy</vt:lpstr>
      <vt:lpstr>Office of Literacy &amp; Outreach Services (OLOS)</vt:lpstr>
      <vt:lpstr>ALA Action Area #7 - Excellence</vt:lpstr>
      <vt:lpstr>ALA Action Area #8 –  Transforming Libraries</vt:lpstr>
      <vt:lpstr>State of America’s Libraries</vt:lpstr>
      <vt:lpstr>How ALA is organized</vt:lpstr>
      <vt:lpstr>Special Offices</vt:lpstr>
      <vt:lpstr>PowerPoint Presentation</vt:lpstr>
      <vt:lpstr>Questions &amp;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Library Association: Helping Our profession</dc:title>
  <dc:creator>Carol</dc:creator>
  <cp:lastModifiedBy>Carol Brey-Casiano</cp:lastModifiedBy>
  <cp:revision>50</cp:revision>
  <dcterms:created xsi:type="dcterms:W3CDTF">2013-09-22T18:35:09Z</dcterms:created>
  <dcterms:modified xsi:type="dcterms:W3CDTF">2013-10-02T04:35:27Z</dcterms:modified>
</cp:coreProperties>
</file>