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1"/>
  </p:notesMasterIdLst>
  <p:handoutMasterIdLst>
    <p:handoutMasterId r:id="rId12"/>
  </p:handoutMasterIdLst>
  <p:sldIdLst>
    <p:sldId id="548" r:id="rId5"/>
    <p:sldId id="516" r:id="rId6"/>
    <p:sldId id="544" r:id="rId7"/>
    <p:sldId id="527" r:id="rId8"/>
    <p:sldId id="528" r:id="rId9"/>
    <p:sldId id="570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9316F"/>
    <a:srgbClr val="0B7CCB"/>
    <a:srgbClr val="419A3C"/>
    <a:srgbClr val="FF7600"/>
    <a:srgbClr val="E18100"/>
    <a:srgbClr val="CCFF66"/>
    <a:srgbClr val="2F4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4946" autoAdjust="0"/>
  </p:normalViewPr>
  <p:slideViewPr>
    <p:cSldViewPr snapToObjects="1" showGuides="1">
      <p:cViewPr>
        <p:scale>
          <a:sx n="70" d="100"/>
          <a:sy n="70" d="100"/>
        </p:scale>
        <p:origin x="58" y="691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77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6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35572-BD35-4369-903D-BC96AD57728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84750" y="284163"/>
            <a:ext cx="1600200" cy="12001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61" y="1615765"/>
            <a:ext cx="6077756" cy="6443069"/>
          </a:xfrm>
          <a:noFill/>
          <a:ln/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35572-BD35-4369-903D-BC96AD57728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84750" y="284163"/>
            <a:ext cx="1600200" cy="12001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61" y="1615765"/>
            <a:ext cx="6077756" cy="6443069"/>
          </a:xfrm>
          <a:noFill/>
          <a:ln/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35572-BD35-4369-903D-BC96AD5772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84750" y="284163"/>
            <a:ext cx="1600200" cy="12001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61" y="1615765"/>
            <a:ext cx="6077756" cy="6443069"/>
          </a:xfrm>
          <a:noFill/>
          <a:ln/>
        </p:spPr>
        <p:txBody>
          <a:bodyPr/>
          <a:lstStyle/>
          <a:p>
            <a:pPr eaLnBrk="1" hangingPunct="1"/>
            <a:r>
              <a:rPr lang="en-US" i="1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1FF70-1AF3-4DEF-922B-30B7DBFD1C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0"/>
            <a:ext cx="9144000" cy="855663"/>
            <a:chOff x="0" y="0"/>
            <a:chExt cx="9144000" cy="855144"/>
          </a:xfrm>
        </p:grpSpPr>
        <p:sp>
          <p:nvSpPr>
            <p:cNvPr id="4" name="Rounded 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0923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376092"/>
                </a:gs>
                <a:gs pos="100000">
                  <a:schemeClr val="accent1"/>
                </a:gs>
              </a:gsLst>
              <a:lin ang="16200000"/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Isosceles Triangle 4"/>
            <p:cNvSpPr>
              <a:spLocks noChangeArrowheads="1"/>
            </p:cNvSpPr>
            <p:nvPr userDrawn="1"/>
          </p:nvSpPr>
          <p:spPr bwMode="auto">
            <a:xfrm rot="10800000">
              <a:off x="714375" y="599711"/>
              <a:ext cx="504825" cy="255433"/>
            </a:xfrm>
            <a:prstGeom prst="triangle">
              <a:avLst>
                <a:gd name="adj" fmla="val 50000"/>
              </a:avLst>
            </a:prstGeom>
            <a:solidFill>
              <a:srgbClr val="195A88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800" y="6400800"/>
            <a:ext cx="1268413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201041-A051-5D40-B7BB-EE4D9ADA5256}" type="datetimeFigureOut">
              <a:rPr lang="en-US"/>
              <a:pPr/>
              <a:t>10/3/2013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5388" cy="293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00" y="6400800"/>
            <a:ext cx="571500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001733-93A8-524B-8A4C-3DA251704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d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2"/>
              <a:stretch>
                <a:fillRect/>
              </a:stretch>
            </p:blipFill>
          </mc:Choice>
          <mc:Fallback>
            <p:blipFill>
              <a:blip r:embed="rId43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682" r:id="rId11"/>
    <p:sldLayoutId id="2147483709" r:id="rId12"/>
    <p:sldLayoutId id="2147483711" r:id="rId13"/>
    <p:sldLayoutId id="2147483712" r:id="rId14"/>
    <p:sldLayoutId id="2147483703" r:id="rId15"/>
    <p:sldLayoutId id="2147483663" r:id="rId16"/>
    <p:sldLayoutId id="2147483668" r:id="rId17"/>
    <p:sldLayoutId id="2147483710" r:id="rId18"/>
    <p:sldLayoutId id="2147483716" r:id="rId19"/>
    <p:sldLayoutId id="2147483704" r:id="rId20"/>
    <p:sldLayoutId id="2147483705" r:id="rId21"/>
    <p:sldLayoutId id="2147483706" r:id="rId22"/>
    <p:sldLayoutId id="2147483702" r:id="rId23"/>
    <p:sldLayoutId id="2147483724" r:id="rId24"/>
    <p:sldLayoutId id="2147483717" r:id="rId25"/>
    <p:sldLayoutId id="2147483725" r:id="rId26"/>
    <p:sldLayoutId id="2147483721" r:id="rId27"/>
    <p:sldLayoutId id="2147483719" r:id="rId28"/>
    <p:sldLayoutId id="2147483691" r:id="rId29"/>
    <p:sldLayoutId id="2147483723" r:id="rId30"/>
    <p:sldLayoutId id="2147483718" r:id="rId31"/>
    <p:sldLayoutId id="2147483726" r:id="rId32"/>
    <p:sldLayoutId id="2147483722" r:id="rId33"/>
    <p:sldLayoutId id="2147483720" r:id="rId34"/>
    <p:sldLayoutId id="2147483727" r:id="rId35"/>
    <p:sldLayoutId id="2147483728" r:id="rId36"/>
    <p:sldLayoutId id="2147483729" r:id="rId37"/>
    <p:sldLayoutId id="2147483732" r:id="rId38"/>
    <p:sldLayoutId id="2147483736" r:id="rId3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19600" y="2828836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OCLC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совет по странам Ближнего Востока, Африки и Европы</a:t>
            </a:r>
            <a:endParaRPr lang="en-GB" sz="24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OCLC29Feb - 041.jpg"/>
          <p:cNvPicPr>
            <a:picLocks noChangeAspect="1"/>
          </p:cNvPicPr>
          <p:nvPr/>
        </p:nvPicPr>
        <p:blipFill>
          <a:blip r:embed="rId3"/>
          <a:srcRect t="16923"/>
          <a:stretch>
            <a:fillRect/>
          </a:stretch>
        </p:blipFill>
        <p:spPr>
          <a:xfrm>
            <a:off x="813756" y="2828836"/>
            <a:ext cx="3072444" cy="2308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756" y="533400"/>
            <a:ext cx="787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Региональный совет </a:t>
            </a:r>
            <a:r>
              <a:rPr lang="en-US" sz="4000" dirty="0" smtClean="0">
                <a:solidFill>
                  <a:schemeClr val="bg1"/>
                </a:solidFill>
              </a:rPr>
              <a:t>OCLC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6248400" cy="1173163"/>
          </a:xfrm>
        </p:spPr>
        <p:txBody>
          <a:bodyPr>
            <a:normAutofit lnSpcReduction="10000"/>
          </a:bodyPr>
          <a:lstStyle/>
          <a:p>
            <a:pPr marL="449263" indent="-449263" eaLnBrk="1" hangingPunct="1">
              <a:lnSpc>
                <a:spcPct val="100000"/>
              </a:lnSpc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Видение</a:t>
            </a:r>
            <a:r>
              <a:rPr lang="en-US" sz="2400" i="1" dirty="0" smtClean="0">
                <a:solidFill>
                  <a:srgbClr val="7030A0"/>
                </a:solidFill>
              </a:rPr>
              <a:t>: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pPr marL="449263" indent="-449263" eaLnBrk="1" hangingPunct="1">
              <a:lnSpc>
                <a:spcPct val="100000"/>
              </a:lnSpc>
              <a:buNone/>
            </a:pPr>
            <a:r>
              <a:rPr lang="en-US" sz="2000" b="0" dirty="0" smtClean="0">
                <a:solidFill>
                  <a:srgbClr val="7030A0"/>
                </a:solidFill>
              </a:rPr>
              <a:t>The world's libraries. Connected. </a:t>
            </a:r>
            <a:r>
              <a:rPr lang="ru-RU" sz="2000" b="0" dirty="0" smtClean="0">
                <a:solidFill>
                  <a:srgbClr val="7030A0"/>
                </a:solidFill>
              </a:rPr>
              <a:t>– Все библиотеки мира. Соединены.</a:t>
            </a:r>
            <a:endParaRPr lang="en-US" sz="2000" b="0" dirty="0" smtClean="0">
              <a:solidFill>
                <a:srgbClr val="7030A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" y="373559"/>
            <a:ext cx="6605719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Georgia"/>
              </a:rPr>
              <a:t>OCLC Mission and Vision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905001"/>
            <a:ext cx="8001000" cy="1371599"/>
          </a:xfrm>
          <a:prstGeom prst="round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905001"/>
            <a:ext cx="6781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49263" marR="0" lvl="0" indent="-44926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i="1" dirty="0" smtClean="0">
                <a:solidFill>
                  <a:srgbClr val="7030A0"/>
                </a:solidFill>
                <a:latin typeface="Arial"/>
                <a:cs typeface="Arial"/>
              </a:rPr>
              <a:t>Общественная цель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49263" marR="0" lvl="0" indent="-44926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Расширение доступа к мировым информационным ресурсам</a:t>
            </a:r>
          </a:p>
          <a:p>
            <a:pPr marL="449263" marR="0" lvl="0" indent="-44926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7030A0"/>
                </a:solidFill>
                <a:latin typeface="Arial"/>
                <a:cs typeface="Arial"/>
              </a:rPr>
              <a:t>Уменьшение уровня стоимости библиотечных услуг по каталогизации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49263" marR="0" lvl="0" indent="-44926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581400"/>
            <a:ext cx="7239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900"/>
              </a:spcBef>
              <a:spcAft>
                <a:spcPts val="600"/>
              </a:spcAft>
            </a:pPr>
            <a:r>
              <a:rPr lang="ru-RU" sz="2400" i="1" dirty="0" smtClean="0">
                <a:solidFill>
                  <a:srgbClr val="7030A0"/>
                </a:solidFill>
                <a:latin typeface="Arial"/>
                <a:cs typeface="Arial"/>
              </a:rPr>
              <a:t>Миссия</a:t>
            </a:r>
            <a:r>
              <a:rPr lang="en-GB" sz="2400" i="1" dirty="0" smtClean="0">
                <a:solidFill>
                  <a:srgbClr val="7030A0"/>
                </a:solidFill>
                <a:latin typeface="Arial"/>
                <a:cs typeface="Arial"/>
              </a:rPr>
              <a:t>:</a:t>
            </a:r>
            <a:endParaRPr lang="en-GB" sz="2400" i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Доступ людей к знаниям через кооперацию библиотек</a:t>
            </a:r>
            <a:endParaRPr lang="en-GB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" y="373559"/>
            <a:ext cx="78486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Georgia"/>
              </a:rPr>
              <a:t>Всемирная библиотечная кооперация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Georgi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905001"/>
            <a:ext cx="6781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9263" marR="0" lvl="0" indent="-44926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C:\Users\leesj\AppData\Local\Microsoft\Windows\Temporary Internet Files\Content.IE5\LN7WTJ0D\MC9102163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763000" cy="50038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2743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72,035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библиотек в </a:t>
            </a:r>
            <a:endParaRPr lang="en-GB" sz="6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170 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странах</a:t>
            </a: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GB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</a:rPr>
              <a:t>Организации, принимающие участие в корпоративных сервисах, таких, например, как обмен данными в </a:t>
            </a:r>
            <a:r>
              <a:rPr lang="en-US" b="0" dirty="0" err="1" smtClean="0">
                <a:solidFill>
                  <a:schemeClr val="accent4">
                    <a:lumMod val="75000"/>
                  </a:schemeClr>
                </a:solidFill>
              </a:rPr>
              <a:t>WorldCat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accent4">
                    <a:lumMod val="75000"/>
                  </a:schemeClr>
                </a:solidFill>
              </a:rPr>
              <a:t>или через систему </a:t>
            </a:r>
            <a:r>
              <a:rPr lang="en-US" b="0" dirty="0" smtClean="0">
                <a:solidFill>
                  <a:schemeClr val="accent4">
                    <a:lumMod val="75000"/>
                  </a:schemeClr>
                </a:solidFill>
              </a:rPr>
              <a:t>OCLC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</a:t>
            </a:r>
            <a:r>
              <a:rPr lang="ru-RU" dirty="0" smtClean="0"/>
              <a:t>участники</a:t>
            </a:r>
            <a:endParaRPr lang="en-US" dirty="0"/>
          </a:p>
        </p:txBody>
      </p:sp>
      <p:pic>
        <p:nvPicPr>
          <p:cNvPr id="5" name="Picture 4" descr="OCLC29Feb - 041.jpg"/>
          <p:cNvPicPr>
            <a:picLocks noChangeAspect="1"/>
          </p:cNvPicPr>
          <p:nvPr/>
        </p:nvPicPr>
        <p:blipFill>
          <a:blip r:embed="rId3"/>
          <a:srcRect t="16923"/>
          <a:stretch>
            <a:fillRect/>
          </a:stretch>
        </p:blipFill>
        <p:spPr>
          <a:xfrm>
            <a:off x="813756" y="4657179"/>
            <a:ext cx="2209800" cy="1515021"/>
          </a:xfrm>
          <a:prstGeom prst="rect">
            <a:avLst/>
          </a:prstGeom>
        </p:spPr>
      </p:pic>
      <p:pic>
        <p:nvPicPr>
          <p:cNvPr id="6" name="Picture 5" descr="023 Oclc ©Philippe Stirnweiss.jpg"/>
          <p:cNvPicPr>
            <a:picLocks noChangeAspect="1"/>
          </p:cNvPicPr>
          <p:nvPr/>
        </p:nvPicPr>
        <p:blipFill>
          <a:blip r:embed="rId4"/>
          <a:srcRect t="16241"/>
          <a:stretch>
            <a:fillRect/>
          </a:stretch>
        </p:blipFill>
        <p:spPr>
          <a:xfrm>
            <a:off x="5821402" y="4662897"/>
            <a:ext cx="2718280" cy="1515022"/>
          </a:xfrm>
          <a:prstGeom prst="rect">
            <a:avLst/>
          </a:prstGeom>
        </p:spPr>
      </p:pic>
      <p:pic>
        <p:nvPicPr>
          <p:cNvPr id="11" name="Picture 10" descr="OCLC28Feb - 001.jpg"/>
          <p:cNvPicPr>
            <a:picLocks noChangeAspect="1"/>
          </p:cNvPicPr>
          <p:nvPr/>
        </p:nvPicPr>
        <p:blipFill>
          <a:blip r:embed="rId5"/>
          <a:srcRect b="11765"/>
          <a:stretch>
            <a:fillRect/>
          </a:stretch>
        </p:blipFill>
        <p:spPr>
          <a:xfrm>
            <a:off x="3124200" y="4665452"/>
            <a:ext cx="2590800" cy="152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Экономия по масштабам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Увеличение производительности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Расширение связей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Между библиотеками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Между библиотеками и всем миром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Современные технологии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Инновационные сервисы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Развитие общественных связей и усиление библиотечного сотрудничества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членства в </a:t>
            </a:r>
            <a:r>
              <a:rPr lang="en-US" dirty="0" smtClean="0"/>
              <a:t>OCLC</a:t>
            </a:r>
            <a:endParaRPr lang="en-US" dirty="0"/>
          </a:p>
        </p:txBody>
      </p:sp>
      <p:pic>
        <p:nvPicPr>
          <p:cNvPr id="2050" name="Picture 2" descr="C:\Users\schieber\AppData\Local\Microsoft\Windows\Temporary Internet Files\Content.Outlook\QX0XF50O\Page 1 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887800" cy="3687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OCLC Governance Structure </a:t>
            </a:r>
            <a:endParaRPr lang="en-US" sz="4000" dirty="0"/>
          </a:p>
        </p:txBody>
      </p:sp>
      <p:pic>
        <p:nvPicPr>
          <p:cNvPr id="5" name="Object 3"/>
          <p:cNvPicPr>
            <a:picLocks noGrp="1" noChangeArrowheads="1"/>
          </p:cNvPicPr>
          <p:nvPr>
            <p:ph idx="1"/>
          </p:nvPr>
        </p:nvPicPr>
        <p:blipFill>
          <a:blip r:embed="rId3"/>
          <a:srcRect b="-272"/>
          <a:stretch>
            <a:fillRect/>
          </a:stretch>
        </p:blipFill>
        <p:spPr bwMode="auto">
          <a:xfrm>
            <a:off x="914400" y="1981201"/>
            <a:ext cx="7467600" cy="40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9456</TotalTime>
  <Words>133</Words>
  <Application>Microsoft Office PowerPoint</Application>
  <PresentationFormat>Экран (4:3)</PresentationFormat>
  <Paragraphs>35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OCLC Redesign 2011-01</vt:lpstr>
      <vt:lpstr>Презентация PowerPoint</vt:lpstr>
      <vt:lpstr>Презентация PowerPoint</vt:lpstr>
      <vt:lpstr>Презентация PowerPoint</vt:lpstr>
      <vt:lpstr>OCLC участники</vt:lpstr>
      <vt:lpstr>Преимущества членства в OCLC</vt:lpstr>
      <vt:lpstr>OCLC Governance Structure </vt:lpstr>
    </vt:vector>
  </TitlesOfParts>
  <Manager>Jenny Johnson, Director, Branding and Creative Services</Manager>
  <Company>OCLC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show and example presentation slides using OCLC PowerPoint template</dc:title>
  <dc:creator>Mickey Hawk, Manager, Design</dc:creator>
  <cp:lastModifiedBy>user</cp:lastModifiedBy>
  <cp:revision>676</cp:revision>
  <cp:lastPrinted>2012-01-18T22:20:44Z</cp:lastPrinted>
  <dcterms:created xsi:type="dcterms:W3CDTF">2012-03-27T16:06:48Z</dcterms:created>
  <dcterms:modified xsi:type="dcterms:W3CDTF">2013-10-02T19:49:55Z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