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3" r:id="rId8"/>
    <p:sldId id="264" r:id="rId9"/>
    <p:sldId id="262" r:id="rId10"/>
    <p:sldId id="267" r:id="rId11"/>
    <p:sldId id="268" r:id="rId12"/>
    <p:sldId id="271" r:id="rId13"/>
    <p:sldId id="270" r:id="rId14"/>
    <p:sldId id="274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E001-AD68-4FC3-B90C-6B1036CDF46C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071DE-7E0B-43F3-AC77-8668D90E10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E001-AD68-4FC3-B90C-6B1036CDF46C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071DE-7E0B-43F3-AC77-8668D90E10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E001-AD68-4FC3-B90C-6B1036CDF46C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071DE-7E0B-43F3-AC77-8668D90E1032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E001-AD68-4FC3-B90C-6B1036CDF46C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071DE-7E0B-43F3-AC77-8668D90E103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E001-AD68-4FC3-B90C-6B1036CDF46C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071DE-7E0B-43F3-AC77-8668D90E10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E001-AD68-4FC3-B90C-6B1036CDF46C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071DE-7E0B-43F3-AC77-8668D90E103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E001-AD68-4FC3-B90C-6B1036CDF46C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071DE-7E0B-43F3-AC77-8668D90E10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E001-AD68-4FC3-B90C-6B1036CDF46C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071DE-7E0B-43F3-AC77-8668D90E10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E001-AD68-4FC3-B90C-6B1036CDF46C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071DE-7E0B-43F3-AC77-8668D90E10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E001-AD68-4FC3-B90C-6B1036CDF46C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071DE-7E0B-43F3-AC77-8668D90E1032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E001-AD68-4FC3-B90C-6B1036CDF46C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071DE-7E0B-43F3-AC77-8668D90E103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19EE001-AD68-4FC3-B90C-6B1036CDF46C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C8071DE-7E0B-43F3-AC77-8668D90E103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ifl.net/oecd-ilibrary" TargetMode="External"/><Relationship Id="rId13" Type="http://schemas.openxmlformats.org/officeDocument/2006/relationships/hyperlink" Target="http://www.eifl.net/pediatric-neurology-briefs" TargetMode="External"/><Relationship Id="rId3" Type="http://schemas.openxmlformats.org/officeDocument/2006/relationships/hyperlink" Target="http://www.eifl.net/cambridge-journals-online" TargetMode="External"/><Relationship Id="rId7" Type="http://schemas.openxmlformats.org/officeDocument/2006/relationships/hyperlink" Target="http://www.eifl.net/new-england-journal-of-medicine" TargetMode="External"/><Relationship Id="rId12" Type="http://schemas.openxmlformats.org/officeDocument/2006/relationships/hyperlink" Target="http://www.eifl.net/oxford-textbook-medicine-online" TargetMode="External"/><Relationship Id="rId2" Type="http://schemas.openxmlformats.org/officeDocument/2006/relationships/hyperlink" Target="http://www.eifl.net/bioon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ifl.net/nature-publishing-group-journals" TargetMode="External"/><Relationship Id="rId11" Type="http://schemas.openxmlformats.org/officeDocument/2006/relationships/hyperlink" Target="http://www.eifl.net/oxford-journals-collection" TargetMode="External"/><Relationship Id="rId5" Type="http://schemas.openxmlformats.org/officeDocument/2006/relationships/hyperlink" Target="http://www.eifl.net/iopscience" TargetMode="External"/><Relationship Id="rId10" Type="http://schemas.openxmlformats.org/officeDocument/2006/relationships/hyperlink" Target="http://www.eifl.net/oxford-reference-online" TargetMode="External"/><Relationship Id="rId4" Type="http://schemas.openxmlformats.org/officeDocument/2006/relationships/hyperlink" Target="http://www.eifl.net/imf-elibrary" TargetMode="External"/><Relationship Id="rId9" Type="http://schemas.openxmlformats.org/officeDocument/2006/relationships/hyperlink" Target="http://www.eifl.net/oxford-english-dictionary-online" TargetMode="External"/><Relationship Id="rId14" Type="http://schemas.openxmlformats.org/officeDocument/2006/relationships/hyperlink" Target="http://www.eifl.net/royal-society-journals-collection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175351" cy="1793167"/>
          </a:xfrm>
        </p:spPr>
        <p:txBody>
          <a:bodyPr>
            <a:noAutofit/>
          </a:bodyPr>
          <a:lstStyle/>
          <a:p>
            <a:r>
              <a:rPr lang="ru-RU" sz="2800" dirty="0" smtClean="0"/>
              <a:t>Десять лет успешной кооперации - роль библиотечного консорциума в информационном пространстве Кыргызстана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Сания</a:t>
            </a:r>
            <a:r>
              <a:rPr lang="ru-RU" dirty="0" smtClean="0"/>
              <a:t> </a:t>
            </a:r>
            <a:r>
              <a:rPr lang="ru-RU" dirty="0" err="1" smtClean="0"/>
              <a:t>Батталова</a:t>
            </a:r>
            <a:r>
              <a:rPr lang="ru-RU" dirty="0" smtClean="0"/>
              <a:t> – вице-президент Библиотечно-информационного консорциума Кыргызстана</a:t>
            </a:r>
          </a:p>
          <a:p>
            <a:endParaRPr lang="ru-RU" smtClean="0"/>
          </a:p>
          <a:p>
            <a:r>
              <a:rPr lang="ru-RU" smtClean="0"/>
              <a:t>Иссык-куль</a:t>
            </a:r>
            <a:r>
              <a:rPr lang="ru-RU" dirty="0" smtClean="0"/>
              <a:t> 2013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790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276872"/>
            <a:ext cx="7408333" cy="3849291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Бесплатный доступ</a:t>
            </a:r>
          </a:p>
          <a:p>
            <a:endParaRPr lang="en-US" dirty="0"/>
          </a:p>
          <a:p>
            <a:r>
              <a:rPr lang="en-US" dirty="0" err="1">
                <a:hlinkClick r:id="rId2"/>
              </a:rPr>
              <a:t>BioOne</a:t>
            </a:r>
            <a:endParaRPr lang="en-US" dirty="0"/>
          </a:p>
          <a:p>
            <a:r>
              <a:rPr lang="en-US" dirty="0">
                <a:hlinkClick r:id="rId3"/>
              </a:rPr>
              <a:t>Cambridge Journals Online</a:t>
            </a:r>
            <a:endParaRPr lang="en-US" dirty="0"/>
          </a:p>
          <a:p>
            <a:r>
              <a:rPr lang="en-US" dirty="0">
                <a:hlinkClick r:id="rId4"/>
              </a:rPr>
              <a:t>IMF </a:t>
            </a:r>
            <a:r>
              <a:rPr lang="en-US" dirty="0" err="1">
                <a:hlinkClick r:id="rId4"/>
              </a:rPr>
              <a:t>elibrary</a:t>
            </a:r>
            <a:endParaRPr lang="en-US" dirty="0"/>
          </a:p>
          <a:p>
            <a:r>
              <a:rPr lang="en-US" dirty="0" err="1">
                <a:hlinkClick r:id="rId5"/>
              </a:rPr>
              <a:t>IOPscience</a:t>
            </a:r>
            <a:endParaRPr lang="en-US" dirty="0"/>
          </a:p>
          <a:p>
            <a:r>
              <a:rPr lang="en-US" dirty="0">
                <a:hlinkClick r:id="rId6"/>
              </a:rPr>
              <a:t>Nature Publishing Group Journals</a:t>
            </a:r>
            <a:endParaRPr lang="en-US" dirty="0"/>
          </a:p>
          <a:p>
            <a:r>
              <a:rPr lang="en-US" dirty="0">
                <a:hlinkClick r:id="rId7"/>
              </a:rPr>
              <a:t>New England Journal of Medicine</a:t>
            </a:r>
            <a:endParaRPr lang="en-US" dirty="0"/>
          </a:p>
          <a:p>
            <a:r>
              <a:rPr lang="en-US" dirty="0">
                <a:hlinkClick r:id="rId8"/>
              </a:rPr>
              <a:t>OECD-</a:t>
            </a:r>
            <a:r>
              <a:rPr lang="en-US" dirty="0" err="1">
                <a:hlinkClick r:id="rId8"/>
              </a:rPr>
              <a:t>iLibrary</a:t>
            </a:r>
            <a:endParaRPr lang="en-US" dirty="0"/>
          </a:p>
          <a:p>
            <a:r>
              <a:rPr lang="en-US" dirty="0">
                <a:hlinkClick r:id="rId9"/>
              </a:rPr>
              <a:t>Oxford English Dictionary Online</a:t>
            </a:r>
            <a:endParaRPr lang="en-US" dirty="0"/>
          </a:p>
          <a:p>
            <a:r>
              <a:rPr lang="en-US" dirty="0">
                <a:hlinkClick r:id="rId10"/>
              </a:rPr>
              <a:t>Oxford Reference Online</a:t>
            </a:r>
            <a:endParaRPr lang="en-US" dirty="0"/>
          </a:p>
          <a:p>
            <a:r>
              <a:rPr lang="en-US" dirty="0">
                <a:hlinkClick r:id="rId11"/>
              </a:rPr>
              <a:t>Oxford Journals Collection</a:t>
            </a:r>
            <a:endParaRPr lang="en-US" dirty="0"/>
          </a:p>
          <a:p>
            <a:r>
              <a:rPr lang="en-US" dirty="0">
                <a:hlinkClick r:id="rId12"/>
              </a:rPr>
              <a:t>Oxford Textbook of Medicine Online</a:t>
            </a:r>
            <a:endParaRPr lang="en-US" dirty="0"/>
          </a:p>
          <a:p>
            <a:r>
              <a:rPr lang="en-US" dirty="0">
                <a:hlinkClick r:id="rId13"/>
              </a:rPr>
              <a:t>Pediatric Neurology Briefs</a:t>
            </a:r>
            <a:endParaRPr lang="en-US" dirty="0"/>
          </a:p>
          <a:p>
            <a:r>
              <a:rPr lang="en-US" dirty="0">
                <a:hlinkClick r:id="rId14"/>
              </a:rPr>
              <a:t>Royal Society Journals Collection</a:t>
            </a:r>
            <a:endParaRPr lang="en-US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Корпоративный доступ к мировым научным ресурсам – проект </a:t>
            </a:r>
            <a:r>
              <a:rPr lang="en-US" dirty="0" smtClean="0"/>
              <a:t>EILF.net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421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Участие БИК в </a:t>
            </a:r>
            <a:r>
              <a:rPr lang="en-US" sz="2800" dirty="0" smtClean="0"/>
              <a:t>EIFL.net – </a:t>
            </a:r>
            <a:br>
              <a:rPr lang="en-US" sz="2800" dirty="0" smtClean="0"/>
            </a:br>
            <a:r>
              <a:rPr lang="ru-RU" sz="2800" dirty="0" smtClean="0"/>
              <a:t>Экономия средств при корпоративной подписке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(в целом по стране)</a:t>
            </a:r>
            <a:endParaRPr lang="ru-RU" sz="28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0848"/>
            <a:ext cx="6465318" cy="4331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83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Период 2008 – 2012 </a:t>
            </a:r>
            <a:r>
              <a:rPr lang="ru-RU" dirty="0" err="1" smtClean="0"/>
              <a:t>г.г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730732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2308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Динамика финансового состояния консорциума (в процентном соотношении) за период 2008-2012 </a:t>
            </a:r>
            <a:r>
              <a:rPr lang="ru-RU" sz="3200" dirty="0" err="1" smtClean="0"/>
              <a:t>г.г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52638"/>
            <a:ext cx="6841808" cy="4112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9504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00808"/>
            <a:ext cx="7732381" cy="4824536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Рост </a:t>
            </a:r>
            <a:r>
              <a:rPr lang="ru-RU" dirty="0"/>
              <a:t>количества компьютерной техники в библиотеках </a:t>
            </a:r>
            <a:r>
              <a:rPr lang="ru-RU" dirty="0" smtClean="0"/>
              <a:t> </a:t>
            </a:r>
            <a:r>
              <a:rPr lang="ru-RU" dirty="0"/>
              <a:t>с 60 единиц </a:t>
            </a:r>
            <a:r>
              <a:rPr lang="ru-RU" dirty="0" smtClean="0"/>
              <a:t>в </a:t>
            </a:r>
            <a:r>
              <a:rPr lang="ru-RU" dirty="0"/>
              <a:t>2004 г. до 418 в 2011 г</a:t>
            </a:r>
            <a:r>
              <a:rPr lang="ru-RU" dirty="0" smtClean="0"/>
              <a:t>.</a:t>
            </a:r>
            <a:endParaRPr lang="ru-RU" dirty="0"/>
          </a:p>
          <a:p>
            <a:pPr lvl="0"/>
            <a:r>
              <a:rPr lang="ru-RU" dirty="0" smtClean="0"/>
              <a:t>Создание </a:t>
            </a:r>
            <a:r>
              <a:rPr lang="ru-RU" dirty="0"/>
              <a:t>сводных </a:t>
            </a:r>
            <a:r>
              <a:rPr lang="ru-RU" dirty="0" smtClean="0"/>
              <a:t>библиографических баз данных - сводный </a:t>
            </a:r>
            <a:r>
              <a:rPr lang="ru-RU" dirty="0"/>
              <a:t>каталог библиотек Кыргызстана.</a:t>
            </a:r>
          </a:p>
          <a:p>
            <a:pPr lvl="0"/>
            <a:r>
              <a:rPr lang="ru-RU" dirty="0" smtClean="0"/>
              <a:t>Доступ библиотек страны </a:t>
            </a:r>
            <a:r>
              <a:rPr lang="ru-RU" dirty="0"/>
              <a:t>к мировой научной периодике на основе подписания корпоративных </a:t>
            </a:r>
            <a:r>
              <a:rPr lang="ru-RU" dirty="0" smtClean="0"/>
              <a:t>лицензий (11 договоров в 2012 г).</a:t>
            </a:r>
            <a:endParaRPr lang="ru-RU" dirty="0"/>
          </a:p>
          <a:p>
            <a:pPr lvl="0"/>
            <a:r>
              <a:rPr lang="ru-RU" dirty="0"/>
              <a:t>Создание отечественные полнотекстовые электронных научных баз данных (3 </a:t>
            </a:r>
            <a:r>
              <a:rPr lang="ru-RU" dirty="0" err="1"/>
              <a:t>репозитария</a:t>
            </a:r>
            <a:r>
              <a:rPr lang="ru-RU" dirty="0"/>
              <a:t> открытого доступа)</a:t>
            </a:r>
          </a:p>
          <a:p>
            <a:pPr lvl="0"/>
            <a:r>
              <a:rPr lang="ru-RU" dirty="0"/>
              <a:t>Подготовка и обучение библиотекарей – обучено более 800 библиотекарей </a:t>
            </a:r>
          </a:p>
          <a:p>
            <a:pPr lvl="0"/>
            <a:r>
              <a:rPr lang="ru-RU" dirty="0" smtClean="0"/>
              <a:t>Разработка </a:t>
            </a:r>
            <a:r>
              <a:rPr lang="ru-RU" dirty="0"/>
              <a:t>нормативной базы (договоров, положений) для осуществления сотрудничества в рамках </a:t>
            </a:r>
            <a:r>
              <a:rPr lang="ru-RU" dirty="0" smtClean="0"/>
              <a:t>корпорации: меморандум о </a:t>
            </a:r>
            <a:r>
              <a:rPr lang="ru-RU" dirty="0"/>
              <a:t>межбиблиотечном обмене и электронной доставке документов </a:t>
            </a:r>
            <a:r>
              <a:rPr lang="ru-RU" dirty="0" smtClean="0"/>
              <a:t>Договор </a:t>
            </a:r>
            <a:r>
              <a:rPr lang="ru-RU" dirty="0"/>
              <a:t>о </a:t>
            </a:r>
            <a:r>
              <a:rPr lang="ru-RU" dirty="0" smtClean="0"/>
              <a:t>Сотрудничестве </a:t>
            </a:r>
            <a:r>
              <a:rPr lang="ru-RU" dirty="0"/>
              <a:t>по созданию сводного каталога, </a:t>
            </a:r>
            <a:r>
              <a:rPr lang="ru-RU" dirty="0" smtClean="0"/>
              <a:t>Договор </a:t>
            </a:r>
            <a:r>
              <a:rPr lang="ru-RU" dirty="0"/>
              <a:t>о предоставлении доступа к электронным базам </a:t>
            </a:r>
            <a:r>
              <a:rPr lang="ru-RU" dirty="0" smtClean="0"/>
              <a:t>данных, типовой авторский договор, технологические инструкции.</a:t>
            </a:r>
            <a:endParaRPr lang="ru-RU" dirty="0"/>
          </a:p>
          <a:p>
            <a:pPr lvl="0"/>
            <a:r>
              <a:rPr lang="ru-RU" dirty="0" smtClean="0"/>
              <a:t>Участие в разработке государственной программы по библиотечному делу и информатизации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Индикаторы успеха БИК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8067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348880"/>
            <a:ext cx="7408333" cy="3777283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/>
              <a:t>Обеспечение свободного и широкого доступа к </a:t>
            </a:r>
            <a:r>
              <a:rPr lang="ru-RU" dirty="0" smtClean="0"/>
              <a:t>информации</a:t>
            </a:r>
          </a:p>
          <a:p>
            <a:pPr lvl="0"/>
            <a:r>
              <a:rPr lang="ru-RU" dirty="0" smtClean="0"/>
              <a:t>Развитие новых видов услуг (внутри консорциума и для пользователей)</a:t>
            </a:r>
            <a:endParaRPr lang="ru-RU" dirty="0"/>
          </a:p>
          <a:p>
            <a:pPr lvl="0"/>
            <a:r>
              <a:rPr lang="ru-RU" dirty="0"/>
              <a:t>Развитие межбиблиотечной интеграции и кооперации </a:t>
            </a:r>
          </a:p>
          <a:p>
            <a:pPr lvl="0"/>
            <a:r>
              <a:rPr lang="ru-RU" dirty="0"/>
              <a:t>Создание национальных информационных ресурсов и баз данных и обеспечение доступа к ним</a:t>
            </a:r>
          </a:p>
          <a:p>
            <a:pPr lvl="0"/>
            <a:r>
              <a:rPr lang="ru-RU" dirty="0"/>
              <a:t>Развитие партнерских связей </a:t>
            </a:r>
            <a:endParaRPr lang="ru-RU" dirty="0" smtClean="0"/>
          </a:p>
          <a:p>
            <a:pPr lvl="0"/>
            <a:r>
              <a:rPr lang="ru-RU" dirty="0" smtClean="0"/>
              <a:t>Повышение профессионального уровня библиотекарей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Направления деятельности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1295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2564904"/>
            <a:ext cx="7408333" cy="3849291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Цифровая среда и новые возможности доступа к информации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/>
              <a:t> Современные услуги и «цифровой разрыв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Библиотеки и их потенциал в новом информационном пространстве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Новые требования к качеству информационных услуг и широте их представления</a:t>
            </a:r>
          </a:p>
          <a:p>
            <a:endParaRPr lang="ru-RU" dirty="0" smtClean="0"/>
          </a:p>
          <a:p>
            <a:r>
              <a:rPr lang="ru-RU" dirty="0" smtClean="0"/>
              <a:t>Профессиональный уровень библиотечных специалистов с новую цифровую эпоху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Библиотеки и  современные вызовы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092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88840"/>
            <a:ext cx="7588365" cy="460851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Основан в декабре 2002 г.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2100" dirty="0" smtClean="0"/>
              <a:t>Основные направления деятельности:</a:t>
            </a:r>
          </a:p>
          <a:p>
            <a:pPr marL="0" indent="0" algn="ctr">
              <a:buNone/>
            </a:pPr>
            <a:endParaRPr lang="ru-RU" sz="2100" dirty="0" smtClean="0"/>
          </a:p>
          <a:p>
            <a:pPr lvl="0"/>
            <a:r>
              <a:rPr lang="ru-RU" sz="2100" dirty="0" smtClean="0"/>
              <a:t>Расширение корпоративного доступа </a:t>
            </a:r>
            <a:r>
              <a:rPr lang="ru-RU" sz="2100" dirty="0"/>
              <a:t>к </a:t>
            </a:r>
            <a:r>
              <a:rPr lang="ru-RU" sz="2100" dirty="0" smtClean="0"/>
              <a:t>информации</a:t>
            </a:r>
          </a:p>
          <a:p>
            <a:pPr lvl="0"/>
            <a:endParaRPr lang="ru-RU" sz="2100" dirty="0"/>
          </a:p>
          <a:p>
            <a:pPr lvl="0"/>
            <a:r>
              <a:rPr lang="ru-RU" sz="2100" dirty="0"/>
              <a:t> Координация </a:t>
            </a:r>
            <a:r>
              <a:rPr lang="ru-RU" sz="2100" dirty="0" smtClean="0"/>
              <a:t>действий </a:t>
            </a:r>
            <a:r>
              <a:rPr lang="ru-RU" sz="2100" dirty="0"/>
              <a:t>и формирование единой политики в вопросах автоматизации и технического </a:t>
            </a:r>
            <a:r>
              <a:rPr lang="ru-RU" sz="2100" dirty="0" smtClean="0"/>
              <a:t>оснащения</a:t>
            </a:r>
          </a:p>
          <a:p>
            <a:pPr lvl="0"/>
            <a:endParaRPr lang="ru-RU" sz="2100" dirty="0"/>
          </a:p>
          <a:p>
            <a:pPr lvl="0"/>
            <a:r>
              <a:rPr lang="ru-RU" sz="2100" dirty="0"/>
              <a:t>Техническая и методическая поддержка создания собственных электронных </a:t>
            </a:r>
            <a:r>
              <a:rPr lang="ru-RU" sz="2100" dirty="0" smtClean="0"/>
              <a:t>ресурсов</a:t>
            </a:r>
          </a:p>
          <a:p>
            <a:pPr lvl="0"/>
            <a:endParaRPr lang="ru-RU" sz="2100" dirty="0"/>
          </a:p>
          <a:p>
            <a:pPr lvl="0"/>
            <a:r>
              <a:rPr lang="ru-RU" sz="2100" dirty="0"/>
              <a:t>Продвижение интересов </a:t>
            </a:r>
            <a:r>
              <a:rPr lang="ru-RU" sz="2100" dirty="0" smtClean="0"/>
              <a:t>библиотек страны </a:t>
            </a:r>
            <a:r>
              <a:rPr lang="ru-RU" sz="2100" dirty="0"/>
              <a:t>и </a:t>
            </a:r>
            <a:r>
              <a:rPr lang="ru-RU" sz="2100" dirty="0" smtClean="0"/>
              <a:t>расширение </a:t>
            </a:r>
            <a:r>
              <a:rPr lang="ru-RU" sz="2100" dirty="0"/>
              <a:t>международных </a:t>
            </a:r>
            <a:r>
              <a:rPr lang="ru-RU" sz="2100" dirty="0" smtClean="0"/>
              <a:t>связей</a:t>
            </a:r>
          </a:p>
          <a:p>
            <a:pPr lvl="0"/>
            <a:endParaRPr lang="ru-RU" sz="2100" dirty="0"/>
          </a:p>
          <a:p>
            <a:pPr lvl="0"/>
            <a:r>
              <a:rPr lang="ru-RU" sz="2100" dirty="0"/>
              <a:t>Обмен профессиональным опытом и повышение уровня квалификации библиотечных </a:t>
            </a:r>
            <a:r>
              <a:rPr lang="ru-RU" sz="2100" dirty="0" smtClean="0"/>
              <a:t>кадров</a:t>
            </a:r>
            <a:endParaRPr lang="ru-RU" sz="21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Библиотечно-информационный консорциум Кыргызстана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492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1431733"/>
              </p:ext>
            </p:extLst>
          </p:nvPr>
        </p:nvGraphicFramePr>
        <p:xfrm>
          <a:off x="1403648" y="3501008"/>
          <a:ext cx="6840762" cy="18722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0059"/>
                <a:gridCol w="1003996"/>
                <a:gridCol w="1003996"/>
                <a:gridCol w="1003996"/>
                <a:gridCol w="1003996"/>
                <a:gridCol w="1004719"/>
              </a:tblGrid>
              <a:tr h="45612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Годы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2003 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2005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2007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2009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416088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Количество </a:t>
                      </a:r>
                      <a:r>
                        <a:rPr lang="ru-RU" sz="1600" dirty="0">
                          <a:effectLst/>
                        </a:rPr>
                        <a:t>библиотек-участниц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36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56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81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87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Библиотеки консорциума</a:t>
            </a:r>
            <a:endParaRPr lang="ru-R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45092" y="2531894"/>
            <a:ext cx="62897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Динамика роста членов библиотечно-информационного консорциума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годам (период 2003 – 2012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г.г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127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Организационная структура БИК</a:t>
            </a: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20" y="2276872"/>
            <a:ext cx="7134174" cy="402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4133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Технический совет</a:t>
            </a:r>
          </a:p>
          <a:p>
            <a:pPr lvl="0"/>
            <a:r>
              <a:rPr lang="ru-RU" dirty="0" smtClean="0"/>
              <a:t>Группы по проектам</a:t>
            </a:r>
          </a:p>
          <a:p>
            <a:pPr lvl="0"/>
            <a:r>
              <a:rPr lang="ru-RU" dirty="0" smtClean="0"/>
              <a:t>Комитет </a:t>
            </a:r>
            <a:r>
              <a:rPr lang="ru-RU" dirty="0"/>
              <a:t>по развитию нормативно-правовой базы библиотечного дела</a:t>
            </a:r>
          </a:p>
          <a:p>
            <a:pPr lvl="0"/>
            <a:r>
              <a:rPr lang="ru-RU" dirty="0"/>
              <a:t>Комитет по профессиональной подготовке и профессиональному развитию специалистов библиотечного дела</a:t>
            </a:r>
          </a:p>
          <a:p>
            <a:pPr lvl="0"/>
            <a:r>
              <a:rPr lang="ru-RU" dirty="0"/>
              <a:t>Комитет по обеспечению доступа к электронной научной информации</a:t>
            </a:r>
          </a:p>
          <a:p>
            <a:pPr lvl="0"/>
            <a:r>
              <a:rPr lang="ru-RU" dirty="0"/>
              <a:t>Комитет по оцифровке и сохранению документального наследия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Рабочие комитеты и проектные группы БИК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1969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9" y="1988840"/>
            <a:ext cx="7596832" cy="4137323"/>
          </a:xfrm>
        </p:spPr>
        <p:txBody>
          <a:bodyPr>
            <a:noAutofit/>
          </a:bodyPr>
          <a:lstStyle/>
          <a:p>
            <a:r>
              <a:rPr lang="ru-RU" sz="2600" dirty="0" smtClean="0"/>
              <a:t>Сводный каталог библиотек Кыргызстана</a:t>
            </a:r>
          </a:p>
          <a:p>
            <a:r>
              <a:rPr lang="ru-RU" sz="2600" dirty="0" smtClean="0"/>
              <a:t>Создание открытой библиотеки (</a:t>
            </a:r>
            <a:r>
              <a:rPr lang="ru-RU" sz="2600" dirty="0" err="1" smtClean="0"/>
              <a:t>репозитария</a:t>
            </a:r>
            <a:r>
              <a:rPr lang="ru-RU" sz="2600" dirty="0" smtClean="0"/>
              <a:t>) авторефератов и научных работ ученых Кыргызстана и Центральной Азии</a:t>
            </a:r>
          </a:p>
          <a:p>
            <a:r>
              <a:rPr lang="ru-RU" sz="2600" dirty="0" smtClean="0"/>
              <a:t>Открытая библиотека «Книжные памятники Кыргызстана»</a:t>
            </a:r>
          </a:p>
          <a:p>
            <a:r>
              <a:rPr lang="ru-RU" sz="2600" dirty="0" smtClean="0"/>
              <a:t>Участие в проекте </a:t>
            </a:r>
            <a:r>
              <a:rPr lang="en-US" sz="2600" dirty="0" smtClean="0"/>
              <a:t>eIFL.net</a:t>
            </a:r>
          </a:p>
          <a:p>
            <a:r>
              <a:rPr lang="ru-RU" sz="2600" dirty="0" smtClean="0"/>
              <a:t>Участие в разработке государственных программ</a:t>
            </a:r>
            <a:endParaRPr lang="ru-RU" sz="2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Реализация проектов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6345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Проекты БИК</a:t>
            </a: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3260829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3016"/>
            <a:ext cx="3798137" cy="2639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6"/>
            <a:ext cx="2951163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192489"/>
            <a:ext cx="2506880" cy="2278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645024"/>
            <a:ext cx="2172726" cy="2497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602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i="1" dirty="0"/>
              <a:t>Статистика обращений к полнотекстовым ресурсам </a:t>
            </a:r>
            <a:r>
              <a:rPr lang="ru-RU" sz="3200" i="1" dirty="0" smtClean="0"/>
              <a:t>консорциума</a:t>
            </a: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93001"/>
            <a:ext cx="658856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72936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254</TotalTime>
  <Words>493</Words>
  <Application>Microsoft Office PowerPoint</Application>
  <PresentationFormat>On-screen Show (4:3)</PresentationFormat>
  <Paragraphs>99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Волна</vt:lpstr>
      <vt:lpstr>Десять лет успешной кооперации - роль библиотечного консорциума в информационном пространстве Кыргызстана</vt:lpstr>
      <vt:lpstr>Библиотеки и  современные вызовы</vt:lpstr>
      <vt:lpstr>Библиотечно-информационный консорциум Кыргызстана</vt:lpstr>
      <vt:lpstr>Библиотеки консорциума</vt:lpstr>
      <vt:lpstr>Организационная структура БИК</vt:lpstr>
      <vt:lpstr>Рабочие комитеты и проектные группы БИК</vt:lpstr>
      <vt:lpstr>Реализация проектов</vt:lpstr>
      <vt:lpstr>Проекты БИК</vt:lpstr>
      <vt:lpstr>Статистика обращений к полнотекстовым ресурсам консорциума</vt:lpstr>
      <vt:lpstr>Корпоративный доступ к мировым научным ресурсам – проект EILF.net</vt:lpstr>
      <vt:lpstr>Участие БИК в EIFL.net –  Экономия средств при корпоративной подписке  (в целом по стране)</vt:lpstr>
      <vt:lpstr>Период 2008 – 2012 г.г.</vt:lpstr>
      <vt:lpstr>Динамика финансового состояния консорциума (в процентном соотношении) за период 2008-2012 г.г.</vt:lpstr>
      <vt:lpstr>Индикаторы успеха БИК</vt:lpstr>
      <vt:lpstr>Направления деятельности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есять лет успешной кооперации - роль библиотечного консорциума Кыргызстана в информационном пространстве Кыргызстана</dc:title>
  <dc:creator>Violent</dc:creator>
  <cp:lastModifiedBy>user</cp:lastModifiedBy>
  <cp:revision>27</cp:revision>
  <dcterms:created xsi:type="dcterms:W3CDTF">2013-09-28T08:04:54Z</dcterms:created>
  <dcterms:modified xsi:type="dcterms:W3CDTF">2013-09-30T12:46:00Z</dcterms:modified>
</cp:coreProperties>
</file>