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1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4" r:id="rId13"/>
    <p:sldId id="267" r:id="rId14"/>
    <p:sldId id="273" r:id="rId15"/>
    <p:sldId id="275" r:id="rId16"/>
    <p:sldId id="276" r:id="rId17"/>
    <p:sldId id="266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E4A4-BEA3-4414-92CC-43119CC75EC4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30C59-A5CB-4815-8705-DD6879B46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2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0C59-A5CB-4815-8705-DD6879B464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4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8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3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8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8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7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9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DE9A-12A7-43AC-ADC7-783A1525B45B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E0D9-2602-4072-BBF9-03343A387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2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kr.gov.kg/" TargetMode="External"/><Relationship Id="rId2" Type="http://schemas.openxmlformats.org/officeDocument/2006/relationships/hyperlink" Target="http://www.facebook.com/libk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ibkr" TargetMode="External"/><Relationship Id="rId2" Type="http://schemas.openxmlformats.org/officeDocument/2006/relationships/hyperlink" Target="http://www.nlkr.gov.k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zbek.abraliev@nlkr.gov.kg" TargetMode="External"/><Relationship Id="rId4" Type="http://schemas.openxmlformats.org/officeDocument/2006/relationships/hyperlink" Target="mailto:library@nlkr.gov.k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692697"/>
            <a:ext cx="4680520" cy="1512167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Национальная библиотека </a:t>
            </a:r>
            <a:br>
              <a:rPr lang="ru-RU" sz="3000" dirty="0" smtClean="0"/>
            </a:br>
            <a:r>
              <a:rPr lang="ru-RU" sz="3000" dirty="0" smtClean="0"/>
              <a:t>Кыргызской Республики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7232848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Развитие культуры чтения в информационном обществе: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Выход из </a:t>
            </a:r>
            <a:r>
              <a:rPr lang="ru-RU" sz="3600" b="1" dirty="0" err="1" smtClean="0">
                <a:solidFill>
                  <a:schemeClr val="tx1"/>
                </a:solidFill>
              </a:rPr>
              <a:t>библиосферы</a:t>
            </a:r>
            <a:r>
              <a:rPr lang="ru-RU" sz="3600" b="1" dirty="0" smtClean="0">
                <a:solidFill>
                  <a:schemeClr val="tx1"/>
                </a:solidFill>
              </a:rPr>
              <a:t> в поисках нового…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001516" cy="27714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09338" y="5877272"/>
            <a:ext cx="72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5336002"/>
            <a:ext cx="7138538" cy="1512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Презентатор: </a:t>
            </a:r>
          </a:p>
          <a:p>
            <a:r>
              <a:rPr lang="ru-RU" sz="2000" dirty="0" smtClean="0"/>
              <a:t>Казбек </a:t>
            </a:r>
            <a:r>
              <a:rPr lang="ru-RU" sz="2000" dirty="0" err="1" smtClean="0"/>
              <a:t>Абралиев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Зам. директора НБКР по новым технологиям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288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A Archive Files\Biblionight-2013\Photo for FB and Internet-biblionight\IMG_2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27384"/>
            <a:ext cx="6156176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880320" cy="21462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Открытие </a:t>
            </a:r>
            <a:r>
              <a:rPr lang="ru-RU" sz="2400" b="1" dirty="0" err="1" smtClean="0"/>
              <a:t>Библионочи</a:t>
            </a:r>
            <a:r>
              <a:rPr lang="ru-RU" sz="2400" b="1" dirty="0" smtClean="0"/>
              <a:t>  – 18.00 часов вечера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074" name="Picture 2" descr="D:\KA Archive Files\Biblionight-2013\Photo for FB and Internet-biblionight\IMG_2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24128" y="4608349"/>
            <a:ext cx="2880320" cy="21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Закрытие - 2.00 ночи.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02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A Archive Files\Biblionight-2013\Photo for FB and Internet-biblionight\IMG_2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340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KA Archive Files\Biblionight-2013\Photo for FB and Internet-biblionight\IMG_2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58" y="144016"/>
            <a:ext cx="582013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KA Archive Files\Biblionight-2013\Photo for FB and Internet-biblionight\IMG_2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85084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504" y="274638"/>
            <a:ext cx="2880320" cy="21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Посетителей – более 2000 человек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22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4149080"/>
            <a:ext cx="3106688" cy="1977083"/>
          </a:xfrm>
        </p:spPr>
        <p:txBody>
          <a:bodyPr>
            <a:normAutofit/>
          </a:bodyPr>
          <a:lstStyle/>
          <a:p>
            <a:r>
              <a:rPr lang="ru-RU" dirty="0" smtClean="0"/>
              <a:t>Более 30 параллельных мероприятий </a:t>
            </a:r>
            <a:endParaRPr lang="ru-RU" dirty="0"/>
          </a:p>
        </p:txBody>
      </p:sp>
      <p:pic>
        <p:nvPicPr>
          <p:cNvPr id="4098" name="Picture 2" descr="D:\KA Archive Files\Biblionight-2013\Photo for FB and Internet-biblionight\IMG_2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KA Archive Files\Biblionight-2013\Photo for FB and Internet-biblionight\IMG_2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6" y="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KA Archive Files\Biblionight-2013\Photo for FB and Internet-biblionight\IMG_2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0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Театрализованные экскурсии в книгохранилище, путешествие с мир редких книг, обзор по книжным каталогам</a:t>
            </a:r>
          </a:p>
          <a:p>
            <a:r>
              <a:rPr lang="ru-RU" dirty="0" smtClean="0"/>
              <a:t>Сказки на ночь для детей – семейное чтение</a:t>
            </a:r>
          </a:p>
          <a:p>
            <a:r>
              <a:rPr lang="ru-RU" dirty="0" smtClean="0"/>
              <a:t>Мастер классы по фотографированию, изготовлению книжных закладок, оригами, </a:t>
            </a:r>
            <a:r>
              <a:rPr lang="ru-RU" dirty="0" err="1" smtClean="0"/>
              <a:t>Тогуз-коргоол</a:t>
            </a:r>
            <a:r>
              <a:rPr lang="ru-RU" dirty="0" smtClean="0"/>
              <a:t>, нумерологии и хиромантии, др.</a:t>
            </a:r>
          </a:p>
          <a:p>
            <a:r>
              <a:rPr lang="ru-RU" dirty="0"/>
              <a:t>Живая книга – встречи с народными писателями, </a:t>
            </a:r>
            <a:r>
              <a:rPr lang="ru-RU" dirty="0" err="1" smtClean="0"/>
              <a:t>манасчи</a:t>
            </a:r>
            <a:r>
              <a:rPr lang="ru-RU" dirty="0" smtClean="0"/>
              <a:t>, представителями </a:t>
            </a:r>
          </a:p>
          <a:p>
            <a:r>
              <a:rPr lang="ru-RU" dirty="0" smtClean="0"/>
              <a:t>Моноспектакли по произведениям Ч. Айтматова</a:t>
            </a:r>
          </a:p>
          <a:p>
            <a:r>
              <a:rPr lang="ru-RU" dirty="0"/>
              <a:t>Литературное </a:t>
            </a:r>
            <a:r>
              <a:rPr lang="ru-RU" dirty="0" smtClean="0"/>
              <a:t>кафе и </a:t>
            </a:r>
            <a:r>
              <a:rPr lang="ru-RU" dirty="0"/>
              <a:t>вечер авторской </a:t>
            </a:r>
            <a:r>
              <a:rPr lang="ru-RU" dirty="0" smtClean="0"/>
              <a:t>песни</a:t>
            </a:r>
            <a:r>
              <a:rPr lang="ru-RU" dirty="0"/>
              <a:t> </a:t>
            </a:r>
            <a:r>
              <a:rPr lang="ru-RU" dirty="0" smtClean="0"/>
              <a:t>с участием молодых писателей и поэтов</a:t>
            </a:r>
          </a:p>
          <a:p>
            <a:r>
              <a:rPr lang="ru-RU" dirty="0" smtClean="0"/>
              <a:t>Книжные выставки, презентации, конкурсы чтецов и викторины</a:t>
            </a:r>
          </a:p>
          <a:p>
            <a:r>
              <a:rPr lang="ru-RU" dirty="0" smtClean="0"/>
              <a:t>Молодежные игры, детективное чтиво, </a:t>
            </a:r>
            <a:r>
              <a:rPr lang="ru-RU" dirty="0" err="1" smtClean="0"/>
              <a:t>флеш</a:t>
            </a:r>
            <a:r>
              <a:rPr lang="ru-RU" dirty="0" smtClean="0"/>
              <a:t>-мобы, </a:t>
            </a:r>
          </a:p>
          <a:p>
            <a:r>
              <a:rPr lang="ru-RU" dirty="0" smtClean="0"/>
              <a:t>Показ документальных, анимационных и художественных фильмов</a:t>
            </a:r>
          </a:p>
          <a:p>
            <a:r>
              <a:rPr lang="ru-RU" dirty="0" smtClean="0"/>
              <a:t>Культурная программа, показ мод, </a:t>
            </a:r>
            <a:r>
              <a:rPr lang="ru-RU" dirty="0" err="1" smtClean="0"/>
              <a:t>Сармерден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 другое…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pic>
        <p:nvPicPr>
          <p:cNvPr id="2050" name="Picture 2" descr="H:\Biblionight-2013\Photo for FB and Internet-biblionight\IMG_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0973"/>
            <a:ext cx="4499992" cy="29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Biblionight-2013\Photo for FB and Internet-biblionight\IMG_4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577"/>
            <a:ext cx="9144000" cy="35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Biblionight-2013\Photo for FB and Internet-biblionight\IMG_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637979" cy="29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pic>
        <p:nvPicPr>
          <p:cNvPr id="4099" name="Picture 3" descr="H:\Biblionight-2013\Photo for FB and Internet-biblionight\IMG_4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17" y="3501008"/>
            <a:ext cx="5058844" cy="32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Biblionight-2013\Photo for FB and Internet-biblionight\IMG_4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43447"/>
            <a:ext cx="4139952" cy="27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Biblionight-2013\Photo for FB and Internet-biblionight\IMG_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51" y="836712"/>
            <a:ext cx="3660069" cy="21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Biblionight-2013\Photo for FB and Internet-biblionight\IMG_44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5248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pic>
        <p:nvPicPr>
          <p:cNvPr id="5124" name="Picture 4" descr="H:\Biblionight-2013\Photo for FB and Internet-biblionight\IMG_4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4" y="22992"/>
            <a:ext cx="5292275" cy="31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Biblionight-2013\Photo for FB and Internet-biblionight\IMG_4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69377"/>
            <a:ext cx="6689609" cy="34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Использование социальных сетей</a:t>
            </a:r>
          </a:p>
          <a:p>
            <a:r>
              <a:rPr lang="ru-RU" dirty="0" smtClean="0"/>
              <a:t>Страница на </a:t>
            </a:r>
            <a:r>
              <a:rPr lang="ru-RU" dirty="0" err="1" smtClean="0"/>
              <a:t>Фейсбук</a:t>
            </a:r>
            <a:r>
              <a:rPr lang="ru-RU" dirty="0" smtClean="0"/>
              <a:t> – </a:t>
            </a:r>
            <a:r>
              <a:rPr lang="en-US" dirty="0" smtClean="0">
                <a:hlinkClick r:id="rId2"/>
              </a:rPr>
              <a:t>www.facebook.com/libkr</a:t>
            </a:r>
            <a:r>
              <a:rPr lang="en-US" dirty="0" smtClean="0"/>
              <a:t> 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ивента</a:t>
            </a:r>
            <a:r>
              <a:rPr lang="ru-RU" dirty="0" smtClean="0"/>
              <a:t> на странице </a:t>
            </a:r>
            <a:r>
              <a:rPr lang="ru-RU" dirty="0" err="1" smtClean="0"/>
              <a:t>фейсбук</a:t>
            </a:r>
            <a:endParaRPr lang="ru-RU" dirty="0" smtClean="0"/>
          </a:p>
          <a:p>
            <a:r>
              <a:rPr lang="ru-RU" dirty="0" smtClean="0"/>
              <a:t>Сайт НБКР </a:t>
            </a:r>
            <a:r>
              <a:rPr lang="en-US" dirty="0" smtClean="0">
                <a:hlinkClick r:id="rId3"/>
              </a:rPr>
              <a:t>www.nlkr.gov.kg</a:t>
            </a:r>
            <a:r>
              <a:rPr lang="en-US" dirty="0" smtClean="0"/>
              <a:t> (</a:t>
            </a:r>
            <a:r>
              <a:rPr lang="ru-RU" dirty="0" smtClean="0"/>
              <a:t>обновляется на новую версию) </a:t>
            </a:r>
          </a:p>
          <a:p>
            <a:endParaRPr lang="ru-RU" dirty="0" smtClean="0"/>
          </a:p>
          <a:p>
            <a:r>
              <a:rPr lang="ru-RU" dirty="0" smtClean="0"/>
              <a:t>Веб-платформа для создания сайтов публичных библиотек (с сотрудничестве с НПО)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9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государством и ОМСУ: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Библиотеки как провайдеры государственных информационных услуг</a:t>
            </a:r>
          </a:p>
          <a:p>
            <a:r>
              <a:rPr lang="ru-RU" dirty="0" smtClean="0"/>
              <a:t>Национальная стратегия «ИКТ для развития Кыргызстана» (э-правительство, э-образование, э-экономика)</a:t>
            </a:r>
          </a:p>
          <a:p>
            <a:r>
              <a:rPr lang="ru-RU" dirty="0" smtClean="0"/>
              <a:t>Библиотека как информационный центр</a:t>
            </a:r>
          </a:p>
          <a:p>
            <a:r>
              <a:rPr lang="ru-RU" dirty="0" smtClean="0"/>
              <a:t>Парламентская библиотека – как обеспечить доступ к правовой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47518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Библиотеки как место для взаимодействия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НБКР проводятся такие масштабные молодежные мероприятия, как:</a:t>
            </a:r>
          </a:p>
          <a:p>
            <a:r>
              <a:rPr lang="ru-RU" dirty="0" err="1" smtClean="0"/>
              <a:t>Жаштар-Кэмп</a:t>
            </a:r>
            <a:r>
              <a:rPr lang="ru-RU" dirty="0" smtClean="0"/>
              <a:t> (2012) – молодежная конференция нового формата</a:t>
            </a:r>
            <a:endParaRPr lang="ru-RU" dirty="0"/>
          </a:p>
          <a:p>
            <a:r>
              <a:rPr lang="ru-RU" dirty="0" smtClean="0"/>
              <a:t>Бар-</a:t>
            </a:r>
            <a:r>
              <a:rPr lang="ru-RU" dirty="0" err="1" smtClean="0"/>
              <a:t>Кэмп</a:t>
            </a:r>
            <a:r>
              <a:rPr lang="ru-RU" dirty="0" smtClean="0"/>
              <a:t> (2013) – конференция по новым информационным технологиям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654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Роль библиотек в развитии чтения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Книго</a:t>
            </a:r>
            <a:r>
              <a:rPr lang="ru-RU" dirty="0" smtClean="0"/>
              <a:t>-хранилище? </a:t>
            </a:r>
          </a:p>
          <a:p>
            <a:r>
              <a:rPr lang="ru-RU" dirty="0" smtClean="0"/>
              <a:t>Какие информационные потребности населения имеются и как их удовлетворить?  </a:t>
            </a:r>
          </a:p>
          <a:p>
            <a:r>
              <a:rPr lang="ru-RU" dirty="0" smtClean="0"/>
              <a:t>Создание цифрового контента – электронные книги (виртуализация читателей)</a:t>
            </a:r>
          </a:p>
          <a:p>
            <a:r>
              <a:rPr lang="ru-RU" dirty="0" smtClean="0"/>
              <a:t>Создание контента в СМИ – </a:t>
            </a:r>
            <a:r>
              <a:rPr lang="ru-RU" dirty="0" err="1" smtClean="0"/>
              <a:t>библиожурналисты</a:t>
            </a:r>
            <a:r>
              <a:rPr lang="ru-RU" dirty="0" smtClean="0"/>
              <a:t>, </a:t>
            </a:r>
            <a:r>
              <a:rPr lang="ru-RU" dirty="0" err="1" smtClean="0"/>
              <a:t>библиоблоггеры</a:t>
            </a:r>
            <a:endParaRPr lang="ru-RU" dirty="0" smtClean="0"/>
          </a:p>
          <a:p>
            <a:r>
              <a:rPr lang="ru-RU" dirty="0" smtClean="0"/>
              <a:t>Создание альтернативного пространства – передача полномочий читателям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82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Национальная библиотека КР</a:t>
            </a:r>
          </a:p>
          <a:p>
            <a:r>
              <a:rPr lang="ru-RU" dirty="0" smtClean="0"/>
              <a:t>Веб-сайт: </a:t>
            </a:r>
            <a:r>
              <a:rPr lang="en-US" dirty="0" smtClean="0">
                <a:hlinkClick r:id="rId2"/>
              </a:rPr>
              <a:t>www.nlkr.gov.kg</a:t>
            </a:r>
            <a:r>
              <a:rPr lang="en-US" dirty="0" smtClean="0"/>
              <a:t> </a:t>
            </a:r>
          </a:p>
          <a:p>
            <a:r>
              <a:rPr lang="ru-RU" dirty="0" smtClean="0"/>
              <a:t>Страница на ФБ: </a:t>
            </a:r>
            <a:r>
              <a:rPr lang="en-US" dirty="0" smtClean="0">
                <a:hlinkClick r:id="rId3"/>
              </a:rPr>
              <a:t>www.facebook.com/libkr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Э-почта: </a:t>
            </a:r>
            <a:r>
              <a:rPr lang="en-US" dirty="0" smtClean="0">
                <a:hlinkClick r:id="rId4"/>
              </a:rPr>
              <a:t>library@nlkr.gov.kg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kazbek.abraliev@nlkr.gov.kg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74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Взаимодействие: для чего?</a:t>
            </a:r>
            <a:endParaRPr lang="ky-K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Взаимодействие с </a:t>
            </a:r>
            <a:r>
              <a:rPr lang="ru-RU" dirty="0" smtClean="0"/>
              <a:t>организациями гражданского общества  (ОГО)</a:t>
            </a:r>
            <a:endParaRPr lang="ru-RU" dirty="0"/>
          </a:p>
          <a:p>
            <a:r>
              <a:rPr lang="ru-RU" dirty="0"/>
              <a:t>Взаимодействие с </a:t>
            </a:r>
            <a:r>
              <a:rPr lang="ru-RU" dirty="0" smtClean="0"/>
              <a:t>органами государственной власти и ОМСУ</a:t>
            </a:r>
            <a:endParaRPr lang="ru-RU" dirty="0"/>
          </a:p>
          <a:p>
            <a:r>
              <a:rPr lang="ru-RU" dirty="0"/>
              <a:t>Библиотека – как место для взаимодействия</a:t>
            </a:r>
          </a:p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415199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- развитие культуры чтения среди молодежи</a:t>
            </a:r>
          </a:p>
          <a:p>
            <a:r>
              <a:rPr lang="ru-RU" dirty="0" smtClean="0"/>
              <a:t>Акция «</a:t>
            </a:r>
            <a:r>
              <a:rPr lang="ru-RU" dirty="0" err="1" smtClean="0"/>
              <a:t>Библионочь</a:t>
            </a:r>
            <a:r>
              <a:rPr lang="ru-RU" dirty="0" smtClean="0"/>
              <a:t>», май 2013</a:t>
            </a:r>
          </a:p>
          <a:p>
            <a:r>
              <a:rPr lang="ru-RU" dirty="0" smtClean="0"/>
              <a:t>День открытых дверей «С книгой я открываю мир», сентябрь 2013</a:t>
            </a:r>
          </a:p>
          <a:p>
            <a:r>
              <a:rPr lang="ru-RU" dirty="0" smtClean="0"/>
              <a:t>Создание цифрового контента для и вместе с молодежью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69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Библионочь</a:t>
            </a:r>
            <a:r>
              <a:rPr lang="ru-RU" dirty="0" smtClean="0"/>
              <a:t> -2013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KA Archive Files\Biblionight-2013\Photo for FB and Internet-biblionight\IMG_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1080"/>
            <a:ext cx="8460432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Библионочь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Библионочь</a:t>
            </a:r>
            <a:r>
              <a:rPr lang="ru-RU" dirty="0"/>
              <a:t>» - это новый формат популяризации чтения и библиотек в наше время. 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акции – привлечение читателей в библиотеку, преодоление стереотипов, создание доверительного и заинтересованного диалога с читателями, поддержка чтения как образа жизни, формирование представления о библиотеке не только как о научном и просветительском институте, но и популярном месте, где можно провести свободное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KA Archive Files\Biblionight-2013\Photo for FB and Internet-biblionight\IMG_2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13" y="1869188"/>
            <a:ext cx="5249487" cy="3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Более 20 партнерских организаций</a:t>
            </a:r>
            <a:endParaRPr lang="ru-RU" sz="2800" b="1" dirty="0"/>
          </a:p>
        </p:txBody>
      </p:sp>
      <p:pic>
        <p:nvPicPr>
          <p:cNvPr id="2050" name="Picture 2" descr="D:\KA Archive Files\Biblionight-2013\Photo for FB and Internet-biblionight\IMG_2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" y="54006"/>
            <a:ext cx="4596003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A Archive Files\Biblionight-2013\Photo for FB and Internet-biblionight\IMG_4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5077048" cy="35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акции: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Молодежная </a:t>
            </a:r>
            <a:r>
              <a:rPr lang="ru-RU" dirty="0"/>
              <a:t>сеть равного обучения “Y-PEER” </a:t>
            </a:r>
          </a:p>
          <a:p>
            <a:r>
              <a:rPr lang="ru-RU" dirty="0" smtClean="0"/>
              <a:t>ШТАБ </a:t>
            </a:r>
            <a:r>
              <a:rPr lang="ru-RU" dirty="0"/>
              <a:t>– школа теории и </a:t>
            </a:r>
            <a:r>
              <a:rPr lang="ru-RU" dirty="0" err="1"/>
              <a:t>активизма</a:t>
            </a:r>
            <a:r>
              <a:rPr lang="ru-RU" dirty="0"/>
              <a:t> </a:t>
            </a:r>
          </a:p>
          <a:p>
            <a:r>
              <a:rPr lang="ru-RU" dirty="0" err="1" smtClean="0"/>
              <a:t>Ассоциацияя</a:t>
            </a:r>
            <a:r>
              <a:rPr lang="ru-RU" dirty="0" smtClean="0"/>
              <a:t> </a:t>
            </a:r>
            <a:r>
              <a:rPr lang="ru-RU" dirty="0"/>
              <a:t>творческого развития "BOOM </a:t>
            </a:r>
            <a:r>
              <a:rPr lang="ru-RU" dirty="0" err="1"/>
              <a:t>Studio</a:t>
            </a:r>
            <a:r>
              <a:rPr lang="ru-RU" dirty="0"/>
              <a:t>" </a:t>
            </a:r>
          </a:p>
          <a:p>
            <a:r>
              <a:rPr lang="ru-RU" dirty="0" smtClean="0"/>
              <a:t>Школа </a:t>
            </a:r>
            <a:r>
              <a:rPr lang="ru-RU" dirty="0" err="1"/>
              <a:t>Волонтерства</a:t>
            </a:r>
            <a:endParaRPr lang="ru-RU" dirty="0"/>
          </a:p>
          <a:p>
            <a:r>
              <a:rPr lang="ru-RU" dirty="0" smtClean="0"/>
              <a:t>Литературное </a:t>
            </a:r>
            <a:r>
              <a:rPr lang="ru-RU" dirty="0"/>
              <a:t>общество “Ковчег”</a:t>
            </a:r>
          </a:p>
          <a:p>
            <a:r>
              <a:rPr lang="ru-RU" dirty="0" err="1" smtClean="0"/>
              <a:t>Имиджевая</a:t>
            </a:r>
            <a:r>
              <a:rPr lang="ru-RU" dirty="0" smtClean="0"/>
              <a:t> </a:t>
            </a:r>
            <a:r>
              <a:rPr lang="ru-RU" dirty="0"/>
              <a:t>организация “</a:t>
            </a:r>
            <a:r>
              <a:rPr lang="ru-RU" dirty="0" err="1"/>
              <a:t>Long</a:t>
            </a:r>
            <a:r>
              <a:rPr lang="ru-RU" dirty="0"/>
              <a:t> </a:t>
            </a:r>
            <a:r>
              <a:rPr lang="ru-RU" dirty="0" err="1"/>
              <a:t>Distance</a:t>
            </a:r>
            <a:r>
              <a:rPr lang="ru-RU" dirty="0"/>
              <a:t>”</a:t>
            </a:r>
          </a:p>
          <a:p>
            <a:r>
              <a:rPr lang="ru-RU" dirty="0" smtClean="0"/>
              <a:t>Киностудия </a:t>
            </a:r>
            <a:r>
              <a:rPr lang="ru-RU" dirty="0"/>
              <a:t>“</a:t>
            </a:r>
            <a:r>
              <a:rPr lang="ru-RU" dirty="0" err="1"/>
              <a:t>Айтыш</a:t>
            </a:r>
            <a:r>
              <a:rPr lang="ru-RU" dirty="0"/>
              <a:t> Фильм”</a:t>
            </a:r>
          </a:p>
          <a:p>
            <a:r>
              <a:rPr lang="ru-RU" dirty="0" smtClean="0"/>
              <a:t>Республиканская </a:t>
            </a:r>
            <a:r>
              <a:rPr lang="ru-RU" dirty="0"/>
              <a:t>Федерация “</a:t>
            </a:r>
            <a:r>
              <a:rPr lang="ru-RU" dirty="0" err="1"/>
              <a:t>Тогуз-Коргоол</a:t>
            </a:r>
            <a:r>
              <a:rPr lang="ru-RU" dirty="0"/>
              <a:t>”</a:t>
            </a:r>
          </a:p>
          <a:p>
            <a:r>
              <a:rPr lang="ru-RU" dirty="0" smtClean="0"/>
              <a:t>Ассоциация </a:t>
            </a:r>
            <a:r>
              <a:rPr lang="ru-RU" dirty="0"/>
              <a:t>издателей и </a:t>
            </a:r>
            <a:r>
              <a:rPr lang="ru-RU" dirty="0" err="1"/>
              <a:t>книгораспространителей</a:t>
            </a:r>
            <a:r>
              <a:rPr lang="ru-RU" dirty="0"/>
              <a:t> </a:t>
            </a:r>
          </a:p>
          <a:p>
            <a:r>
              <a:rPr lang="ru-RU" dirty="0" smtClean="0"/>
              <a:t>Добрый Жук</a:t>
            </a:r>
          </a:p>
          <a:p>
            <a:r>
              <a:rPr lang="ru-RU" dirty="0" smtClean="0"/>
              <a:t>Арт-салон </a:t>
            </a:r>
            <a:r>
              <a:rPr lang="ru-RU" dirty="0"/>
              <a:t>“</a:t>
            </a:r>
            <a:r>
              <a:rPr lang="ru-RU" dirty="0" err="1"/>
              <a:t>Тумар</a:t>
            </a:r>
            <a:r>
              <a:rPr lang="ru-RU" dirty="0"/>
              <a:t>”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556792"/>
            <a:ext cx="440283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/>
              <a:t>Представительство ЮНИСЕФ в КР</a:t>
            </a:r>
          </a:p>
          <a:p>
            <a:r>
              <a:rPr lang="ru-RU" sz="1500" dirty="0" smtClean="0"/>
              <a:t>Представительство </a:t>
            </a:r>
            <a:r>
              <a:rPr lang="ru-RU" sz="1500" dirty="0" err="1" smtClean="0"/>
              <a:t>Россотрудничества</a:t>
            </a:r>
            <a:r>
              <a:rPr lang="ru-RU" sz="1500" dirty="0" smtClean="0"/>
              <a:t> в КР </a:t>
            </a:r>
          </a:p>
          <a:p>
            <a:r>
              <a:rPr lang="ru-RU" sz="1500" dirty="0" smtClean="0"/>
              <a:t>Российский центр науки и культуры в г. Бишкек</a:t>
            </a:r>
          </a:p>
          <a:p>
            <a:r>
              <a:rPr lang="ru-RU" sz="1500" dirty="0" smtClean="0"/>
              <a:t>Кыргызско-Японский центр человеческого развития</a:t>
            </a:r>
          </a:p>
          <a:p>
            <a:r>
              <a:rPr lang="ru-RU" sz="1500" dirty="0" smtClean="0"/>
              <a:t>Институт Конфуция при КНУ им. </a:t>
            </a:r>
            <a:r>
              <a:rPr lang="ru-RU" sz="1500" dirty="0" err="1" smtClean="0"/>
              <a:t>Ж.Баласагына</a:t>
            </a:r>
            <a:endParaRPr lang="ru-RU" sz="1500" dirty="0" smtClean="0"/>
          </a:p>
          <a:p>
            <a:r>
              <a:rPr lang="ru-RU" sz="1500" dirty="0" smtClean="0"/>
              <a:t>Ассамблея народа Кыргызстана</a:t>
            </a:r>
          </a:p>
          <a:p>
            <a:r>
              <a:rPr lang="ru-RU" sz="1500" dirty="0" smtClean="0"/>
              <a:t>Кыргызский национальный академический театр оперы и балета им. А Малдыбаева </a:t>
            </a:r>
          </a:p>
          <a:p>
            <a:r>
              <a:rPr lang="ru-RU" sz="1500" dirty="0" smtClean="0"/>
              <a:t>Государственный </a:t>
            </a:r>
            <a:r>
              <a:rPr lang="ru-RU" sz="1500" dirty="0" err="1" smtClean="0"/>
              <a:t>акамедический</a:t>
            </a:r>
            <a:r>
              <a:rPr lang="ru-RU" sz="1500" dirty="0" smtClean="0"/>
              <a:t> русский театр драмы им. Ч. Айтматова</a:t>
            </a:r>
          </a:p>
          <a:p>
            <a:r>
              <a:rPr lang="ru-RU" sz="1500" dirty="0" smtClean="0"/>
              <a:t>Кыргызский государственный университет строительства, транспорта и архитектуры, молодые дизайнеры (КГУСТА)</a:t>
            </a:r>
          </a:p>
          <a:p>
            <a:r>
              <a:rPr lang="ru-RU" sz="1500" dirty="0" err="1" smtClean="0"/>
              <a:t>Бишкекский</a:t>
            </a:r>
            <a:r>
              <a:rPr lang="ru-RU" sz="1500" dirty="0" smtClean="0"/>
              <a:t> Гуманитарный университет им. К. </a:t>
            </a:r>
            <a:r>
              <a:rPr lang="ru-RU" sz="1500" dirty="0" err="1" smtClean="0"/>
              <a:t>Карасаева</a:t>
            </a:r>
            <a:r>
              <a:rPr lang="ru-RU" sz="1500" dirty="0" smtClean="0"/>
              <a:t>, (команда КВН Кыргызстана «Сборная БГУ», и танцевальная группа) 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282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Заслуженный деятель культуры КР </a:t>
            </a:r>
            <a:r>
              <a:rPr lang="ru-RU" dirty="0" err="1"/>
              <a:t>Бактыбек</a:t>
            </a:r>
            <a:r>
              <a:rPr lang="ru-RU" dirty="0"/>
              <a:t> </a:t>
            </a:r>
            <a:r>
              <a:rPr lang="ru-RU" dirty="0" err="1"/>
              <a:t>Максутов</a:t>
            </a:r>
            <a:endParaRPr lang="ru-RU" dirty="0"/>
          </a:p>
          <a:p>
            <a:r>
              <a:rPr lang="ru-RU" dirty="0"/>
              <a:t>Акыны: </a:t>
            </a:r>
            <a:r>
              <a:rPr lang="ru-RU" dirty="0" err="1"/>
              <a:t>Аалы</a:t>
            </a:r>
            <a:r>
              <a:rPr lang="ru-RU" dirty="0"/>
              <a:t> </a:t>
            </a:r>
            <a:r>
              <a:rPr lang="ru-RU" dirty="0" err="1"/>
              <a:t>Туткучев</a:t>
            </a:r>
            <a:r>
              <a:rPr lang="ru-RU" dirty="0"/>
              <a:t> </a:t>
            </a:r>
          </a:p>
          <a:p>
            <a:r>
              <a:rPr lang="ru-RU" dirty="0" err="1"/>
              <a:t>Манасчи</a:t>
            </a:r>
            <a:r>
              <a:rPr lang="ru-RU" dirty="0"/>
              <a:t>  </a:t>
            </a:r>
            <a:r>
              <a:rPr lang="ru-RU" dirty="0" err="1"/>
              <a:t>Талантаалы</a:t>
            </a:r>
            <a:r>
              <a:rPr lang="ru-RU" dirty="0"/>
              <a:t> </a:t>
            </a:r>
            <a:r>
              <a:rPr lang="ru-RU" dirty="0" err="1"/>
              <a:t>Бакчиев</a:t>
            </a:r>
            <a:endParaRPr lang="ru-RU" dirty="0"/>
          </a:p>
          <a:p>
            <a:r>
              <a:rPr lang="ru-RU" dirty="0"/>
              <a:t>Авторы-исполнители: Сергей Коновалов и Алевтина Баталова</a:t>
            </a:r>
          </a:p>
          <a:p>
            <a:r>
              <a:rPr lang="ru-RU" dirty="0" err="1"/>
              <a:t>Чынгыз</a:t>
            </a:r>
            <a:r>
              <a:rPr lang="ru-RU" dirty="0"/>
              <a:t> и </a:t>
            </a:r>
            <a:r>
              <a:rPr lang="ru-RU" dirty="0" err="1"/>
              <a:t>Дастан</a:t>
            </a:r>
            <a:r>
              <a:rPr lang="ru-RU" dirty="0"/>
              <a:t> </a:t>
            </a:r>
            <a:r>
              <a:rPr lang="ru-RU" dirty="0" err="1"/>
              <a:t>Исмаиловы</a:t>
            </a:r>
            <a:endParaRPr lang="ru-RU" dirty="0"/>
          </a:p>
          <a:p>
            <a:r>
              <a:rPr lang="ru-RU" dirty="0" err="1"/>
              <a:t>Алмазбек</a:t>
            </a:r>
            <a:r>
              <a:rPr lang="ru-RU" dirty="0"/>
              <a:t> </a:t>
            </a:r>
            <a:r>
              <a:rPr lang="ru-RU" dirty="0" err="1"/>
              <a:t>Суйунбеков</a:t>
            </a:r>
            <a:endParaRPr lang="ru-RU" dirty="0"/>
          </a:p>
          <a:p>
            <a:r>
              <a:rPr lang="ru-RU" dirty="0"/>
              <a:t>Астролог Андрей Рязанцев</a:t>
            </a:r>
          </a:p>
          <a:p>
            <a:r>
              <a:rPr lang="ru-RU" dirty="0"/>
              <a:t>Фотограф Малик </a:t>
            </a:r>
            <a:r>
              <a:rPr lang="ru-RU" dirty="0" err="1"/>
              <a:t>Алымкулов</a:t>
            </a:r>
            <a:r>
              <a:rPr lang="ru-RU" dirty="0"/>
              <a:t> </a:t>
            </a:r>
          </a:p>
          <a:p>
            <a:r>
              <a:rPr lang="ru-RU" dirty="0"/>
              <a:t>Модельер Е.В. Топтыгина </a:t>
            </a:r>
          </a:p>
          <a:p>
            <a:r>
              <a:rPr lang="ru-RU" dirty="0" err="1"/>
              <a:t>Анарбек</a:t>
            </a:r>
            <a:r>
              <a:rPr lang="ru-RU" dirty="0"/>
              <a:t> </a:t>
            </a:r>
            <a:r>
              <a:rPr lang="ru-RU" dirty="0" err="1"/>
              <a:t>Сардарбеков</a:t>
            </a:r>
            <a:endParaRPr lang="ru-RU" dirty="0"/>
          </a:p>
          <a:p>
            <a:r>
              <a:rPr lang="ru-RU" dirty="0" err="1"/>
              <a:t>Жакыпов</a:t>
            </a:r>
            <a:r>
              <a:rPr lang="ru-RU" dirty="0"/>
              <a:t> </a:t>
            </a:r>
            <a:r>
              <a:rPr lang="ru-RU" dirty="0" err="1"/>
              <a:t>Кубатбек</a:t>
            </a:r>
            <a:r>
              <a:rPr lang="ru-RU" dirty="0"/>
              <a:t>- педагог- </a:t>
            </a:r>
            <a:r>
              <a:rPr lang="ru-RU" dirty="0" err="1"/>
              <a:t>комузист</a:t>
            </a:r>
            <a:r>
              <a:rPr lang="ru-RU" dirty="0"/>
              <a:t>-доцент, декан музыкального факультета КГУ им. И. </a:t>
            </a:r>
            <a:r>
              <a:rPr lang="ru-RU" dirty="0" err="1"/>
              <a:t>Арабаева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Озубекова</a:t>
            </a:r>
            <a:r>
              <a:rPr lang="ru-RU" dirty="0"/>
              <a:t> </a:t>
            </a:r>
            <a:r>
              <a:rPr lang="ru-RU" dirty="0" err="1"/>
              <a:t>Женишкуль</a:t>
            </a:r>
            <a:r>
              <a:rPr lang="ru-RU" dirty="0"/>
              <a:t> </a:t>
            </a:r>
            <a:r>
              <a:rPr lang="ru-RU" dirty="0" err="1"/>
              <a:t>Озубековна</a:t>
            </a:r>
            <a:r>
              <a:rPr lang="ru-RU" dirty="0"/>
              <a:t>-акын-драматург, автор популярных книг</a:t>
            </a:r>
          </a:p>
          <a:p>
            <a:r>
              <a:rPr lang="ru-RU" dirty="0" err="1"/>
              <a:t>Акматова</a:t>
            </a:r>
            <a:r>
              <a:rPr lang="ru-RU" dirty="0"/>
              <a:t> Гульнара </a:t>
            </a:r>
            <a:r>
              <a:rPr lang="ru-RU" dirty="0" err="1"/>
              <a:t>Кочкоровна</a:t>
            </a:r>
            <a:r>
              <a:rPr lang="ru-RU" dirty="0"/>
              <a:t> – юрист, специалист по трудовому праву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0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674</Words>
  <Application>Microsoft Office PowerPoint</Application>
  <PresentationFormat>Экран (4:3)</PresentationFormat>
  <Paragraphs>102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Национальная библиотека  Кыргызской Республики</vt:lpstr>
      <vt:lpstr>Роль библиотек в развитии чтения</vt:lpstr>
      <vt:lpstr>Взаимодействие: для чего?</vt:lpstr>
      <vt:lpstr>Взаимодействие с ГО</vt:lpstr>
      <vt:lpstr>Библионочь -2013</vt:lpstr>
      <vt:lpstr>Библионочь</vt:lpstr>
      <vt:lpstr>Более 20 партнерских организаций</vt:lpstr>
      <vt:lpstr>Партнеры акции:</vt:lpstr>
      <vt:lpstr>Партнеры акции</vt:lpstr>
      <vt:lpstr>Открытие Библионочи  – 18.00 часов вечера </vt:lpstr>
      <vt:lpstr>Презентация PowerPoint</vt:lpstr>
      <vt:lpstr>Презентация PowerPoint</vt:lpstr>
      <vt:lpstr>Мероприятия:</vt:lpstr>
      <vt:lpstr>Презентация PowerPoint</vt:lpstr>
      <vt:lpstr>Презентация PowerPoint</vt:lpstr>
      <vt:lpstr>Презентация PowerPoint</vt:lpstr>
      <vt:lpstr>Информационная работа</vt:lpstr>
      <vt:lpstr>Взаимодействие государством и ОМСУ:</vt:lpstr>
      <vt:lpstr>Библиотеки как место для взаимодействия</vt:lpstr>
      <vt:lpstr>Контакты: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библиотека  Кыргызской Республики</dc:title>
  <dc:creator>User</dc:creator>
  <cp:lastModifiedBy>Kazbek</cp:lastModifiedBy>
  <cp:revision>15</cp:revision>
  <dcterms:created xsi:type="dcterms:W3CDTF">2013-10-01T04:55:48Z</dcterms:created>
  <dcterms:modified xsi:type="dcterms:W3CDTF">2013-10-02T04:38:45Z</dcterms:modified>
</cp:coreProperties>
</file>